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2"/>
  </p:sldMasterIdLst>
  <p:notesMasterIdLst>
    <p:notesMasterId r:id="rId82"/>
  </p:notesMasterIdLst>
  <p:handoutMasterIdLst>
    <p:handoutMasterId r:id="rId83"/>
  </p:handoutMasterIdLst>
  <p:sldIdLst>
    <p:sldId id="402" r:id="rId43"/>
    <p:sldId id="403" r:id="rId44"/>
    <p:sldId id="404" r:id="rId45"/>
    <p:sldId id="405" r:id="rId46"/>
    <p:sldId id="406" r:id="rId47"/>
    <p:sldId id="407" r:id="rId48"/>
    <p:sldId id="441" r:id="rId49"/>
    <p:sldId id="442" r:id="rId50"/>
    <p:sldId id="443" r:id="rId51"/>
    <p:sldId id="444" r:id="rId52"/>
    <p:sldId id="445" r:id="rId53"/>
    <p:sldId id="472" r:id="rId54"/>
    <p:sldId id="446" r:id="rId55"/>
    <p:sldId id="447" r:id="rId56"/>
    <p:sldId id="448" r:id="rId57"/>
    <p:sldId id="449" r:id="rId58"/>
    <p:sldId id="450" r:id="rId59"/>
    <p:sldId id="451" r:id="rId60"/>
    <p:sldId id="420"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Lst>
  <p:sldSz cx="12192000" cy="6858000"/>
  <p:notesSz cx="7099300" cy="10234613"/>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73C6B-9A38-424E-B7E7-D8E52D65B80C}" v="8" dt="2025-11-25T09:10:58.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6581" autoAdjust="0"/>
  </p:normalViewPr>
  <p:slideViewPr>
    <p:cSldViewPr snapToObjects="1">
      <p:cViewPr varScale="1">
        <p:scale>
          <a:sx n="111" d="100"/>
          <a:sy n="111" d="100"/>
        </p:scale>
        <p:origin x="114" y="45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3792"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Master" Target="slideMasters/slideMaster1.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5" Type="http://schemas.openxmlformats.org/officeDocument/2006/relationships/customXml" Target="../customXml/item5.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8" Type="http://schemas.openxmlformats.org/officeDocument/2006/relationships/customXml" Target="../customXml/item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7" Type="http://schemas.openxmlformats.org/officeDocument/2006/relationships/customXml" Target="../customXml/item7.xml"/><Relationship Id="rId71" Type="http://schemas.openxmlformats.org/officeDocument/2006/relationships/slide" Target="slides/slide2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tableStyles" Target="tableStyles.xml"/><Relationship Id="rId61" Type="http://schemas.openxmlformats.org/officeDocument/2006/relationships/slide" Target="slides/slide19.xml"/><Relationship Id="rId82" Type="http://schemas.openxmlformats.org/officeDocument/2006/relationships/notesMaster" Target="notesMasters/notesMaster1.xml"/><Relationship Id="rId19" Type="http://schemas.openxmlformats.org/officeDocument/2006/relationships/customXml" Target="../customXml/item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 Skak" userId="d165877d-fd71-4317-8183-667fc6cd6509" providerId="ADAL" clId="{9D4B8097-61C6-4F82-B786-2625DDCDFF4A}"/>
    <pc:docChg chg="modSld">
      <pc:chgData name="Ane Skak" userId="d165877d-fd71-4317-8183-667fc6cd6509" providerId="ADAL" clId="{9D4B8097-61C6-4F82-B786-2625DDCDFF4A}" dt="2025-10-10T10:32:26.573" v="19" actId="1076"/>
      <pc:docMkLst>
        <pc:docMk/>
      </pc:docMkLst>
      <pc:sldChg chg="modSp mod">
        <pc:chgData name="Ane Skak" userId="d165877d-fd71-4317-8183-667fc6cd6509" providerId="ADAL" clId="{9D4B8097-61C6-4F82-B786-2625DDCDFF4A}" dt="2025-10-10T10:29:15.003" v="9" actId="20577"/>
        <pc:sldMkLst>
          <pc:docMk/>
          <pc:sldMk cId="1751667459" sldId="402"/>
        </pc:sldMkLst>
        <pc:spChg chg="mod">
          <ac:chgData name="Ane Skak" userId="d165877d-fd71-4317-8183-667fc6cd6509" providerId="ADAL" clId="{9D4B8097-61C6-4F82-B786-2625DDCDFF4A}" dt="2025-10-10T10:29:15.003" v="9" actId="20577"/>
          <ac:spMkLst>
            <pc:docMk/>
            <pc:sldMk cId="1751667459" sldId="402"/>
            <ac:spMk id="5" creationId="{00000000-0000-0000-0000-000000000000}"/>
          </ac:spMkLst>
        </pc:spChg>
      </pc:sldChg>
      <pc:sldChg chg="modSp mod">
        <pc:chgData name="Ane Skak" userId="d165877d-fd71-4317-8183-667fc6cd6509" providerId="ADAL" clId="{9D4B8097-61C6-4F82-B786-2625DDCDFF4A}" dt="2025-10-10T10:29:49.952" v="10" actId="6549"/>
        <pc:sldMkLst>
          <pc:docMk/>
          <pc:sldMk cId="1737125439" sldId="405"/>
        </pc:sldMkLst>
        <pc:spChg chg="mod">
          <ac:chgData name="Ane Skak" userId="d165877d-fd71-4317-8183-667fc6cd6509" providerId="ADAL" clId="{9D4B8097-61C6-4F82-B786-2625DDCDFF4A}" dt="2025-10-10T10:29:49.952" v="10" actId="6549"/>
          <ac:spMkLst>
            <pc:docMk/>
            <pc:sldMk cId="1737125439" sldId="405"/>
            <ac:spMk id="3" creationId="{00000000-0000-0000-0000-000000000000}"/>
          </ac:spMkLst>
        </pc:spChg>
      </pc:sldChg>
      <pc:sldChg chg="addSp delSp modSp mod">
        <pc:chgData name="Ane Skak" userId="d165877d-fd71-4317-8183-667fc6cd6509" providerId="ADAL" clId="{9D4B8097-61C6-4F82-B786-2625DDCDFF4A}" dt="2025-10-10T10:32:26.573" v="19" actId="1076"/>
        <pc:sldMkLst>
          <pc:docMk/>
          <pc:sldMk cId="3648196730" sldId="407"/>
        </pc:sldMkLst>
        <pc:picChg chg="add mod modCrop">
          <ac:chgData name="Ane Skak" userId="d165877d-fd71-4317-8183-667fc6cd6509" providerId="ADAL" clId="{9D4B8097-61C6-4F82-B786-2625DDCDFF4A}" dt="2025-10-10T10:32:26.573" v="19" actId="1076"/>
          <ac:picMkLst>
            <pc:docMk/>
            <pc:sldMk cId="3648196730" sldId="407"/>
            <ac:picMk id="6" creationId="{A549EC70-962C-2FEE-320F-0B8684AF3013}"/>
          </ac:picMkLst>
        </pc:picChg>
      </pc:sldChg>
    </pc:docChg>
  </pc:docChgLst>
  <pc:docChgLst>
    <pc:chgData name="Michelle Aaquist" userId="2c9f2393-c063-4018-bd7c-1cf106876df5" providerId="ADAL" clId="{9C4F17F2-3218-4857-9157-A205394E9ADD}"/>
    <pc:docChg chg="custSel addSld modSld">
      <pc:chgData name="Michelle Aaquist" userId="2c9f2393-c063-4018-bd7c-1cf106876df5" providerId="ADAL" clId="{9C4F17F2-3218-4857-9157-A205394E9ADD}" dt="2025-10-09T07:55:24.375" v="139" actId="20577"/>
      <pc:docMkLst>
        <pc:docMk/>
      </pc:docMkLst>
      <pc:sldChg chg="modSp mod">
        <pc:chgData name="Michelle Aaquist" userId="2c9f2393-c063-4018-bd7c-1cf106876df5" providerId="ADAL" clId="{9C4F17F2-3218-4857-9157-A205394E9ADD}" dt="2025-10-09T07:55:24.375" v="139" actId="20577"/>
        <pc:sldMkLst>
          <pc:docMk/>
          <pc:sldMk cId="792824216" sldId="403"/>
        </pc:sldMkLst>
        <pc:graphicFrameChg chg="modGraphic">
          <ac:chgData name="Michelle Aaquist" userId="2c9f2393-c063-4018-bd7c-1cf106876df5" providerId="ADAL" clId="{9C4F17F2-3218-4857-9157-A205394E9ADD}" dt="2025-10-09T07:55:24.375" v="139" actId="20577"/>
          <ac:graphicFrameMkLst>
            <pc:docMk/>
            <pc:sldMk cId="792824216" sldId="403"/>
            <ac:graphicFrameMk id="17" creationId="{00000000-0000-0000-0000-000000000000}"/>
          </ac:graphicFrameMkLst>
        </pc:graphicFrameChg>
      </pc:sldChg>
      <pc:sldChg chg="addSp delSp modSp mod">
        <pc:chgData name="Michelle Aaquist" userId="2c9f2393-c063-4018-bd7c-1cf106876df5" providerId="ADAL" clId="{9C4F17F2-3218-4857-9157-A205394E9ADD}" dt="2025-10-09T07:51:02.295" v="11" actId="20577"/>
        <pc:sldMkLst>
          <pc:docMk/>
          <pc:sldMk cId="1737125439" sldId="405"/>
        </pc:sldMkLst>
        <pc:spChg chg="mod">
          <ac:chgData name="Michelle Aaquist" userId="2c9f2393-c063-4018-bd7c-1cf106876df5" providerId="ADAL" clId="{9C4F17F2-3218-4857-9157-A205394E9ADD}" dt="2025-10-09T07:51:02.295" v="11" actId="20577"/>
          <ac:spMkLst>
            <pc:docMk/>
            <pc:sldMk cId="1737125439" sldId="405"/>
            <ac:spMk id="3" creationId="{00000000-0000-0000-0000-000000000000}"/>
          </ac:spMkLst>
        </pc:spChg>
        <pc:picChg chg="add mod ord">
          <ac:chgData name="Michelle Aaquist" userId="2c9f2393-c063-4018-bd7c-1cf106876df5" providerId="ADAL" clId="{9C4F17F2-3218-4857-9157-A205394E9ADD}" dt="2025-10-09T07:50:56.120" v="6" actId="14100"/>
          <ac:picMkLst>
            <pc:docMk/>
            <pc:sldMk cId="1737125439" sldId="405"/>
            <ac:picMk id="8" creationId="{0B57DEA6-191C-7A47-3FE3-DCD926564CD2}"/>
          </ac:picMkLst>
        </pc:picChg>
      </pc:sldChg>
      <pc:sldChg chg="addSp delSp modSp mod">
        <pc:chgData name="Michelle Aaquist" userId="2c9f2393-c063-4018-bd7c-1cf106876df5" providerId="ADAL" clId="{9C4F17F2-3218-4857-9157-A205394E9ADD}" dt="2025-10-09T07:53:56.647" v="102"/>
        <pc:sldMkLst>
          <pc:docMk/>
          <pc:sldMk cId="3608717615" sldId="445"/>
        </pc:sldMkLst>
        <pc:spChg chg="mod">
          <ac:chgData name="Michelle Aaquist" userId="2c9f2393-c063-4018-bd7c-1cf106876df5" providerId="ADAL" clId="{9C4F17F2-3218-4857-9157-A205394E9ADD}" dt="2025-10-09T07:53:43.228" v="100" actId="20577"/>
          <ac:spMkLst>
            <pc:docMk/>
            <pc:sldMk cId="3608717615" sldId="445"/>
            <ac:spMk id="3" creationId="{00000000-0000-0000-0000-000000000000}"/>
          </ac:spMkLst>
        </pc:spChg>
        <pc:picChg chg="add mod">
          <ac:chgData name="Michelle Aaquist" userId="2c9f2393-c063-4018-bd7c-1cf106876df5" providerId="ADAL" clId="{9C4F17F2-3218-4857-9157-A205394E9ADD}" dt="2025-10-09T07:53:56.647" v="102"/>
          <ac:picMkLst>
            <pc:docMk/>
            <pc:sldMk cId="3608717615" sldId="445"/>
            <ac:picMk id="6" creationId="{2E458A04-7A07-FF41-09CE-CDC047088A87}"/>
          </ac:picMkLst>
        </pc:picChg>
      </pc:sldChg>
      <pc:sldChg chg="addSp delSp modSp new mod">
        <pc:chgData name="Michelle Aaquist" userId="2c9f2393-c063-4018-bd7c-1cf106876df5" providerId="ADAL" clId="{9C4F17F2-3218-4857-9157-A205394E9ADD}" dt="2025-10-09T07:53:11.175" v="81" actId="20577"/>
        <pc:sldMkLst>
          <pc:docMk/>
          <pc:sldMk cId="4244264706" sldId="472"/>
        </pc:sldMkLst>
        <pc:spChg chg="mod">
          <ac:chgData name="Michelle Aaquist" userId="2c9f2393-c063-4018-bd7c-1cf106876df5" providerId="ADAL" clId="{9C4F17F2-3218-4857-9157-A205394E9ADD}" dt="2025-10-09T07:52:20.945" v="51" actId="20577"/>
          <ac:spMkLst>
            <pc:docMk/>
            <pc:sldMk cId="4244264706" sldId="472"/>
            <ac:spMk id="5" creationId="{F217BFB6-27F5-CFEA-552B-96790279CC79}"/>
          </ac:spMkLst>
        </pc:spChg>
        <pc:spChg chg="add mod">
          <ac:chgData name="Michelle Aaquist" userId="2c9f2393-c063-4018-bd7c-1cf106876df5" providerId="ADAL" clId="{9C4F17F2-3218-4857-9157-A205394E9ADD}" dt="2025-10-09T07:53:11.175" v="81" actId="20577"/>
          <ac:spMkLst>
            <pc:docMk/>
            <pc:sldMk cId="4244264706" sldId="472"/>
            <ac:spMk id="10" creationId="{0A3227D3-AC77-B944-0C70-EC96E5243CCE}"/>
          </ac:spMkLst>
        </pc:spChg>
        <pc:picChg chg="add mod">
          <ac:chgData name="Michelle Aaquist" userId="2c9f2393-c063-4018-bd7c-1cf106876df5" providerId="ADAL" clId="{9C4F17F2-3218-4857-9157-A205394E9ADD}" dt="2025-10-09T07:52:22.767" v="52"/>
          <ac:picMkLst>
            <pc:docMk/>
            <pc:sldMk cId="4244264706" sldId="472"/>
            <ac:picMk id="6" creationId="{30D13576-8E62-C37D-7E3A-578AFF897108}"/>
          </ac:picMkLst>
        </pc:picChg>
      </pc:sldChg>
    </pc:docChg>
  </pc:docChgLst>
  <pc:docChgLst>
    <pc:chgData name="Michelle Aaquist" userId="2c9f2393-c063-4018-bd7c-1cf106876df5" providerId="ADAL" clId="{8D473C6B-9A38-424E-B7E7-D8E52D65B80C}"/>
    <pc:docChg chg="modSld">
      <pc:chgData name="Michelle Aaquist" userId="2c9f2393-c063-4018-bd7c-1cf106876df5" providerId="ADAL" clId="{8D473C6B-9A38-424E-B7E7-D8E52D65B80C}" dt="2025-11-25T09:11:00.708" v="49" actId="22"/>
      <pc:docMkLst>
        <pc:docMk/>
      </pc:docMkLst>
      <pc:sldChg chg="addSp delSp modSp mod">
        <pc:chgData name="Michelle Aaquist" userId="2c9f2393-c063-4018-bd7c-1cf106876df5" providerId="ADAL" clId="{8D473C6B-9A38-424E-B7E7-D8E52D65B80C}" dt="2025-11-25T09:11:00.708" v="49" actId="22"/>
        <pc:sldMkLst>
          <pc:docMk/>
          <pc:sldMk cId="4244264706" sldId="472"/>
        </pc:sldMkLst>
        <pc:spChg chg="add del mod">
          <ac:chgData name="Michelle Aaquist" userId="2c9f2393-c063-4018-bd7c-1cf106876df5" providerId="ADAL" clId="{8D473C6B-9A38-424E-B7E7-D8E52D65B80C}" dt="2025-11-25T09:10:33.195" v="42" actId="22"/>
          <ac:spMkLst>
            <pc:docMk/>
            <pc:sldMk cId="4244264706" sldId="472"/>
            <ac:spMk id="2" creationId="{94BB37AC-185C-C2F9-C841-ABA3D8D9A9AE}"/>
          </ac:spMkLst>
        </pc:spChg>
        <pc:spChg chg="add del mod">
          <ac:chgData name="Michelle Aaquist" userId="2c9f2393-c063-4018-bd7c-1cf106876df5" providerId="ADAL" clId="{8D473C6B-9A38-424E-B7E7-D8E52D65B80C}" dt="2025-11-25T09:11:00.708" v="49" actId="22"/>
          <ac:spMkLst>
            <pc:docMk/>
            <pc:sldMk cId="4244264706" sldId="472"/>
            <ac:spMk id="8" creationId="{2C83F766-0F72-E2ED-FB8B-E7259294D829}"/>
          </ac:spMkLst>
        </pc:spChg>
        <pc:spChg chg="mod">
          <ac:chgData name="Michelle Aaquist" userId="2c9f2393-c063-4018-bd7c-1cf106876df5" providerId="ADAL" clId="{8D473C6B-9A38-424E-B7E7-D8E52D65B80C}" dt="2025-11-25T09:09:43.112" v="40" actId="20577"/>
          <ac:spMkLst>
            <pc:docMk/>
            <pc:sldMk cId="4244264706" sldId="472"/>
            <ac:spMk id="10" creationId="{0A3227D3-AC77-B944-0C70-EC96E5243CCE}"/>
          </ac:spMkLst>
        </pc:spChg>
        <pc:picChg chg="del">
          <ac:chgData name="Michelle Aaquist" userId="2c9f2393-c063-4018-bd7c-1cf106876df5" providerId="ADAL" clId="{8D473C6B-9A38-424E-B7E7-D8E52D65B80C}" dt="2025-11-25T09:09:44.926" v="41" actId="478"/>
          <ac:picMkLst>
            <pc:docMk/>
            <pc:sldMk cId="4244264706" sldId="472"/>
            <ac:picMk id="6" creationId="{30D13576-8E62-C37D-7E3A-578AFF897108}"/>
          </ac:picMkLst>
        </pc:picChg>
        <pc:picChg chg="add del mod ord">
          <ac:chgData name="Michelle Aaquist" userId="2c9f2393-c063-4018-bd7c-1cf106876df5" providerId="ADAL" clId="{8D473C6B-9A38-424E-B7E7-D8E52D65B80C}" dt="2025-11-25T09:10:58.898" v="48" actId="478"/>
          <ac:picMkLst>
            <pc:docMk/>
            <pc:sldMk cId="4244264706" sldId="472"/>
            <ac:picMk id="7" creationId="{72F58618-1183-513B-FAC9-E10BE7F80BA9}"/>
          </ac:picMkLst>
        </pc:picChg>
        <pc:picChg chg="add mod ord">
          <ac:chgData name="Michelle Aaquist" userId="2c9f2393-c063-4018-bd7c-1cf106876df5" providerId="ADAL" clId="{8D473C6B-9A38-424E-B7E7-D8E52D65B80C}" dt="2025-11-25T09:11:00.708" v="49" actId="22"/>
          <ac:picMkLst>
            <pc:docMk/>
            <pc:sldMk cId="4244264706" sldId="472"/>
            <ac:picMk id="11" creationId="{172F8850-D489-A6F0-651B-C58A62BE63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981391" y="9691609"/>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03 December 2025</a:t>
            </a:fld>
            <a:endParaRPr lang="en-GB" sz="800" dirty="0"/>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981391" y="9509794"/>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25314" y="9691609"/>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25314" y="9509794"/>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53656" y="4860925"/>
            <a:ext cx="6391988"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5008179" y="9827314"/>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03 December 2025</a:t>
            </a:fld>
            <a:endParaRPr lang="en-GB" sz="800" dirty="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5008179" y="9645499"/>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53656" y="9827314"/>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53656" y="9645499"/>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1</a:t>
            </a:fld>
            <a:endParaRPr lang="da-DK" dirty="0"/>
          </a:p>
        </p:txBody>
      </p:sp>
    </p:spTree>
    <p:extLst>
      <p:ext uri="{BB962C8B-B14F-4D97-AF65-F5344CB8AC3E}">
        <p14:creationId xmlns:p14="http://schemas.microsoft.com/office/powerpoint/2010/main" val="236160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2075" y="747713"/>
            <a:ext cx="6626225" cy="3727450"/>
          </a:xfrm>
        </p:spPr>
      </p:sp>
      <p:sp>
        <p:nvSpPr>
          <p:cNvPr id="3" name="Pladsholder til noter 2"/>
          <p:cNvSpPr>
            <a:spLocks noGrp="1"/>
          </p:cNvSpPr>
          <p:nvPr>
            <p:ph type="body" idx="1"/>
          </p:nvPr>
        </p:nvSpPr>
        <p:spPr/>
        <p:txBody>
          <a:bodyPr/>
          <a:lstStyle/>
          <a:p>
            <a:pPr marL="0" indent="0">
              <a:buFontTx/>
              <a:buNone/>
            </a:pPr>
            <a:r>
              <a:rPr lang="da-DK" baseline="0" dirty="0"/>
              <a:t>Henvis til andet materiale vedr. hver enkelt </a:t>
            </a:r>
            <a:r>
              <a:rPr lang="da-DK" baseline="0" dirty="0" err="1"/>
              <a:t>kompensatinsfelter</a:t>
            </a:r>
            <a:endParaRPr lang="da-DK" baseline="0" dirty="0"/>
          </a:p>
        </p:txBody>
      </p:sp>
      <p:sp>
        <p:nvSpPr>
          <p:cNvPr id="4" name="Pladsholder til slidenummer 3"/>
          <p:cNvSpPr>
            <a:spLocks noGrp="1"/>
          </p:cNvSpPr>
          <p:nvPr>
            <p:ph type="sldNum" sz="quarter" idx="10"/>
          </p:nvPr>
        </p:nvSpPr>
        <p:spPr/>
        <p:txBody>
          <a:bodyPr/>
          <a:lstStyle/>
          <a:p>
            <a:pPr>
              <a:defRPr/>
            </a:pPr>
            <a:fld id="{27848E65-9E75-41AE-BC80-13A10C6B0591}" type="slidenum">
              <a:rPr lang="da-DK">
                <a:solidFill>
                  <a:srgbClr val="000000"/>
                </a:solidFill>
              </a:rPr>
              <a:pPr>
                <a:defRPr/>
              </a:pPr>
              <a:t>2</a:t>
            </a:fld>
            <a:endParaRPr lang="da-DK" dirty="0">
              <a:solidFill>
                <a:srgbClr val="000000"/>
              </a:solidFill>
            </a:endParaRPr>
          </a:p>
        </p:txBody>
      </p:sp>
    </p:spTree>
    <p:extLst>
      <p:ext uri="{BB962C8B-B14F-4D97-AF65-F5344CB8AC3E}">
        <p14:creationId xmlns:p14="http://schemas.microsoft.com/office/powerpoint/2010/main" val="403597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3</a:t>
            </a:fld>
            <a:endParaRPr lang="da-DK" dirty="0"/>
          </a:p>
        </p:txBody>
      </p:sp>
    </p:spTree>
    <p:extLst>
      <p:ext uri="{BB962C8B-B14F-4D97-AF65-F5344CB8AC3E}">
        <p14:creationId xmlns:p14="http://schemas.microsoft.com/office/powerpoint/2010/main" val="417731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5</a:t>
            </a:fld>
            <a:endParaRPr lang="da-DK" dirty="0"/>
          </a:p>
        </p:txBody>
      </p:sp>
    </p:spTree>
    <p:extLst>
      <p:ext uri="{BB962C8B-B14F-4D97-AF65-F5344CB8AC3E}">
        <p14:creationId xmlns:p14="http://schemas.microsoft.com/office/powerpoint/2010/main" val="93523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må aldrig tilføjes kompensation på den ventende ansat.</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6</a:t>
            </a:fld>
            <a:endParaRPr lang="da-DK" dirty="0"/>
          </a:p>
        </p:txBody>
      </p:sp>
    </p:spTree>
    <p:extLst>
      <p:ext uri="{BB962C8B-B14F-4D97-AF65-F5344CB8AC3E}">
        <p14:creationId xmlns:p14="http://schemas.microsoft.com/office/powerpoint/2010/main" val="399778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19</a:t>
            </a:fld>
            <a:endParaRPr lang="da-DK" dirty="0"/>
          </a:p>
        </p:txBody>
      </p:sp>
    </p:spTree>
    <p:extLst>
      <p:ext uri="{BB962C8B-B14F-4D97-AF65-F5344CB8AC3E}">
        <p14:creationId xmlns:p14="http://schemas.microsoft.com/office/powerpoint/2010/main" val="381660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dirty="0"/>
              <a:t>Måned og år</a:t>
            </a:r>
            <a:endParaRPr lang="da-DK"/>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dirty="0"/>
              <a:t>Indsæt titel</a:t>
            </a:r>
            <a:endParaRPr lang="da-DK"/>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1036971151" name="Logo" descr="{&quot;templafy&quot;:{&quot;id&quot;:&quot;822e8438-f065-4dcd-bc67-a22c414e66eb&quot;}}"/>
          <p:cNvPicPr>
            <a:picLocks noChangeAspect="1"/>
          </p:cNvPicPr>
          <p:nvPr/>
        </p:nvPicPr>
        <p:blipFill>
          <a:blip r:embed="rId2"/>
          <a:stretch>
            <a:fillRect/>
          </a:stretch>
        </p:blipFill>
        <p:spPr>
          <a:xfrm>
            <a:off x="8791074" y="5888998"/>
            <a:ext cx="2725200" cy="7056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3884140644"/>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1179753247"/>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endParaRPr lang="da-DK"/>
          </a:p>
          <a:p>
            <a:pPr lvl="1"/>
            <a:r>
              <a:rPr lang="da-DK" dirty="0"/>
              <a:t>Andet niveau</a:t>
            </a:r>
            <a:endParaRPr lang="da-DK"/>
          </a:p>
          <a:p>
            <a:pPr lvl="5"/>
            <a:endParaRPr lang="da-DK" dirty="0"/>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endParaRPr lang="da-DK"/>
          </a:p>
          <a:p>
            <a:pPr lvl="1"/>
            <a:r>
              <a:rPr lang="da-DK" dirty="0"/>
              <a:t>Andet niveau</a:t>
            </a:r>
            <a:endParaRPr lang="da-DK"/>
          </a:p>
          <a:p>
            <a:pPr lvl="2"/>
            <a:endParaRPr lang="da-DK" dirty="0"/>
          </a:p>
        </p:txBody>
      </p: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dirty="0"/>
              <a:t>Klik for at tilføje tekst</a:t>
            </a:r>
            <a:endParaRPr lang="da-DK"/>
          </a:p>
          <a:p>
            <a:pPr lvl="1"/>
            <a:r>
              <a:rPr lang="da-DK" noProof="0" dirty="0"/>
              <a:t>Andet Niveau</a:t>
            </a:r>
            <a:endParaRPr lang="da-DK"/>
          </a:p>
          <a:p>
            <a:pPr lvl="2"/>
            <a:endParaRPr lang="da-DK" noProof="0" dirty="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289"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07"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Tree>
    <p:extLst>
      <p:ext uri="{BB962C8B-B14F-4D97-AF65-F5344CB8AC3E}">
        <p14:creationId xmlns:p14="http://schemas.microsoft.com/office/powerpoint/2010/main" val="79125535"/>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dirty="0"/>
              <a:t>Klik her for at tilføje titel</a:t>
            </a:r>
            <a:endParaRPr lang="da-DK"/>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a:p>
            <a:pPr lvl="2"/>
            <a:endParaRPr lang="da-DK" dirty="0"/>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675"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675" y="262000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675" y="3797925"/>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675" y="4975225"/>
            <a:ext cx="936000" cy="936000"/>
          </a:xfrm>
        </p:spPr>
        <p:txBody>
          <a:bodyPr lIns="72000" rIns="72000" anchor="ctr" anchorCtr="0"/>
          <a:lstStyle>
            <a:lvl1pPr marL="0" indent="0" algn="ctr">
              <a:buNone/>
              <a:defRPr sz="1400"/>
            </a:lvl1pPr>
          </a:lstStyle>
          <a:p>
            <a:pPr lvl="0"/>
            <a:r>
              <a:rPr lang="da-DK" dirty="0"/>
              <a:t>Placer ikon her</a:t>
            </a:r>
            <a:endParaRPr lang="da-DK"/>
          </a:p>
        </p:txBody>
      </p:sp>
    </p:spTree>
    <p:extLst>
      <p:ext uri="{BB962C8B-B14F-4D97-AF65-F5344CB8AC3E}">
        <p14:creationId xmlns:p14="http://schemas.microsoft.com/office/powerpoint/2010/main" val="3415232413"/>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4320" userDrawn="1">
          <p15:clr>
            <a:srgbClr val="A4A3A4"/>
          </p15:clr>
        </p15:guide>
        <p15:guide id="18" orient="horz" pos="313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dirty="0"/>
              <a:t>Klik her for at tilføje tekst</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bwMode="white">
          <a:xfrm>
            <a:off x="702668" y="6400800"/>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727924692" name="image" descr="{&quot;templafy&quot;:{&quot;id&quot;:&quot;0855e7d6-4112-40fa-a960-ffa9e5b6c424&quot;}}"/>
          <p:cNvPicPr>
            <a:picLocks noChangeAspect="1"/>
          </p:cNvPicPr>
          <p:nvPr/>
        </p:nvPicPr>
        <p:blipFill>
          <a:blip r:embed="rId2"/>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endParaRPr lang="da-DK"/>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03-12-2025</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808341070" name="Logo" descr="{&quot;templafy&quot;:{&quot;id&quot;:&quot;39bdfa9b-87ee-4da7-a658-4d7ab69bb155&quot;}}"/>
          <p:cNvPicPr>
            <a:picLocks noChangeAspect="1"/>
          </p:cNvPicPr>
          <p:nvPr/>
        </p:nvPicPr>
        <p:blipFill>
          <a:blip r:embed="rId2"/>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dirty="0"/>
              <a:t>Klik her for at tilføje tekst</a:t>
            </a:r>
            <a:endParaRPr lang="da-DK"/>
          </a:p>
        </p:txBody>
      </p:sp>
      <p:sp>
        <p:nvSpPr>
          <p:cNvPr id="3" name="Date Placeholder 2"/>
          <p:cNvSpPr>
            <a:spLocks noGrp="1"/>
          </p:cNvSpPr>
          <p:nvPr>
            <p:ph type="dt" sz="half" idx="17"/>
          </p:nvPr>
        </p:nvSpPr>
        <p:spPr/>
        <p:txBody>
          <a:bodyPr/>
          <a:lstStyle/>
          <a:p>
            <a:fld id="{D709F18B-C64D-467D-95E0-03999A31A181}" type="datetime1">
              <a:rPr lang="da-DK" smtClean="0"/>
              <a:t>03-12-2025</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1253857545" name="Logo" descr="{&quot;templafy&quot;:{&quot;id&quot;:&quot;89dd07d0-c1b6-47a8-b325-7511d584b3bf&quot;}}"/>
          <p:cNvPicPr>
            <a:picLocks noChangeAspect="1"/>
          </p:cNvPicPr>
          <p:nvPr/>
        </p:nvPicPr>
        <p:blipFill>
          <a:blip r:embed="rId2"/>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373542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03-12-2025</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dirty="0"/>
              <a:t>Klik her for at tilføje titel</a:t>
            </a:r>
            <a:endParaRPr lang="da-DK"/>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03-12-2025</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Tree>
    <p:extLst>
      <p:ext uri="{BB962C8B-B14F-4D97-AF65-F5344CB8AC3E}">
        <p14:creationId xmlns:p14="http://schemas.microsoft.com/office/powerpoint/2010/main" val="210717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dirty="0"/>
              <a:t>Skriv kontaktdata</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03-12-2025</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pic>
        <p:nvPicPr>
          <p:cNvPr id="1981843740" name="Logo" descr="{&quot;templafy&quot;:{&quot;id&quot;:&quot;29d9bf47-0eb6-452d-8d86-1d919aafc3f2&quot;}}"/>
          <p:cNvPicPr>
            <a:picLocks noChangeAspect="1"/>
          </p:cNvPicPr>
          <p:nvPr/>
        </p:nvPicPr>
        <p:blipFill>
          <a:blip r:embed="rId2"/>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57707F"/>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03-12-2025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1135957538" name="image" descr="{&quot;templafy&quot;:{&quot;id&quot;:&quot;f729fbec-5f2c-488c-9c03-cdfbd3c63db5&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69703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endParaRPr lang="da-DK"/>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3. december 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515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DBD9D6"/>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tx1"/>
                </a:solidFill>
              </a:defRPr>
            </a:lvl1pPr>
            <a:lvl2pPr marL="453600">
              <a:spcBef>
                <a:spcPts val="0"/>
              </a:spcBef>
              <a:buClrTx/>
              <a:defRPr>
                <a:solidFill>
                  <a:schemeClr val="tx1"/>
                </a:solidFill>
              </a:defRPr>
            </a:lvl2pPr>
            <a:lvl3pPr marL="684000">
              <a:spcBef>
                <a:spcPts val="0"/>
              </a:spcBef>
              <a:buClrTx/>
              <a:defRPr>
                <a:solidFill>
                  <a:schemeClr val="tx1"/>
                </a:solidFill>
              </a:defRPr>
            </a:lvl3pPr>
            <a:lvl4pPr marL="684000">
              <a:spcBef>
                <a:spcPts val="0"/>
              </a:spcBef>
              <a:buClrTx/>
              <a:defRPr>
                <a:solidFill>
                  <a:schemeClr val="tx1"/>
                </a:solidFill>
              </a:defRPr>
            </a:lvl4pPr>
            <a:lvl5pPr marL="684000">
              <a:spcBef>
                <a:spcPts val="0"/>
              </a:spcBef>
              <a:buClrTx/>
              <a:defRPr>
                <a:solidFill>
                  <a:schemeClr val="tx1"/>
                </a:solidFill>
              </a:defRPr>
            </a:lvl5pPr>
            <a:lvl6pPr marL="684000">
              <a:spcBef>
                <a:spcPts val="0"/>
              </a:spcBef>
              <a:buClrTx/>
              <a:defRPr>
                <a:solidFill>
                  <a:schemeClr val="tx1"/>
                </a:solidFill>
              </a:defRPr>
            </a:lvl6pPr>
            <a:lvl7pPr marL="684000">
              <a:spcBef>
                <a:spcPts val="0"/>
              </a:spcBef>
              <a:buClrTx/>
              <a:defRPr>
                <a:solidFill>
                  <a:schemeClr val="tx1"/>
                </a:solidFill>
              </a:defRPr>
            </a:lvl7pPr>
            <a:lvl8pPr marL="684000">
              <a:spcBef>
                <a:spcPts val="0"/>
              </a:spcBef>
              <a:buClrTx/>
              <a:defRPr>
                <a:solidFill>
                  <a:schemeClr val="tx1"/>
                </a:solidFill>
              </a:defRPr>
            </a:lvl8pPr>
            <a:lvl9pPr marL="684000">
              <a:spcBef>
                <a:spcPts val="0"/>
              </a:spcBef>
              <a:buClrTx/>
              <a:defRPr>
                <a:solidFill>
                  <a:schemeClr val="tx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03-12-2025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dirty="0"/>
              <a:t>Klik her for at tilføje titel</a:t>
            </a:r>
            <a:endParaRPr lang="da-DK"/>
          </a:p>
        </p:txBody>
      </p:sp>
      <p:pic>
        <p:nvPicPr>
          <p:cNvPr id="2110060192" name="image" descr="{&quot;templafy&quot;:{&quot;id&quot;:&quot;2cc20741-608d-4127-b0c0-93c38a60df10&quot;}}"/>
          <p:cNvPicPr>
            <a:picLocks noChangeAspect="1"/>
          </p:cNvPicPr>
          <p:nvPr/>
        </p:nvPicPr>
        <p:blipFill>
          <a:blip r:embed="rId2"/>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316394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03-12-2025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234146121" name="image" descr="{&quot;templafy&quot;:{&quot;id&quot;:&quot;8e0f470c-3421-4bc5-b768-7c6a79bde4eb&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372780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4" name="Date Placeholder 3"/>
          <p:cNvSpPr>
            <a:spLocks noGrp="1"/>
          </p:cNvSpPr>
          <p:nvPr>
            <p:ph type="dt" sz="half" idx="10"/>
          </p:nvPr>
        </p:nvSpPr>
        <p:spPr/>
        <p:txBody>
          <a:bodyPr/>
          <a:lstStyle/>
          <a:p>
            <a:fld id="{D709F18B-C64D-467D-95E0-03999A31A181}" type="datetime1">
              <a:rPr lang="da-DK" smtClean="0"/>
              <a:t>03-12-2025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530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dirty="0"/>
              <a:t>Klik på rammen for at indsætte billede via Templafy og Images</a:t>
            </a:r>
            <a:endParaRPr lang="da-DK"/>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03-12-2025</a:t>
            </a:fld>
            <a:endParaRPr lang="da-DK" dirty="0"/>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dirty="0"/>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046852423" name="Logo" descr="{&quot;templafy&quot;:{&quot;id&quot;:&quot;de706ea5-e21e-4658-b673-51631df18164&quot;}}"/>
          <p:cNvPicPr>
            <a:picLocks noChangeAspect="1"/>
          </p:cNvPicPr>
          <p:nvPr/>
        </p:nvPicPr>
        <p:blipFill>
          <a:blip r:embed="rId2"/>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1439299118"/>
      </p:ext>
    </p:extLst>
  </p:cSld>
  <p:clrMapOvr>
    <a:masterClrMapping/>
  </p:clrMapOvr>
  <p:extLst>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03-12-2025</a:t>
            </a:fld>
            <a:endParaRPr lang="da-DK" dirty="0"/>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dirty="0"/>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159030258" name="Logo" descr="{&quot;templafy&quot;:{&quot;id&quot;:&quot;802f32d4-f91e-4efa-a710-96494cc8ed05&quot;}}"/>
          <p:cNvPicPr>
            <a:picLocks noChangeAspect="1"/>
          </p:cNvPicPr>
          <p:nvPr/>
        </p:nvPicPr>
        <p:blipFill>
          <a:blip r:embed="rId2"/>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304418021"/>
      </p:ext>
    </p:extLst>
  </p:cSld>
  <p:clrMapOvr>
    <a:masterClrMapping/>
  </p:clrMapOvr>
  <p:extLst>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Tree>
    <p:extLst>
      <p:ext uri="{BB962C8B-B14F-4D97-AF65-F5344CB8AC3E}">
        <p14:creationId xmlns:p14="http://schemas.microsoft.com/office/powerpoint/2010/main" val="1137865132"/>
      </p:ext>
    </p:extLst>
  </p:cSld>
  <p:clrMapOvr>
    <a:masterClrMapping/>
  </p:clrMapOvr>
  <p:extLst>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03-12-2025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Tree>
    <p:extLst>
      <p:ext uri="{BB962C8B-B14F-4D97-AF65-F5344CB8AC3E}">
        <p14:creationId xmlns:p14="http://schemas.microsoft.com/office/powerpoint/2010/main" val="3460599658"/>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03-12-2025</a:t>
            </a:fld>
            <a:endParaRPr lang="da-DK" dirty="0"/>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dirty="0"/>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973859494" name="image" descr="{&quot;templafy&quot;:{&quot;id&quot;:&quot;74aa04e7-f4a7-4109-9b51-0531abf7bde3&quot;}}"/>
          <p:cNvPicPr>
            <a:picLocks noChangeAspect="1"/>
          </p:cNvPicPr>
          <p:nvPr/>
        </p:nvPicPr>
        <p:blipFill>
          <a:blip r:embed="rId22"/>
          <a:stretch>
            <a:fillRect/>
          </a:stretch>
        </p:blipFill>
        <p:spPr>
          <a:xfrm>
            <a:off x="8976320" y="6042696"/>
            <a:ext cx="2534400" cy="655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7" r:id="rId2"/>
    <p:sldLayoutId id="2147483758" r:id="rId3"/>
    <p:sldLayoutId id="2147483754" r:id="rId4"/>
    <p:sldLayoutId id="2147483656" r:id="rId5"/>
    <p:sldLayoutId id="2147483738" r:id="rId6"/>
    <p:sldLayoutId id="2147483739" r:id="rId7"/>
    <p:sldLayoutId id="2147483658" r:id="rId8"/>
    <p:sldLayoutId id="2147483748" r:id="rId9"/>
    <p:sldLayoutId id="2147483750" r:id="rId10"/>
    <p:sldLayoutId id="2147483749" r:id="rId11"/>
    <p:sldLayoutId id="2147483759" r:id="rId12"/>
    <p:sldLayoutId id="2147483752" r:id="rId13"/>
    <p:sldLayoutId id="2147483720" r:id="rId14"/>
    <p:sldLayoutId id="2147483741" r:id="rId15"/>
    <p:sldLayoutId id="2147483740" r:id="rId16"/>
    <p:sldLayoutId id="2147483661" r:id="rId17"/>
    <p:sldLayoutId id="2147483727" r:id="rId18"/>
    <p:sldLayoutId id="2147483736" r:id="rId19"/>
    <p:sldLayoutId id="2147483746"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p:cNvSpPr>
            <a:spLocks noGrp="1"/>
          </p:cNvSpPr>
          <p:nvPr>
            <p:ph type="pic" sz="quarter" idx="10"/>
          </p:nvPr>
        </p:nvSpPr>
        <p:spPr>
          <a:solidFill>
            <a:schemeClr val="tx2"/>
          </a:solidFill>
        </p:spPr>
        <p:txBody>
          <a:bodyPr/>
          <a:lstStyle/>
          <a:p>
            <a:endParaRPr lang="da-DK" dirty="0"/>
          </a:p>
        </p:txBody>
      </p:sp>
      <p:sp>
        <p:nvSpPr>
          <p:cNvPr id="5" name="Pladsholder til tekst 4"/>
          <p:cNvSpPr>
            <a:spLocks noGrp="1"/>
          </p:cNvSpPr>
          <p:nvPr>
            <p:ph type="body" sz="quarter" idx="11"/>
          </p:nvPr>
        </p:nvSpPr>
        <p:spPr/>
        <p:txBody>
          <a:bodyPr/>
          <a:lstStyle/>
          <a:p>
            <a:r>
              <a:rPr lang="en-GB" dirty="0"/>
              <a:t>Oktober 25</a:t>
            </a:r>
          </a:p>
        </p:txBody>
      </p:sp>
      <p:sp>
        <p:nvSpPr>
          <p:cNvPr id="2" name="Titel 1"/>
          <p:cNvSpPr>
            <a:spLocks noGrp="1"/>
          </p:cNvSpPr>
          <p:nvPr>
            <p:ph type="title"/>
          </p:nvPr>
        </p:nvSpPr>
        <p:spPr/>
        <p:txBody>
          <a:bodyPr anchor="ctr"/>
          <a:lstStyle/>
          <a:p>
            <a:r>
              <a:rPr lang="da-DK" sz="4400" dirty="0"/>
              <a:t>Elementer under Kompensation</a:t>
            </a:r>
          </a:p>
        </p:txBody>
      </p:sp>
      <p:sp>
        <p:nvSpPr>
          <p:cNvPr id="3" name="Pladsholder til slidenummer 2"/>
          <p:cNvSpPr>
            <a:spLocks noGrp="1"/>
          </p:cNvSpPr>
          <p:nvPr>
            <p:ph type="sldNum" sz="quarter" idx="4294967295"/>
          </p:nvPr>
        </p:nvSpPr>
        <p:spPr>
          <a:xfrm>
            <a:off x="0" y="6911975"/>
            <a:ext cx="0" cy="0"/>
          </a:xfrm>
        </p:spPr>
        <p:txBody>
          <a:bodyPr/>
          <a:lstStyle/>
          <a:p>
            <a:fld id="{80AE25ED-097C-4BDC-A7CE-FA97BD9CA3B5}" type="slidenum">
              <a:rPr lang="da-DK" smtClean="0"/>
              <a:pPr/>
              <a:t>1</a:t>
            </a:fld>
            <a:endParaRPr lang="da-DK" dirty="0"/>
          </a:p>
        </p:txBody>
      </p:sp>
    </p:spTree>
    <p:extLst>
      <p:ext uri="{BB962C8B-B14F-4D97-AF65-F5344CB8AC3E}">
        <p14:creationId xmlns:p14="http://schemas.microsoft.com/office/powerpoint/2010/main" val="175166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p:cNvPicPr>
            <a:picLocks noGrp="1" noChangeAspect="1"/>
          </p:cNvPicPr>
          <p:nvPr>
            <p:ph sz="half" idx="1"/>
          </p:nvPr>
        </p:nvPicPr>
        <p:blipFill rotWithShape="1">
          <a:blip r:embed="rId2"/>
          <a:srcRect r="9967"/>
          <a:stretch/>
        </p:blipFill>
        <p:spPr>
          <a:xfrm>
            <a:off x="701675" y="1987844"/>
            <a:ext cx="5330714" cy="3926956"/>
          </a:xfrm>
          <a:prstGeom prst="rect">
            <a:avLst/>
          </a:prstGeom>
        </p:spPr>
      </p:pic>
      <p:sp>
        <p:nvSpPr>
          <p:cNvPr id="7" name="Pladsholder til indhold 6"/>
          <p:cNvSpPr>
            <a:spLocks noGrp="1"/>
          </p:cNvSpPr>
          <p:nvPr>
            <p:ph sz="half" idx="2"/>
          </p:nvPr>
        </p:nvSpPr>
        <p:spPr/>
        <p:txBody>
          <a:bodyPr/>
          <a:lstStyle/>
          <a:p>
            <a:pPr marL="0" indent="0">
              <a:buNone/>
            </a:pPr>
            <a:r>
              <a:rPr lang="da-DK" sz="1200" dirty="0"/>
              <a:t>'Afvigende kontering'</a:t>
            </a:r>
            <a:r>
              <a:rPr lang="da-DK" sz="1200" i="1" dirty="0"/>
              <a:t> </a:t>
            </a:r>
            <a:r>
              <a:rPr lang="da-DK" sz="1200" dirty="0"/>
              <a:t>skal anvendes i følgende situationer:       </a:t>
            </a:r>
            <a:br>
              <a:rPr lang="da-DK" sz="1200" dirty="0"/>
            </a:br>
            <a:r>
              <a:rPr lang="da-DK" sz="1200" dirty="0"/>
              <a:t>                                                                                                                                                                                                                  Såfremt tillæg eller fradrag skal konteres på en afvigende kontering </a:t>
            </a:r>
            <a:r>
              <a:rPr lang="da-DK" sz="1200" dirty="0" err="1"/>
              <a:t>ifht</a:t>
            </a:r>
            <a:r>
              <a:rPr lang="da-DK" sz="1200" dirty="0"/>
              <a:t> grundkonteringen. I dette tilfælde skal hele den afvigende kontering angives, herunder evt. delregnskab, adm. tjenestested samt øvrige segmenter.  </a:t>
            </a:r>
            <a:br>
              <a:rPr lang="da-DK" sz="1200" dirty="0"/>
            </a:br>
            <a:br>
              <a:rPr lang="da-DK" sz="1200" dirty="0"/>
            </a:br>
            <a:r>
              <a:rPr lang="da-DK" sz="1200" dirty="0"/>
              <a:t>Såfremt grundkonteringen på basislønnen skal ændres, uden at selve basislønnen ændres - vælges basisløn i elementtype og angiv alle segmenter for basislønnen. Så ændres konteringen i lønsystemet.   </a:t>
            </a:r>
            <a:br>
              <a:rPr lang="da-DK" sz="1200" dirty="0"/>
            </a:br>
            <a:r>
              <a:rPr lang="da-DK" sz="1200" dirty="0"/>
              <a:t>                                                                                                                                                                                                                                           Såfremt grundkonteringen på basislønnen skal splittes op, hvor en del af lønnen skal konteres på grundkonteringen, mens en anden procentdel af lønnen skal konteres anderledes. Indsendes der en ny fordeling, så skal hele konteringen indsendes igen, så SAM ikke er tvivl om, hvordan konteringen skal se ud.                        </a:t>
            </a:r>
            <a:br>
              <a:rPr lang="da-DK" sz="1200" dirty="0"/>
            </a:br>
            <a:r>
              <a:rPr lang="da-DK" sz="1200" dirty="0"/>
              <a:t>Der kan sagtens være flere konteringselementer, såfremt flere af lønelementerne, skal konteres anderledes end grundkonteringen. </a:t>
            </a:r>
            <a:br>
              <a:rPr lang="da-DK" sz="1200" dirty="0"/>
            </a:br>
            <a:br>
              <a:rPr lang="da-DK" sz="1200" dirty="0"/>
            </a:br>
            <a:r>
              <a:rPr lang="da-DK" sz="1200" dirty="0"/>
              <a:t>Såfremt der er tale om en ændring af en afvigende kontering, så skal hele konteringen indberettes igen, selvom der kun er tale om ændring af et enkelt segment. På den måde er SAM ikke i tvivl, om hvad hele konteringen skal være.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dirty="0"/>
          </a:p>
        </p:txBody>
      </p:sp>
      <p:sp>
        <p:nvSpPr>
          <p:cNvPr id="5" name="Titel 4"/>
          <p:cNvSpPr>
            <a:spLocks noGrp="1"/>
          </p:cNvSpPr>
          <p:nvPr>
            <p:ph type="title"/>
          </p:nvPr>
        </p:nvSpPr>
        <p:spPr/>
        <p:txBody>
          <a:bodyPr/>
          <a:lstStyle/>
          <a:p>
            <a:r>
              <a:rPr lang="da-DK" dirty="0"/>
              <a:t>Afvigende kontering </a:t>
            </a:r>
            <a:endParaRPr lang="en-GB" dirty="0"/>
          </a:p>
        </p:txBody>
      </p:sp>
    </p:spTree>
    <p:extLst>
      <p:ext uri="{BB962C8B-B14F-4D97-AF65-F5344CB8AC3E}">
        <p14:creationId xmlns:p14="http://schemas.microsoft.com/office/powerpoint/2010/main" val="18482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Elementet er opdelt i tre forskellige afsnit</a:t>
            </a:r>
          </a:p>
          <a:p>
            <a:r>
              <a:rPr lang="da-DK" dirty="0"/>
              <a:t>Arbejdsgiverbetalt forhøjet pensionsindbetaling</a:t>
            </a:r>
          </a:p>
          <a:p>
            <a:r>
              <a:rPr lang="da-DK" dirty="0"/>
              <a:t>Ekstra pensionsindbetaling fra medarbejderen UDEN lønreduktion </a:t>
            </a:r>
          </a:p>
          <a:p>
            <a:r>
              <a:rPr lang="da-DK" dirty="0"/>
              <a:t>Anden individuel pension</a:t>
            </a:r>
          </a:p>
          <a:p>
            <a:pPr marL="0" indent="0">
              <a:buNone/>
            </a:pPr>
            <a:endParaRPr lang="da-DK" dirty="0"/>
          </a:p>
          <a:p>
            <a:pPr marL="0" indent="0">
              <a:buNone/>
            </a:pPr>
            <a:r>
              <a:rPr lang="da-DK" dirty="0"/>
              <a:t>Ved indbetaling af ratepension eller livrente skal selve aftalen uploades via </a:t>
            </a:r>
            <a:r>
              <a:rPr lang="da-DK" dirty="0" err="1"/>
              <a:t>dokumentrecords</a:t>
            </a:r>
            <a:r>
              <a:rPr lang="da-DK" dirty="0"/>
              <a:t> og angives på serviceanmodningen, at der er uploadet dokument.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11</a:t>
            </a:fld>
            <a:endParaRPr lang="da-DK" dirty="0"/>
          </a:p>
        </p:txBody>
      </p:sp>
      <p:sp>
        <p:nvSpPr>
          <p:cNvPr id="5" name="Titel 4"/>
          <p:cNvSpPr>
            <a:spLocks noGrp="1"/>
          </p:cNvSpPr>
          <p:nvPr>
            <p:ph type="title"/>
          </p:nvPr>
        </p:nvSpPr>
        <p:spPr/>
        <p:txBody>
          <a:bodyPr/>
          <a:lstStyle/>
          <a:p>
            <a:r>
              <a:rPr lang="da-DK" dirty="0"/>
              <a:t>Ekstra pensionsindbetaling</a:t>
            </a:r>
            <a:endParaRPr lang="en-GB" dirty="0"/>
          </a:p>
        </p:txBody>
      </p:sp>
      <p:pic>
        <p:nvPicPr>
          <p:cNvPr id="6" name="Pladsholder til indhold 5" descr="Et billede, der indeholder tekst, skærmbillede, nummer/tal, Parallel&#10;&#10;Indhold genereret af kunstig intelligens kan være forkert.">
            <a:extLst>
              <a:ext uri="{FF2B5EF4-FFF2-40B4-BE49-F238E27FC236}">
                <a16:creationId xmlns:a16="http://schemas.microsoft.com/office/drawing/2014/main" id="{2E458A04-7A07-FF41-09CE-CDC047088A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902" y="1450975"/>
            <a:ext cx="5099296" cy="4464050"/>
          </a:xfrm>
          <a:prstGeom prst="rect">
            <a:avLst/>
          </a:prstGeom>
        </p:spPr>
      </p:pic>
    </p:spTree>
    <p:extLst>
      <p:ext uri="{BB962C8B-B14F-4D97-AF65-F5344CB8AC3E}">
        <p14:creationId xmlns:p14="http://schemas.microsoft.com/office/powerpoint/2010/main" val="360871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F03DC9B-6E33-068D-E49A-6FD6E666BBDD}"/>
              </a:ext>
            </a:extLst>
          </p:cNvPr>
          <p:cNvSpPr>
            <a:spLocks noGrp="1"/>
          </p:cNvSpPr>
          <p:nvPr>
            <p:ph type="sldNum" sz="quarter" idx="12"/>
          </p:nvPr>
        </p:nvSpPr>
        <p:spPr/>
        <p:txBody>
          <a:bodyPr/>
          <a:lstStyle/>
          <a:p>
            <a:fld id="{80AE25ED-097C-4BDC-A7CE-FA97BD9CA3B5}" type="slidenum">
              <a:rPr lang="da-DK" smtClean="0"/>
              <a:pPr/>
              <a:t>12</a:t>
            </a:fld>
            <a:endParaRPr lang="da-DK" dirty="0"/>
          </a:p>
        </p:txBody>
      </p:sp>
      <p:sp>
        <p:nvSpPr>
          <p:cNvPr id="5" name="Titel 4">
            <a:extLst>
              <a:ext uri="{FF2B5EF4-FFF2-40B4-BE49-F238E27FC236}">
                <a16:creationId xmlns:a16="http://schemas.microsoft.com/office/drawing/2014/main" id="{F217BFB6-27F5-CFEA-552B-96790279CC79}"/>
              </a:ext>
            </a:extLst>
          </p:cNvPr>
          <p:cNvSpPr>
            <a:spLocks noGrp="1"/>
          </p:cNvSpPr>
          <p:nvPr>
            <p:ph type="title"/>
          </p:nvPr>
        </p:nvSpPr>
        <p:spPr/>
        <p:txBody>
          <a:bodyPr/>
          <a:lstStyle/>
          <a:p>
            <a:r>
              <a:rPr lang="da-DK" dirty="0"/>
              <a:t>Frit valg – pensionsvilkår</a:t>
            </a:r>
          </a:p>
        </p:txBody>
      </p:sp>
      <p:sp>
        <p:nvSpPr>
          <p:cNvPr id="10" name="Pladsholder til indhold 9">
            <a:extLst>
              <a:ext uri="{FF2B5EF4-FFF2-40B4-BE49-F238E27FC236}">
                <a16:creationId xmlns:a16="http://schemas.microsoft.com/office/drawing/2014/main" id="{0A3227D3-AC77-B944-0C70-EC96E5243CCE}"/>
              </a:ext>
            </a:extLst>
          </p:cNvPr>
          <p:cNvSpPr>
            <a:spLocks noGrp="1"/>
          </p:cNvSpPr>
          <p:nvPr>
            <p:ph sz="half" idx="2"/>
          </p:nvPr>
        </p:nvSpPr>
        <p:spPr/>
        <p:txBody>
          <a:bodyPr/>
          <a:lstStyle/>
          <a:p>
            <a:pPr marL="0" indent="0">
              <a:buNone/>
            </a:pPr>
            <a:r>
              <a:rPr lang="da-DK" dirty="0"/>
              <a:t>Elementet er opdelt i tre forskellige afsnit </a:t>
            </a:r>
          </a:p>
          <a:p>
            <a:r>
              <a:rPr lang="da-DK" dirty="0"/>
              <a:t>Ekstra pensionsindbetaling fra medarbejderen MED lønreduktion </a:t>
            </a:r>
          </a:p>
          <a:p>
            <a:r>
              <a:rPr lang="da-DK" dirty="0"/>
              <a:t>Valgfrihed mellem pension og løn for den del der overstiger 15%</a:t>
            </a:r>
          </a:p>
          <a:p>
            <a:r>
              <a:rPr lang="da-DK" dirty="0"/>
              <a:t>Valgfrihed imellem pension og løn vedr. pension af rådighedstillæg</a:t>
            </a:r>
          </a:p>
        </p:txBody>
      </p:sp>
      <p:pic>
        <p:nvPicPr>
          <p:cNvPr id="11" name="Pladsholder til indhold 10">
            <a:extLst>
              <a:ext uri="{FF2B5EF4-FFF2-40B4-BE49-F238E27FC236}">
                <a16:creationId xmlns:a16="http://schemas.microsoft.com/office/drawing/2014/main" id="{172F8850-D489-A6F0-651B-C58A62BE6347}"/>
              </a:ext>
            </a:extLst>
          </p:cNvPr>
          <p:cNvPicPr>
            <a:picLocks noGrp="1" noChangeAspect="1"/>
          </p:cNvPicPr>
          <p:nvPr>
            <p:ph sz="half" idx="1"/>
          </p:nvPr>
        </p:nvPicPr>
        <p:blipFill>
          <a:blip r:embed="rId2"/>
          <a:stretch>
            <a:fillRect/>
          </a:stretch>
        </p:blipFill>
        <p:spPr>
          <a:xfrm>
            <a:off x="704706" y="1450975"/>
            <a:ext cx="5105688" cy="4464050"/>
          </a:xfrm>
        </p:spPr>
      </p:pic>
    </p:spTree>
    <p:extLst>
      <p:ext uri="{BB962C8B-B14F-4D97-AF65-F5344CB8AC3E}">
        <p14:creationId xmlns:p14="http://schemas.microsoft.com/office/powerpoint/2010/main" val="424426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indhold 9"/>
          <p:cNvPicPr>
            <a:picLocks noGrp="1" noChangeAspect="1"/>
          </p:cNvPicPr>
          <p:nvPr>
            <p:ph sz="half" idx="1"/>
          </p:nvPr>
        </p:nvPicPr>
        <p:blipFill rotWithShape="1">
          <a:blip r:embed="rId2"/>
          <a:srcRect r="9211"/>
          <a:stretch/>
        </p:blipFill>
        <p:spPr>
          <a:xfrm>
            <a:off x="550458" y="2348880"/>
            <a:ext cx="5410827" cy="2376264"/>
          </a:xfrm>
          <a:prstGeom prst="rect">
            <a:avLst/>
          </a:prstGeom>
        </p:spPr>
      </p:pic>
      <p:sp>
        <p:nvSpPr>
          <p:cNvPr id="3" name="Pladsholder til indhold 2"/>
          <p:cNvSpPr>
            <a:spLocks noGrp="1"/>
          </p:cNvSpPr>
          <p:nvPr>
            <p:ph sz="half" idx="2"/>
          </p:nvPr>
        </p:nvSpPr>
        <p:spPr/>
        <p:txBody>
          <a:bodyPr/>
          <a:lstStyle/>
          <a:p>
            <a:pPr marL="0" indent="0">
              <a:buNone/>
            </a:pPr>
            <a:r>
              <a:rPr lang="da-DK" dirty="0"/>
              <a:t>Lukning af eksisterende tillæg/fradrag anvendes, når et tillæg, fradrag, plustid, fri bil eller fri telefon skal ophøre.  </a:t>
            </a:r>
          </a:p>
          <a:p>
            <a:pPr marL="0" indent="0">
              <a:buNone/>
            </a:pPr>
            <a:r>
              <a:rPr lang="da-DK" dirty="0"/>
              <a:t>Startdatoen for dette element behøver ikke nødvendigvis, at være datoen for slutdatoen på tillægget eller fradraget. Der kan benyttes dags dato eller den kommende første - dog er det vigtigt at den dato, der angives som startdato også er den, der anvendes som ikrafttrædelsesdato på serviceanmodningen.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13</a:t>
            </a:fld>
            <a:endParaRPr lang="da-DK" dirty="0"/>
          </a:p>
        </p:txBody>
      </p:sp>
      <p:sp>
        <p:nvSpPr>
          <p:cNvPr id="5" name="Titel 4"/>
          <p:cNvSpPr>
            <a:spLocks noGrp="1"/>
          </p:cNvSpPr>
          <p:nvPr>
            <p:ph type="title"/>
          </p:nvPr>
        </p:nvSpPr>
        <p:spPr/>
        <p:txBody>
          <a:bodyPr/>
          <a:lstStyle/>
          <a:p>
            <a:r>
              <a:rPr lang="da-DK" dirty="0"/>
              <a:t>Lukning af eksisterende tillæg/fradrag</a:t>
            </a:r>
            <a:endParaRPr lang="en-GB" dirty="0"/>
          </a:p>
        </p:txBody>
      </p:sp>
    </p:spTree>
    <p:extLst>
      <p:ext uri="{BB962C8B-B14F-4D97-AF65-F5344CB8AC3E}">
        <p14:creationId xmlns:p14="http://schemas.microsoft.com/office/powerpoint/2010/main" val="63188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721"/>
          <a:stretch/>
        </p:blipFill>
        <p:spPr>
          <a:xfrm>
            <a:off x="479375" y="2492896"/>
            <a:ext cx="5482967" cy="2520280"/>
          </a:xfrm>
          <a:prstGeom prst="rect">
            <a:avLst/>
          </a:prstGeom>
        </p:spPr>
      </p:pic>
      <p:sp>
        <p:nvSpPr>
          <p:cNvPr id="3" name="Pladsholder til indhold 2"/>
          <p:cNvSpPr>
            <a:spLocks noGrp="1"/>
          </p:cNvSpPr>
          <p:nvPr>
            <p:ph sz="half" idx="2"/>
          </p:nvPr>
        </p:nvSpPr>
        <p:spPr/>
        <p:txBody>
          <a:bodyPr/>
          <a:lstStyle/>
          <a:p>
            <a:pPr marL="0" indent="0">
              <a:buNone/>
            </a:pPr>
            <a:r>
              <a:rPr lang="da-DK" dirty="0"/>
              <a:t>Plustid benyttes, når medarbejderen har en aftale om plustid.</a:t>
            </a:r>
          </a:p>
          <a:p>
            <a:pPr marL="0" indent="0">
              <a:buNone/>
            </a:pPr>
            <a:endParaRPr lang="da-DK" dirty="0"/>
          </a:p>
          <a:p>
            <a:pPr marL="0" indent="0">
              <a:buNone/>
            </a:pPr>
            <a:r>
              <a:rPr lang="da-DK" dirty="0"/>
              <a:t>Der kan angives hvor mange timer medarbejderen skal aflønnes for op til 42 timer.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14</a:t>
            </a:fld>
            <a:endParaRPr lang="da-DK" dirty="0"/>
          </a:p>
        </p:txBody>
      </p:sp>
      <p:sp>
        <p:nvSpPr>
          <p:cNvPr id="5" name="Titel 4"/>
          <p:cNvSpPr>
            <a:spLocks noGrp="1"/>
          </p:cNvSpPr>
          <p:nvPr>
            <p:ph type="title"/>
          </p:nvPr>
        </p:nvSpPr>
        <p:spPr/>
        <p:txBody>
          <a:bodyPr/>
          <a:lstStyle/>
          <a:p>
            <a:r>
              <a:rPr lang="da-DK" dirty="0"/>
              <a:t>Plustid</a:t>
            </a:r>
            <a:endParaRPr lang="en-GB" dirty="0"/>
          </a:p>
        </p:txBody>
      </p:sp>
    </p:spTree>
    <p:extLst>
      <p:ext uri="{BB962C8B-B14F-4D97-AF65-F5344CB8AC3E}">
        <p14:creationId xmlns:p14="http://schemas.microsoft.com/office/powerpoint/2010/main" val="36714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062"/>
          <a:stretch/>
        </p:blipFill>
        <p:spPr>
          <a:xfrm>
            <a:off x="708931" y="1333633"/>
            <a:ext cx="5250309" cy="4698333"/>
          </a:xfrm>
          <a:prstGeom prst="rect">
            <a:avLst/>
          </a:prstGeom>
        </p:spPr>
      </p:pic>
      <p:sp>
        <p:nvSpPr>
          <p:cNvPr id="3" name="Pladsholder til indhold 2"/>
          <p:cNvSpPr>
            <a:spLocks noGrp="1"/>
          </p:cNvSpPr>
          <p:nvPr>
            <p:ph sz="half" idx="2"/>
          </p:nvPr>
        </p:nvSpPr>
        <p:spPr/>
        <p:txBody>
          <a:bodyPr/>
          <a:lstStyle/>
          <a:p>
            <a:pPr marL="0" indent="0">
              <a:buNone/>
            </a:pPr>
            <a:r>
              <a:rPr lang="da-DK" dirty="0"/>
              <a:t>Angiv grundkontering udover det, der sendes via integration (Delregnskab, adm. tjenestested, stedkode)</a:t>
            </a:r>
          </a:p>
          <a:p>
            <a:pPr marL="0" indent="0">
              <a:buNone/>
            </a:pPr>
            <a:r>
              <a:rPr lang="da-DK" dirty="0"/>
              <a:t>Anvendes til timelønnede studerende, der er ansat under HK-overenskomsten. </a:t>
            </a:r>
          </a:p>
          <a:p>
            <a:pPr marL="0" indent="0">
              <a:buNone/>
            </a:pPr>
            <a:r>
              <a:rPr lang="da-DK" dirty="0"/>
              <a:t>Vær opmærksom på, at der på elementet ‘Manuelle anciennitetsdatoer’ skal angive opstartsdatoen for medarbejderens pension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15</a:t>
            </a:fld>
            <a:endParaRPr lang="da-DK" dirty="0"/>
          </a:p>
        </p:txBody>
      </p:sp>
      <p:sp>
        <p:nvSpPr>
          <p:cNvPr id="5" name="Titel 4"/>
          <p:cNvSpPr>
            <a:spLocks noGrp="1"/>
          </p:cNvSpPr>
          <p:nvPr>
            <p:ph type="title"/>
          </p:nvPr>
        </p:nvSpPr>
        <p:spPr/>
        <p:txBody>
          <a:bodyPr/>
          <a:lstStyle/>
          <a:p>
            <a:r>
              <a:rPr lang="da-DK" dirty="0"/>
              <a:t>Timeløn studerende </a:t>
            </a:r>
            <a:endParaRPr lang="en-GB" dirty="0"/>
          </a:p>
        </p:txBody>
      </p:sp>
    </p:spTree>
    <p:extLst>
      <p:ext uri="{BB962C8B-B14F-4D97-AF65-F5344CB8AC3E}">
        <p14:creationId xmlns:p14="http://schemas.microsoft.com/office/powerpoint/2010/main" val="128852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701674" y="1297841"/>
            <a:ext cx="5360505" cy="4985224"/>
          </a:xfrm>
          <a:prstGeom prst="rect">
            <a:avLst/>
          </a:prstGeom>
        </p:spPr>
      </p:pic>
      <p:sp>
        <p:nvSpPr>
          <p:cNvPr id="3" name="Pladsholder til indhold 2"/>
          <p:cNvSpPr>
            <a:spLocks noGrp="1"/>
          </p:cNvSpPr>
          <p:nvPr>
            <p:ph sz="half" idx="2"/>
          </p:nvPr>
        </p:nvSpPr>
        <p:spPr/>
        <p:txBody>
          <a:bodyPr/>
          <a:lstStyle/>
          <a:p>
            <a:pPr marL="0" indent="0">
              <a:buNone/>
            </a:pPr>
            <a:r>
              <a:rPr lang="da-DK" dirty="0"/>
              <a:t>Angiv grundkontering udover det, der sendes via integration (Delregnskab, adm. tjenestested, stedkode).</a:t>
            </a:r>
          </a:p>
          <a:p>
            <a:pPr marL="0" indent="0">
              <a:buNone/>
            </a:pPr>
            <a:r>
              <a:rPr lang="da-DK" dirty="0"/>
              <a:t>Vær opmærksom på at det ikke er nødvendigt at indberette både timeløn og månedsløn. Angiv det som giver mest mening, så SAM kan indplacere medarbejderen.</a:t>
            </a:r>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16</a:t>
            </a:fld>
            <a:endParaRPr lang="da-DK" dirty="0"/>
          </a:p>
        </p:txBody>
      </p:sp>
      <p:sp>
        <p:nvSpPr>
          <p:cNvPr id="5" name="Titel 4"/>
          <p:cNvSpPr>
            <a:spLocks noGrp="1"/>
          </p:cNvSpPr>
          <p:nvPr>
            <p:ph type="title"/>
          </p:nvPr>
        </p:nvSpPr>
        <p:spPr/>
        <p:txBody>
          <a:bodyPr/>
          <a:lstStyle/>
          <a:p>
            <a:r>
              <a:rPr lang="da-DK" dirty="0"/>
              <a:t>Timeløn øvrige </a:t>
            </a:r>
            <a:endParaRPr lang="en-GB" dirty="0"/>
          </a:p>
        </p:txBody>
      </p:sp>
    </p:spTree>
    <p:extLst>
      <p:ext uri="{BB962C8B-B14F-4D97-AF65-F5344CB8AC3E}">
        <p14:creationId xmlns:p14="http://schemas.microsoft.com/office/powerpoint/2010/main" val="305403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701676" y="908720"/>
            <a:ext cx="5322316" cy="5566276"/>
          </a:xfrm>
          <a:prstGeom prst="rect">
            <a:avLst/>
          </a:prstGeom>
        </p:spPr>
      </p:pic>
      <p:sp>
        <p:nvSpPr>
          <p:cNvPr id="3" name="Pladsholder til indhold 2"/>
          <p:cNvSpPr>
            <a:spLocks noGrp="1"/>
          </p:cNvSpPr>
          <p:nvPr>
            <p:ph sz="half" idx="2"/>
          </p:nvPr>
        </p:nvSpPr>
        <p:spPr/>
        <p:txBody>
          <a:bodyPr/>
          <a:lstStyle/>
          <a:p>
            <a:pPr marL="0" indent="0">
              <a:buNone/>
            </a:pPr>
            <a:r>
              <a:rPr lang="da-DK" dirty="0"/>
              <a:t>Månedlig basisløn udregnes automatisk ved klik på OK, hvis ‘Ja’ er angivet i procentreguleret. </a:t>
            </a:r>
          </a:p>
          <a:p>
            <a:pPr marL="0" indent="0">
              <a:buNone/>
            </a:pPr>
            <a:r>
              <a:rPr lang="da-DK" dirty="0"/>
              <a:t>Ved ansættelse og ændring af arbejdstid skal ugentlig arbejdstid angives. Ved øvrige ændringer skal feltet ikke udfyldes.</a:t>
            </a:r>
          </a:p>
          <a:p>
            <a:pPr marL="0" indent="0">
              <a:buNone/>
            </a:pPr>
            <a:r>
              <a:rPr lang="da-DK" dirty="0"/>
              <a:t>Dette element udfyldes ved ansættelse af tjenestemand eller ved ændring af basisløn for en tjenesteansat medarbejdere. </a:t>
            </a:r>
          </a:p>
          <a:p>
            <a:pPr marL="0" indent="0">
              <a:buNone/>
            </a:pPr>
            <a:r>
              <a:rPr lang="da-DK" dirty="0"/>
              <a:t>Angiv grundkontering udover det, der sendes via integration (Delregnskab, adm. tjenestested, stedkode).</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17</a:t>
            </a:fld>
            <a:endParaRPr lang="da-DK" dirty="0"/>
          </a:p>
        </p:txBody>
      </p:sp>
      <p:sp>
        <p:nvSpPr>
          <p:cNvPr id="5" name="Titel 4"/>
          <p:cNvSpPr>
            <a:spLocks noGrp="1"/>
          </p:cNvSpPr>
          <p:nvPr>
            <p:ph type="title"/>
          </p:nvPr>
        </p:nvSpPr>
        <p:spPr/>
        <p:txBody>
          <a:bodyPr/>
          <a:lstStyle/>
          <a:p>
            <a:r>
              <a:rPr lang="da-DK" dirty="0"/>
              <a:t>Tjenestemænd</a:t>
            </a:r>
            <a:endParaRPr lang="en-GB" dirty="0"/>
          </a:p>
        </p:txBody>
      </p:sp>
    </p:spTree>
    <p:extLst>
      <p:ext uri="{BB962C8B-B14F-4D97-AF65-F5344CB8AC3E}">
        <p14:creationId xmlns:p14="http://schemas.microsoft.com/office/powerpoint/2010/main" val="74189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5224"/>
          <a:stretch/>
        </p:blipFill>
        <p:spPr>
          <a:xfrm>
            <a:off x="551384" y="783749"/>
            <a:ext cx="5256583" cy="5745374"/>
          </a:xfrm>
          <a:prstGeom prst="rect">
            <a:avLst/>
          </a:prstGeom>
        </p:spPr>
      </p:pic>
      <p:sp>
        <p:nvSpPr>
          <p:cNvPr id="3" name="Pladsholder til indhold 2"/>
          <p:cNvSpPr>
            <a:spLocks noGrp="1"/>
          </p:cNvSpPr>
          <p:nvPr>
            <p:ph sz="half" idx="2"/>
          </p:nvPr>
        </p:nvSpPr>
        <p:spPr/>
        <p:txBody>
          <a:bodyPr/>
          <a:lstStyle/>
          <a:p>
            <a:pPr marL="0" indent="0">
              <a:buNone/>
            </a:pPr>
            <a:r>
              <a:rPr lang="da-DK" dirty="0"/>
              <a:t>Angiv grundkontering udover det, der sendes via integration (Delregnskab, adm. tjenestested, stedkode).</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18</a:t>
            </a:fld>
            <a:endParaRPr lang="da-DK" dirty="0"/>
          </a:p>
        </p:txBody>
      </p:sp>
      <p:sp>
        <p:nvSpPr>
          <p:cNvPr id="5" name="Titel 4"/>
          <p:cNvSpPr>
            <a:spLocks noGrp="1"/>
          </p:cNvSpPr>
          <p:nvPr>
            <p:ph type="title"/>
          </p:nvPr>
        </p:nvSpPr>
        <p:spPr/>
        <p:txBody>
          <a:bodyPr/>
          <a:lstStyle/>
          <a:p>
            <a:r>
              <a:rPr lang="da-DK" dirty="0"/>
              <a:t>UM lønforhold – Anvendes kun af UM</a:t>
            </a:r>
            <a:endParaRPr lang="en-GB" dirty="0"/>
          </a:p>
        </p:txBody>
      </p:sp>
    </p:spTree>
    <p:extLst>
      <p:ext uri="{BB962C8B-B14F-4D97-AF65-F5344CB8AC3E}">
        <p14:creationId xmlns:p14="http://schemas.microsoft.com/office/powerpoint/2010/main" val="99481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1052736"/>
            <a:ext cx="9498781" cy="4532856"/>
          </a:xfrm>
        </p:spPr>
        <p:txBody>
          <a:bodyPr anchor="ctr"/>
          <a:lstStyle/>
          <a:p>
            <a:r>
              <a:rPr lang="da-DK" sz="4400" dirty="0"/>
              <a:t>Øvrige oplysninger  </a:t>
            </a:r>
          </a:p>
        </p:txBody>
      </p:sp>
      <p:sp>
        <p:nvSpPr>
          <p:cNvPr id="3" name="Pladsholder til slidenummer 2"/>
          <p:cNvSpPr>
            <a:spLocks noGrp="1"/>
          </p:cNvSpPr>
          <p:nvPr>
            <p:ph type="sldNum" sz="quarter" idx="12"/>
          </p:nvPr>
        </p:nvSpPr>
        <p:spPr/>
        <p:txBody>
          <a:bodyPr/>
          <a:lstStyle/>
          <a:p>
            <a:fld id="{80AE25ED-097C-4BDC-A7CE-FA97BD9CA3B5}" type="slidenum">
              <a:rPr lang="da-DK" smtClean="0"/>
              <a:pPr/>
              <a:t>19</a:t>
            </a:fld>
            <a:endParaRPr lang="da-DK" dirty="0"/>
          </a:p>
        </p:txBody>
      </p:sp>
    </p:spTree>
    <p:extLst>
      <p:ext uri="{BB962C8B-B14F-4D97-AF65-F5344CB8AC3E}">
        <p14:creationId xmlns:p14="http://schemas.microsoft.com/office/powerpoint/2010/main" val="499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 16"/>
          <p:cNvGraphicFramePr>
            <a:graphicFrameLocks noGrp="1"/>
          </p:cNvGraphicFramePr>
          <p:nvPr>
            <p:extLst>
              <p:ext uri="{D42A27DB-BD31-4B8C-83A1-F6EECF244321}">
                <p14:modId xmlns:p14="http://schemas.microsoft.com/office/powerpoint/2010/main" val="625747225"/>
              </p:ext>
            </p:extLst>
          </p:nvPr>
        </p:nvGraphicFramePr>
        <p:xfrm>
          <a:off x="228505" y="1522510"/>
          <a:ext cx="3466213" cy="5165762"/>
        </p:xfrm>
        <a:graphic>
          <a:graphicData uri="http://schemas.openxmlformats.org/drawingml/2006/table">
            <a:tbl>
              <a:tblPr firstRow="1" bandRow="1">
                <a:tableStyleId>{5C22544A-7EE6-4342-B048-85BDC9FD1C3A}</a:tableStyleId>
              </a:tblPr>
              <a:tblGrid>
                <a:gridCol w="3466213">
                  <a:extLst>
                    <a:ext uri="{9D8B030D-6E8A-4147-A177-3AD203B41FA5}">
                      <a16:colId xmlns:a16="http://schemas.microsoft.com/office/drawing/2014/main" val="2852215897"/>
                    </a:ext>
                  </a:extLst>
                </a:gridCol>
              </a:tblGrid>
              <a:tr h="304483">
                <a:tc>
                  <a:txBody>
                    <a:bodyPr/>
                    <a:lstStyle/>
                    <a:p>
                      <a:pPr algn="ctr"/>
                      <a:endParaRPr lang="da-DK" sz="1400" b="0" dirty="0"/>
                    </a:p>
                  </a:txBody>
                  <a:tcPr marL="91345" marR="91345" marT="45672" marB="45672">
                    <a:solidFill>
                      <a:schemeClr val="tx2"/>
                    </a:solidFill>
                  </a:tcPr>
                </a:tc>
                <a:extLst>
                  <a:ext uri="{0D108BD9-81ED-4DB2-BD59-A6C34878D82A}">
                    <a16:rowId xmlns:a16="http://schemas.microsoft.com/office/drawing/2014/main" val="3259589623"/>
                  </a:ext>
                </a:extLst>
              </a:tr>
              <a:tr h="54866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1" noProof="0" dirty="0"/>
                        <a:t>Afvigende kontering</a:t>
                      </a:r>
                      <a:r>
                        <a:rPr lang="da-DK" sz="1000" noProof="0"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aseline="0" noProof="0" dirty="0"/>
                        <a:t>Bruges til kontering/afvigende kontering på basisløn, tillæg og fradrag</a:t>
                      </a:r>
                      <a:endParaRPr lang="da-DK" sz="1000" noProof="0" dirty="0"/>
                    </a:p>
                  </a:txBody>
                  <a:tcPr marL="91345" marR="91345" marT="45672" marB="45672">
                    <a:solidFill>
                      <a:schemeClr val="bg1">
                        <a:lumMod val="85000"/>
                      </a:schemeClr>
                    </a:solidFill>
                  </a:tcPr>
                </a:tc>
                <a:extLst>
                  <a:ext uri="{0D108BD9-81ED-4DB2-BD59-A6C34878D82A}">
                    <a16:rowId xmlns:a16="http://schemas.microsoft.com/office/drawing/2014/main" val="1701326738"/>
                  </a:ext>
                </a:extLst>
              </a:tr>
              <a:tr h="396261">
                <a:tc>
                  <a:txBody>
                    <a:bodyPr/>
                    <a:lstStyle/>
                    <a:p>
                      <a:r>
                        <a:rPr lang="da-DK" sz="1000" b="1" noProof="0" dirty="0"/>
                        <a:t>Basisløn</a:t>
                      </a:r>
                      <a:r>
                        <a:rPr lang="da-DK" sz="1000" b="0" noProof="0" dirty="0"/>
                        <a:t>, bl.a.</a:t>
                      </a:r>
                    </a:p>
                    <a:p>
                      <a:r>
                        <a:rPr lang="da-DK" sz="1000" b="0" noProof="0" dirty="0"/>
                        <a:t>Beløb,</a:t>
                      </a:r>
                      <a:r>
                        <a:rPr lang="da-DK" sz="1000" b="0" baseline="0" noProof="0" dirty="0"/>
                        <a:t> </a:t>
                      </a:r>
                      <a:r>
                        <a:rPr lang="da-DK" sz="1000" b="0" noProof="0" dirty="0"/>
                        <a:t>Procentreguleret,</a:t>
                      </a:r>
                      <a:r>
                        <a:rPr lang="da-DK" sz="1000" b="0" baseline="0" noProof="0" dirty="0"/>
                        <a:t> </a:t>
                      </a:r>
                      <a:r>
                        <a:rPr lang="da-DK" sz="1000" b="0" noProof="0" dirty="0"/>
                        <a:t>Pensionsgivende</a:t>
                      </a:r>
                    </a:p>
                  </a:txBody>
                  <a:tcPr marL="91345" marR="91345" marT="45672" marB="45672">
                    <a:solidFill>
                      <a:schemeClr val="bg1">
                        <a:lumMod val="85000"/>
                      </a:schemeClr>
                    </a:solidFill>
                  </a:tcPr>
                </a:tc>
                <a:extLst>
                  <a:ext uri="{0D108BD9-81ED-4DB2-BD59-A6C34878D82A}">
                    <a16:rowId xmlns:a16="http://schemas.microsoft.com/office/drawing/2014/main" val="3141357879"/>
                  </a:ext>
                </a:extLst>
              </a:tr>
              <a:tr h="296817">
                <a:tc>
                  <a:txBody>
                    <a:bodyPr/>
                    <a:lstStyle/>
                    <a:p>
                      <a:r>
                        <a:rPr lang="da-DK" sz="1000" b="1" noProof="0" dirty="0"/>
                        <a:t>Ekstra pensionsindbetaling</a:t>
                      </a:r>
                    </a:p>
                  </a:txBody>
                  <a:tcPr marL="91345" marR="91345" marT="45672" marB="45672">
                    <a:solidFill>
                      <a:schemeClr val="bg1">
                        <a:lumMod val="85000"/>
                      </a:schemeClr>
                    </a:solidFill>
                  </a:tcPr>
                </a:tc>
                <a:extLst>
                  <a:ext uri="{0D108BD9-81ED-4DB2-BD59-A6C34878D82A}">
                    <a16:rowId xmlns:a16="http://schemas.microsoft.com/office/drawing/2014/main" val="200409046"/>
                  </a:ext>
                </a:extLst>
              </a:tr>
              <a:tr h="296817">
                <a:tc>
                  <a:txBody>
                    <a:bodyPr/>
                    <a:lstStyle/>
                    <a:p>
                      <a:r>
                        <a:rPr lang="da-DK" sz="1000" b="1" noProof="0" dirty="0"/>
                        <a:t>Frit valg - Pensionsvilkår</a:t>
                      </a:r>
                    </a:p>
                  </a:txBody>
                  <a:tcPr marL="91345" marR="91345" marT="45672" marB="45672">
                    <a:solidFill>
                      <a:schemeClr val="bg1">
                        <a:lumMod val="85000"/>
                      </a:schemeClr>
                    </a:solidFill>
                  </a:tcPr>
                </a:tc>
                <a:extLst>
                  <a:ext uri="{0D108BD9-81ED-4DB2-BD59-A6C34878D82A}">
                    <a16:rowId xmlns:a16="http://schemas.microsoft.com/office/drawing/2014/main" val="2410833272"/>
                  </a:ext>
                </a:extLst>
              </a:tr>
              <a:tr h="396261">
                <a:tc>
                  <a:txBody>
                    <a:bodyPr/>
                    <a:lstStyle/>
                    <a:p>
                      <a:r>
                        <a:rPr lang="da-DK" sz="1000" b="1" noProof="0" dirty="0"/>
                        <a:t>Fradrag</a:t>
                      </a:r>
                      <a:r>
                        <a:rPr lang="da-DK" sz="1000" noProof="0" dirty="0"/>
                        <a:t>, bl.a. </a:t>
                      </a:r>
                    </a:p>
                    <a:p>
                      <a:r>
                        <a:rPr lang="da-DK" sz="1000" noProof="0" dirty="0"/>
                        <a:t>Beløb og navn</a:t>
                      </a:r>
                    </a:p>
                  </a:txBody>
                  <a:tcPr marL="91345" marR="91345" marT="45672" marB="45672">
                    <a:solidFill>
                      <a:schemeClr val="bg1">
                        <a:lumMod val="85000"/>
                      </a:schemeClr>
                    </a:solidFill>
                  </a:tcPr>
                </a:tc>
                <a:extLst>
                  <a:ext uri="{0D108BD9-81ED-4DB2-BD59-A6C34878D82A}">
                    <a16:rowId xmlns:a16="http://schemas.microsoft.com/office/drawing/2014/main" val="99777109"/>
                  </a:ext>
                </a:extLst>
              </a:tr>
              <a:tr h="396261">
                <a:tc>
                  <a:txBody>
                    <a:bodyPr/>
                    <a:lstStyle/>
                    <a:p>
                      <a:r>
                        <a:rPr lang="da-DK" sz="1000" b="1" noProof="0" dirty="0"/>
                        <a:t>Fri bil/telefon, </a:t>
                      </a:r>
                      <a:r>
                        <a:rPr lang="da-DK" sz="1000" b="0" noProof="0" dirty="0"/>
                        <a:t>bl.a.</a:t>
                      </a:r>
                    </a:p>
                    <a:p>
                      <a:r>
                        <a:rPr lang="da-DK" sz="1000" noProof="0" dirty="0"/>
                        <a:t>Årlig beskatning</a:t>
                      </a:r>
                      <a:endParaRPr lang="da-DK" sz="1000" b="1" noProof="0" dirty="0"/>
                    </a:p>
                  </a:txBody>
                  <a:tcPr marL="91345" marR="91345" marT="45672" marB="45672">
                    <a:solidFill>
                      <a:schemeClr val="bg1">
                        <a:lumMod val="85000"/>
                      </a:schemeClr>
                    </a:solidFill>
                  </a:tcPr>
                </a:tc>
                <a:extLst>
                  <a:ext uri="{0D108BD9-81ED-4DB2-BD59-A6C34878D82A}">
                    <a16:rowId xmlns:a16="http://schemas.microsoft.com/office/drawing/2014/main" val="4099746179"/>
                  </a:ext>
                </a:extLst>
              </a:tr>
              <a:tr h="396261">
                <a:tc>
                  <a:txBody>
                    <a:bodyPr/>
                    <a:lstStyle/>
                    <a:p>
                      <a:r>
                        <a:rPr lang="da-DK" sz="1000" b="1" noProof="0" dirty="0"/>
                        <a:t>Lukning af eksisterende tillæg/fradrag</a:t>
                      </a:r>
                      <a:r>
                        <a:rPr lang="da-DK" sz="1000" b="0" noProof="0" dirty="0"/>
                        <a:t>,</a:t>
                      </a:r>
                      <a:r>
                        <a:rPr lang="da-DK" sz="1000" b="0" baseline="0" noProof="0" dirty="0"/>
                        <a:t> bl.a.</a:t>
                      </a:r>
                    </a:p>
                    <a:p>
                      <a:r>
                        <a:rPr lang="da-DK" sz="1000" b="0" baseline="0" noProof="0" dirty="0"/>
                        <a:t>Elementtype, navn på tillæg/fradrag </a:t>
                      </a:r>
                      <a:endParaRPr lang="da-DK" sz="1000" b="1" baseline="0" noProof="0" dirty="0"/>
                    </a:p>
                  </a:txBody>
                  <a:tcPr marL="91345" marR="91345" marT="45672" marB="45672">
                    <a:solidFill>
                      <a:schemeClr val="bg1">
                        <a:lumMod val="85000"/>
                      </a:schemeClr>
                    </a:solidFill>
                  </a:tcPr>
                </a:tc>
                <a:extLst>
                  <a:ext uri="{0D108BD9-81ED-4DB2-BD59-A6C34878D82A}">
                    <a16:rowId xmlns:a16="http://schemas.microsoft.com/office/drawing/2014/main" val="552238364"/>
                  </a:ext>
                </a:extLst>
              </a:tr>
              <a:tr h="396261">
                <a:tc>
                  <a:txBody>
                    <a:bodyPr/>
                    <a:lstStyle/>
                    <a:p>
                      <a:r>
                        <a:rPr lang="da-DK" sz="1000" b="1" noProof="0" dirty="0"/>
                        <a:t>Plustid</a:t>
                      </a:r>
                    </a:p>
                    <a:p>
                      <a:r>
                        <a:rPr lang="da-DK" sz="1000" b="0" noProof="0" dirty="0"/>
                        <a:t>Antal timer på plustid</a:t>
                      </a:r>
                    </a:p>
                  </a:txBody>
                  <a:tcPr marL="91345" marR="91345" marT="45672" marB="45672">
                    <a:solidFill>
                      <a:schemeClr val="bg1">
                        <a:lumMod val="85000"/>
                      </a:schemeClr>
                    </a:solidFill>
                  </a:tcPr>
                </a:tc>
                <a:extLst>
                  <a:ext uri="{0D108BD9-81ED-4DB2-BD59-A6C34878D82A}">
                    <a16:rowId xmlns:a16="http://schemas.microsoft.com/office/drawing/2014/main" val="1849425687"/>
                  </a:ext>
                </a:extLst>
              </a:tr>
              <a:tr h="396261">
                <a:tc>
                  <a:txBody>
                    <a:bodyPr/>
                    <a:lstStyle/>
                    <a:p>
                      <a:r>
                        <a:rPr lang="da-DK" sz="1000" b="1" noProof="0" dirty="0"/>
                        <a:t>Tillæg</a:t>
                      </a:r>
                      <a:r>
                        <a:rPr lang="da-DK" sz="1000" noProof="0" dirty="0"/>
                        <a:t>, bl.a.</a:t>
                      </a:r>
                    </a:p>
                    <a:p>
                      <a:r>
                        <a:rPr lang="da-DK" sz="1000" noProof="0" dirty="0"/>
                        <a:t>Beløb og navn,</a:t>
                      </a:r>
                      <a:r>
                        <a:rPr lang="da-DK" sz="1000" baseline="0" noProof="0" dirty="0"/>
                        <a:t> </a:t>
                      </a:r>
                      <a:r>
                        <a:rPr lang="da-DK" sz="1000" noProof="0" dirty="0"/>
                        <a:t>Procentreguleret,</a:t>
                      </a:r>
                      <a:r>
                        <a:rPr lang="da-DK" sz="1000" baseline="0" noProof="0" dirty="0"/>
                        <a:t> </a:t>
                      </a:r>
                      <a:r>
                        <a:rPr lang="da-DK" sz="1000" noProof="0" dirty="0"/>
                        <a:t>Pensionsgivende</a:t>
                      </a:r>
                    </a:p>
                  </a:txBody>
                  <a:tcPr marL="91345" marR="91345" marT="45672" marB="45672">
                    <a:solidFill>
                      <a:schemeClr val="bg1">
                        <a:lumMod val="85000"/>
                      </a:schemeClr>
                    </a:solidFill>
                  </a:tcPr>
                </a:tc>
                <a:extLst>
                  <a:ext uri="{0D108BD9-81ED-4DB2-BD59-A6C34878D82A}">
                    <a16:rowId xmlns:a16="http://schemas.microsoft.com/office/drawing/2014/main" val="2288603840"/>
                  </a:ext>
                </a:extLst>
              </a:tr>
              <a:tr h="396261">
                <a:tc>
                  <a:txBody>
                    <a:bodyPr/>
                    <a:lstStyle/>
                    <a:p>
                      <a:r>
                        <a:rPr lang="da-DK" sz="1000" b="1" noProof="0" dirty="0"/>
                        <a:t>Timeløn</a:t>
                      </a:r>
                      <a:r>
                        <a:rPr lang="da-DK" sz="1000" b="1" baseline="0" noProof="0" dirty="0"/>
                        <a:t> studerende/øvrige, </a:t>
                      </a:r>
                    </a:p>
                    <a:p>
                      <a:r>
                        <a:rPr lang="da-DK" sz="1000" b="0" baseline="0" noProof="0" dirty="0"/>
                        <a:t>Gammel eller nyt lønsystem kvalifikationstillæg</a:t>
                      </a:r>
                      <a:endParaRPr lang="da-DK" sz="1000" b="0" noProof="0" dirty="0"/>
                    </a:p>
                  </a:txBody>
                  <a:tcPr marL="91345" marR="91345" marT="45672" marB="45672">
                    <a:solidFill>
                      <a:schemeClr val="bg1">
                        <a:lumMod val="85000"/>
                      </a:schemeClr>
                    </a:solidFill>
                  </a:tcPr>
                </a:tc>
                <a:extLst>
                  <a:ext uri="{0D108BD9-81ED-4DB2-BD59-A6C34878D82A}">
                    <a16:rowId xmlns:a16="http://schemas.microsoft.com/office/drawing/2014/main" val="3367072198"/>
                  </a:ext>
                </a:extLst>
              </a:tr>
              <a:tr h="548668">
                <a:tc>
                  <a:txBody>
                    <a:bodyPr/>
                    <a:lstStyle/>
                    <a:p>
                      <a:r>
                        <a:rPr lang="da-DK" sz="1000" b="1" noProof="0" dirty="0"/>
                        <a:t>Tjenestemænd </a:t>
                      </a:r>
                      <a:r>
                        <a:rPr lang="da-DK" sz="1000" b="0" noProof="0" dirty="0"/>
                        <a:t>bl.a.</a:t>
                      </a:r>
                    </a:p>
                    <a:p>
                      <a:r>
                        <a:rPr lang="da-DK" sz="1000" b="0" noProof="0" dirty="0"/>
                        <a:t>Ansat på hvilken ordning, </a:t>
                      </a:r>
                      <a:r>
                        <a:rPr lang="da-DK" sz="1000" b="0" baseline="0" noProof="0" dirty="0"/>
                        <a:t>Pensionsforløb, Grundløn </a:t>
                      </a:r>
                    </a:p>
                    <a:p>
                      <a:r>
                        <a:rPr lang="da-DK" sz="1000" b="0" baseline="0" noProof="0" dirty="0"/>
                        <a:t>mv. </a:t>
                      </a:r>
                    </a:p>
                  </a:txBody>
                  <a:tcPr marL="91345" marR="91345" marT="45672" marB="45672">
                    <a:solidFill>
                      <a:schemeClr val="bg1">
                        <a:lumMod val="85000"/>
                      </a:schemeClr>
                    </a:solidFill>
                  </a:tcPr>
                </a:tc>
                <a:extLst>
                  <a:ext uri="{0D108BD9-81ED-4DB2-BD59-A6C34878D82A}">
                    <a16:rowId xmlns:a16="http://schemas.microsoft.com/office/drawing/2014/main" val="3198187634"/>
                  </a:ext>
                </a:extLst>
              </a:tr>
              <a:tr h="396261">
                <a:tc>
                  <a:txBody>
                    <a:bodyPr/>
                    <a:lstStyle/>
                    <a:p>
                      <a:r>
                        <a:rPr lang="da-DK" sz="1000" b="1" baseline="0" noProof="0" dirty="0"/>
                        <a:t>UM lønforhold</a:t>
                      </a:r>
                    </a:p>
                    <a:p>
                      <a:r>
                        <a:rPr lang="da-DK" sz="1000" b="0" baseline="0" noProof="0" dirty="0"/>
                        <a:t>Specialattaché og udetillæg</a:t>
                      </a:r>
                    </a:p>
                  </a:txBody>
                  <a:tcPr marL="91345" marR="91345" marT="45672" marB="45672">
                    <a:solidFill>
                      <a:schemeClr val="bg1">
                        <a:lumMod val="85000"/>
                      </a:schemeClr>
                    </a:solidFill>
                  </a:tcPr>
                </a:tc>
                <a:extLst>
                  <a:ext uri="{0D108BD9-81ED-4DB2-BD59-A6C34878D82A}">
                    <a16:rowId xmlns:a16="http://schemas.microsoft.com/office/drawing/2014/main" val="4191019199"/>
                  </a:ext>
                </a:extLst>
              </a:tr>
            </a:tbl>
          </a:graphicData>
        </a:graphic>
      </p:graphicFrame>
      <p:graphicFrame>
        <p:nvGraphicFramePr>
          <p:cNvPr id="19" name="Tabel 18"/>
          <p:cNvGraphicFramePr>
            <a:graphicFrameLocks noGrp="1"/>
          </p:cNvGraphicFramePr>
          <p:nvPr>
            <p:extLst>
              <p:ext uri="{D42A27DB-BD31-4B8C-83A1-F6EECF244321}">
                <p14:modId xmlns:p14="http://schemas.microsoft.com/office/powerpoint/2010/main" val="2864987865"/>
              </p:ext>
            </p:extLst>
          </p:nvPr>
        </p:nvGraphicFramePr>
        <p:xfrm>
          <a:off x="8147520" y="1478440"/>
          <a:ext cx="3466213" cy="856438"/>
        </p:xfrm>
        <a:graphic>
          <a:graphicData uri="http://schemas.openxmlformats.org/drawingml/2006/table">
            <a:tbl>
              <a:tblPr firstRow="1" bandRow="1">
                <a:tableStyleId>{5C22544A-7EE6-4342-B048-85BDC9FD1C3A}</a:tableStyleId>
              </a:tblPr>
              <a:tblGrid>
                <a:gridCol w="3466213">
                  <a:extLst>
                    <a:ext uri="{9D8B030D-6E8A-4147-A177-3AD203B41FA5}">
                      <a16:colId xmlns:a16="http://schemas.microsoft.com/office/drawing/2014/main" val="2852215897"/>
                    </a:ext>
                  </a:extLst>
                </a:gridCol>
              </a:tblGrid>
              <a:tr h="304483">
                <a:tc>
                  <a:txBody>
                    <a:bodyPr/>
                    <a:lstStyle/>
                    <a:p>
                      <a:pPr algn="ctr"/>
                      <a:endParaRPr lang="da-DK" sz="1400" b="0" dirty="0"/>
                    </a:p>
                  </a:txBody>
                  <a:tcPr marL="91345" marR="91345" marT="45672" marB="45672">
                    <a:solidFill>
                      <a:schemeClr val="tx2"/>
                    </a:solidFill>
                  </a:tcPr>
                </a:tc>
                <a:extLst>
                  <a:ext uri="{0D108BD9-81ED-4DB2-BD59-A6C34878D82A}">
                    <a16:rowId xmlns:a16="http://schemas.microsoft.com/office/drawing/2014/main" val="3259589623"/>
                  </a:ext>
                </a:extLst>
              </a:tr>
              <a:tr h="243586">
                <a:tc>
                  <a:txBody>
                    <a:bodyPr/>
                    <a:lstStyle/>
                    <a:p>
                      <a:r>
                        <a:rPr lang="da-DK" sz="1000" b="1" noProof="0" dirty="0"/>
                        <a:t>Tilkøb</a:t>
                      </a:r>
                      <a:r>
                        <a:rPr lang="da-DK" sz="1000" b="1" baseline="0" noProof="0" dirty="0"/>
                        <a:t> - Engangsydelser</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1701326738"/>
                  </a:ext>
                </a:extLst>
              </a:tr>
              <a:tr h="308148">
                <a:tc>
                  <a:txBody>
                    <a:bodyPr/>
                    <a:lstStyle/>
                    <a:p>
                      <a:r>
                        <a:rPr lang="da-DK" sz="1000" b="1" noProof="0" dirty="0"/>
                        <a:t>Tilkøb </a:t>
                      </a:r>
                      <a:r>
                        <a:rPr lang="da-DK" sz="1000" b="1" noProof="0"/>
                        <a:t>- Tidsregistrering/ferieafregning</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310366586"/>
                  </a:ext>
                </a:extLst>
              </a:tr>
            </a:tbl>
          </a:graphicData>
        </a:graphic>
      </p:graphicFrame>
      <p:graphicFrame>
        <p:nvGraphicFramePr>
          <p:cNvPr id="20" name="Tabel 19"/>
          <p:cNvGraphicFramePr>
            <a:graphicFrameLocks noGrp="1"/>
          </p:cNvGraphicFramePr>
          <p:nvPr>
            <p:extLst>
              <p:ext uri="{D42A27DB-BD31-4B8C-83A1-F6EECF244321}">
                <p14:modId xmlns:p14="http://schemas.microsoft.com/office/powerpoint/2010/main" val="3353939313"/>
              </p:ext>
            </p:extLst>
          </p:nvPr>
        </p:nvGraphicFramePr>
        <p:xfrm>
          <a:off x="4126757" y="1478441"/>
          <a:ext cx="3593967" cy="5199156"/>
        </p:xfrm>
        <a:graphic>
          <a:graphicData uri="http://schemas.openxmlformats.org/drawingml/2006/table">
            <a:tbl>
              <a:tblPr firstRow="1" bandRow="1">
                <a:tableStyleId>{5C22544A-7EE6-4342-B048-85BDC9FD1C3A}</a:tableStyleId>
              </a:tblPr>
              <a:tblGrid>
                <a:gridCol w="3593967">
                  <a:extLst>
                    <a:ext uri="{9D8B030D-6E8A-4147-A177-3AD203B41FA5}">
                      <a16:colId xmlns:a16="http://schemas.microsoft.com/office/drawing/2014/main" val="2852215897"/>
                    </a:ext>
                  </a:extLst>
                </a:gridCol>
              </a:tblGrid>
              <a:tr h="159467">
                <a:tc>
                  <a:txBody>
                    <a:bodyPr/>
                    <a:lstStyle/>
                    <a:p>
                      <a:pPr marL="0" algn="ctr" defTabSz="914400" rtl="0" eaLnBrk="1" latinLnBrk="0" hangingPunct="1"/>
                      <a:endParaRPr lang="da-DK" sz="1200" b="0" kern="1200" dirty="0">
                        <a:solidFill>
                          <a:schemeClr val="lt1"/>
                        </a:solidFill>
                        <a:latin typeface="+mn-lt"/>
                        <a:ea typeface="+mn-ea"/>
                        <a:cs typeface="+mn-cs"/>
                      </a:endParaRPr>
                    </a:p>
                  </a:txBody>
                  <a:tcPr marL="91345" marR="91345" marT="71925" marB="0" anchor="ctr">
                    <a:solidFill>
                      <a:schemeClr val="tx2"/>
                    </a:solidFill>
                  </a:tcPr>
                </a:tc>
                <a:extLst>
                  <a:ext uri="{0D108BD9-81ED-4DB2-BD59-A6C34878D82A}">
                    <a16:rowId xmlns:a16="http://schemas.microsoft.com/office/drawing/2014/main" val="3259589623"/>
                  </a:ext>
                </a:extLst>
              </a:tr>
              <a:tr h="1557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1" noProof="0" dirty="0"/>
                        <a:t>Acontoudbetaling</a:t>
                      </a:r>
                      <a:r>
                        <a:rPr lang="da-DK" sz="1000" noProof="0" dirty="0"/>
                        <a:t>, bl.a.</a:t>
                      </a:r>
                      <a:r>
                        <a:rPr lang="da-DK" sz="1000" baseline="0" noProof="0" dirty="0"/>
                        <a:t> b</a:t>
                      </a:r>
                      <a:r>
                        <a:rPr lang="da-DK" sz="1000" noProof="0" dirty="0"/>
                        <a:t>eløb</a:t>
                      </a:r>
                      <a:r>
                        <a:rPr lang="da-DK" sz="1000" baseline="0" noProof="0" dirty="0"/>
                        <a:t>, årsag</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1701326738"/>
                  </a:ext>
                </a:extLst>
              </a:tr>
              <a:tr h="235769">
                <a:tc>
                  <a:txBody>
                    <a:bodyPr/>
                    <a:lstStyle/>
                    <a:p>
                      <a:r>
                        <a:rPr lang="da-DK" sz="1000" b="1" noProof="0" dirty="0"/>
                        <a:t>Afregning af særlige ferie</a:t>
                      </a:r>
                      <a:r>
                        <a:rPr lang="da-DK" sz="1000" b="1" baseline="0" noProof="0" dirty="0"/>
                        <a:t>dage og Ferie</a:t>
                      </a:r>
                      <a:r>
                        <a:rPr lang="da-DK" sz="1000" b="0" noProof="0" dirty="0"/>
                        <a:t>, bl.a.</a:t>
                      </a:r>
                    </a:p>
                    <a:p>
                      <a:r>
                        <a:rPr lang="da-DK" sz="1000" b="0" baseline="0" noProof="0" dirty="0"/>
                        <a:t>ny eller rettelse af ferieafregning</a:t>
                      </a:r>
                      <a:endParaRPr lang="da-DK" sz="1000" b="0" noProof="0" dirty="0"/>
                    </a:p>
                  </a:txBody>
                  <a:tcPr marL="91345" marR="91345" marT="71925" marB="0">
                    <a:solidFill>
                      <a:schemeClr val="bg1">
                        <a:lumMod val="85000"/>
                      </a:schemeClr>
                    </a:solidFill>
                  </a:tcPr>
                </a:tc>
                <a:extLst>
                  <a:ext uri="{0D108BD9-81ED-4DB2-BD59-A6C34878D82A}">
                    <a16:rowId xmlns:a16="http://schemas.microsoft.com/office/drawing/2014/main" val="3141357879"/>
                  </a:ext>
                </a:extLst>
              </a:tr>
              <a:tr h="154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noProof="0" dirty="0"/>
                        <a:t>Andre indberetninger</a:t>
                      </a:r>
                    </a:p>
                  </a:txBody>
                  <a:tcPr marL="91345" marR="91345" marT="71925" marB="0">
                    <a:solidFill>
                      <a:schemeClr val="bg1">
                        <a:lumMod val="85000"/>
                      </a:schemeClr>
                    </a:solidFill>
                  </a:tcPr>
                </a:tc>
                <a:extLst>
                  <a:ext uri="{0D108BD9-81ED-4DB2-BD59-A6C34878D82A}">
                    <a16:rowId xmlns:a16="http://schemas.microsoft.com/office/drawing/2014/main" val="3378018507"/>
                  </a:ext>
                </a:extLst>
              </a:tr>
              <a:tr h="154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noProof="0" dirty="0"/>
                        <a:t>Efterindtægt</a:t>
                      </a:r>
                    </a:p>
                  </a:txBody>
                  <a:tcPr marL="91345" marR="91345" marT="71925" marB="0">
                    <a:solidFill>
                      <a:schemeClr val="bg1">
                        <a:lumMod val="85000"/>
                      </a:schemeClr>
                    </a:solidFill>
                  </a:tcPr>
                </a:tc>
                <a:extLst>
                  <a:ext uri="{0D108BD9-81ED-4DB2-BD59-A6C34878D82A}">
                    <a16:rowId xmlns:a16="http://schemas.microsoft.com/office/drawing/2014/main" val="648964196"/>
                  </a:ext>
                </a:extLst>
              </a:tr>
              <a:tr h="154022">
                <a:tc>
                  <a:txBody>
                    <a:bodyPr/>
                    <a:lstStyle/>
                    <a:p>
                      <a:r>
                        <a:rPr lang="da-DK" sz="1000" b="1" noProof="0" dirty="0"/>
                        <a:t>Elever</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99777109"/>
                  </a:ext>
                </a:extLst>
              </a:tr>
              <a:tr h="235769">
                <a:tc>
                  <a:txBody>
                    <a:bodyPr/>
                    <a:lstStyle/>
                    <a:p>
                      <a:r>
                        <a:rPr lang="da-DK" sz="1000" b="1" noProof="0" dirty="0" err="1"/>
                        <a:t>Engangsløndele</a:t>
                      </a:r>
                      <a:r>
                        <a:rPr lang="da-DK" sz="1000" b="0" noProof="0" dirty="0"/>
                        <a:t>,</a:t>
                      </a:r>
                      <a:r>
                        <a:rPr lang="da-DK" sz="1000" b="0" baseline="0" noProof="0" dirty="0"/>
                        <a:t> bl.a. til</a:t>
                      </a:r>
                    </a:p>
                    <a:p>
                      <a:r>
                        <a:rPr lang="da-DK" sz="1000" b="0" baseline="0" noProof="0" dirty="0"/>
                        <a:t>Fratrædelsesgodtgørelse, </a:t>
                      </a:r>
                      <a:r>
                        <a:rPr lang="da-DK" sz="1000" dirty="0"/>
                        <a:t>Jubilæumsgratiale </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4099746179"/>
                  </a:ext>
                </a:extLst>
              </a:tr>
              <a:tr h="185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1" noProof="0" dirty="0"/>
                        <a:t>Ferieinformation</a:t>
                      </a:r>
                      <a:r>
                        <a:rPr lang="da-DK" sz="1000" noProof="0" dirty="0"/>
                        <a:t>, bl.a. flytning</a:t>
                      </a:r>
                      <a:r>
                        <a:rPr lang="da-DK" sz="1000" baseline="0" noProof="0" dirty="0"/>
                        <a:t> af ferietotaler </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552238364"/>
                  </a:ext>
                </a:extLst>
              </a:tr>
              <a:tr h="180074">
                <a:tc>
                  <a:txBody>
                    <a:bodyPr/>
                    <a:lstStyle/>
                    <a:p>
                      <a:r>
                        <a:rPr lang="da-DK" sz="1000" b="1" noProof="0" dirty="0"/>
                        <a:t>Løngruppeskift på personniveau </a:t>
                      </a:r>
                      <a:r>
                        <a:rPr lang="da-DK" sz="1000" b="0" noProof="0" dirty="0"/>
                        <a:t>(visse institutioner)</a:t>
                      </a:r>
                    </a:p>
                  </a:txBody>
                  <a:tcPr marL="91345" marR="91345" marT="71925" marB="0">
                    <a:solidFill>
                      <a:schemeClr val="bg1">
                        <a:lumMod val="85000"/>
                      </a:schemeClr>
                    </a:solidFill>
                  </a:tcPr>
                </a:tc>
                <a:extLst>
                  <a:ext uri="{0D108BD9-81ED-4DB2-BD59-A6C34878D82A}">
                    <a16:rowId xmlns:a16="http://schemas.microsoft.com/office/drawing/2014/main" val="1616922259"/>
                  </a:ext>
                </a:extLst>
              </a:tr>
              <a:tr h="180074">
                <a:tc>
                  <a:txBody>
                    <a:bodyPr/>
                    <a:lstStyle/>
                    <a:p>
                      <a:r>
                        <a:rPr lang="da-DK" sz="1000" b="1" noProof="0" dirty="0">
                          <a:solidFill>
                            <a:schemeClr val="tx1"/>
                          </a:solidFill>
                        </a:rPr>
                        <a:t>PENSAB</a:t>
                      </a:r>
                      <a:r>
                        <a:rPr lang="da-DK" sz="1000" b="1" baseline="0" noProof="0" dirty="0">
                          <a:solidFill>
                            <a:schemeClr val="tx1"/>
                          </a:solidFill>
                        </a:rPr>
                        <a:t> Tjenestemandspension</a:t>
                      </a:r>
                      <a:endParaRPr lang="da-DK" sz="1000" b="1" noProof="0" dirty="0">
                        <a:solidFill>
                          <a:schemeClr val="tx1"/>
                        </a:solidFill>
                      </a:endParaRPr>
                    </a:p>
                  </a:txBody>
                  <a:tcPr marL="91345" marR="91345" marT="45672" marB="45672">
                    <a:solidFill>
                      <a:schemeClr val="bg1">
                        <a:lumMod val="85000"/>
                      </a:schemeClr>
                    </a:solidFill>
                  </a:tcPr>
                </a:tc>
                <a:extLst>
                  <a:ext uri="{0D108BD9-81ED-4DB2-BD59-A6C34878D82A}">
                    <a16:rowId xmlns:a16="http://schemas.microsoft.com/office/drawing/2014/main" val="3574609538"/>
                  </a:ext>
                </a:extLst>
              </a:tr>
              <a:tr h="180074">
                <a:tc>
                  <a:txBody>
                    <a:bodyPr/>
                    <a:lstStyle/>
                    <a:p>
                      <a:r>
                        <a:rPr lang="da-DK" sz="1000" b="1" noProof="0" dirty="0">
                          <a:solidFill>
                            <a:schemeClr val="tx1"/>
                          </a:solidFill>
                        </a:rPr>
                        <a:t>PENSAB øvrige oplysninger</a:t>
                      </a:r>
                    </a:p>
                  </a:txBody>
                  <a:tcPr marL="91345" marR="91345" marT="45672" marB="45672">
                    <a:solidFill>
                      <a:schemeClr val="bg1">
                        <a:lumMod val="85000"/>
                      </a:schemeClr>
                    </a:solidFill>
                  </a:tcPr>
                </a:tc>
                <a:extLst>
                  <a:ext uri="{0D108BD9-81ED-4DB2-BD59-A6C34878D82A}">
                    <a16:rowId xmlns:a16="http://schemas.microsoft.com/office/drawing/2014/main" val="1188282842"/>
                  </a:ext>
                </a:extLst>
              </a:tr>
              <a:tr h="180074">
                <a:tc>
                  <a:txBody>
                    <a:bodyPr/>
                    <a:lstStyle/>
                    <a:p>
                      <a:r>
                        <a:rPr lang="da-DK" sz="1000" b="1" noProof="0" dirty="0"/>
                        <a:t>Påmindelser/Erindringer</a:t>
                      </a:r>
                      <a:r>
                        <a:rPr lang="da-DK" sz="1000" b="1" baseline="0" noProof="0" dirty="0"/>
                        <a:t> i SLS</a:t>
                      </a:r>
                      <a:endParaRPr lang="da-DK" sz="1000" b="0" noProof="0" dirty="0"/>
                    </a:p>
                  </a:txBody>
                  <a:tcPr marL="91345" marR="91345" marT="71925" marB="0">
                    <a:solidFill>
                      <a:schemeClr val="bg1">
                        <a:lumMod val="85000"/>
                      </a:schemeClr>
                    </a:solidFill>
                  </a:tcPr>
                </a:tc>
                <a:extLst>
                  <a:ext uri="{0D108BD9-81ED-4DB2-BD59-A6C34878D82A}">
                    <a16:rowId xmlns:a16="http://schemas.microsoft.com/office/drawing/2014/main" val="1849425687"/>
                  </a:ext>
                </a:extLst>
              </a:tr>
              <a:tr h="140391">
                <a:tc>
                  <a:txBody>
                    <a:bodyPr/>
                    <a:lstStyle/>
                    <a:p>
                      <a:r>
                        <a:rPr lang="da-DK" sz="1000" b="1" noProof="0" dirty="0"/>
                        <a:t>Seniorer og §42 m.fl.</a:t>
                      </a:r>
                    </a:p>
                  </a:txBody>
                  <a:tcPr marL="91345" marR="91345" marT="71925" marB="0">
                    <a:solidFill>
                      <a:schemeClr val="bg1">
                        <a:lumMod val="85000"/>
                      </a:schemeClr>
                    </a:solidFill>
                  </a:tcPr>
                </a:tc>
                <a:extLst>
                  <a:ext uri="{0D108BD9-81ED-4DB2-BD59-A6C34878D82A}">
                    <a16:rowId xmlns:a16="http://schemas.microsoft.com/office/drawing/2014/main" val="849990138"/>
                  </a:ext>
                </a:extLst>
              </a:tr>
              <a:tr h="140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noProof="0" dirty="0">
                          <a:solidFill>
                            <a:schemeClr val="tx1"/>
                          </a:solidFill>
                        </a:rPr>
                        <a:t>Skattekort</a:t>
                      </a:r>
                      <a:r>
                        <a:rPr lang="da-DK" sz="1000" b="0" noProof="0" dirty="0">
                          <a:solidFill>
                            <a:schemeClr val="tx1"/>
                          </a:solidFill>
                        </a:rPr>
                        <a:t>, </a:t>
                      </a:r>
                      <a:r>
                        <a:rPr lang="da-DK" sz="1000" dirty="0"/>
                        <a:t>Skift af skattekort og forhøjelse af trækprocent</a:t>
                      </a:r>
                    </a:p>
                  </a:txBody>
                  <a:tcPr marL="91345" marR="91345" marT="71925" marB="0">
                    <a:solidFill>
                      <a:schemeClr val="bg1">
                        <a:lumMod val="85000"/>
                      </a:schemeClr>
                    </a:solidFill>
                  </a:tcPr>
                </a:tc>
                <a:extLst>
                  <a:ext uri="{0D108BD9-81ED-4DB2-BD59-A6C34878D82A}">
                    <a16:rowId xmlns:a16="http://schemas.microsoft.com/office/drawing/2014/main" val="2689625795"/>
                  </a:ext>
                </a:extLst>
              </a:tr>
              <a:tr h="140391">
                <a:tc>
                  <a:txBody>
                    <a:bodyPr/>
                    <a:lstStyle/>
                    <a:p>
                      <a:r>
                        <a:rPr lang="da-DK" sz="1000" b="1" noProof="0" dirty="0"/>
                        <a:t>Skyldigt beløb</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2288603840"/>
                  </a:ext>
                </a:extLst>
              </a:tr>
              <a:tr h="235769">
                <a:tc>
                  <a:txBody>
                    <a:bodyPr/>
                    <a:lstStyle/>
                    <a:p>
                      <a:r>
                        <a:rPr lang="da-DK" sz="1000" b="1" noProof="0" dirty="0"/>
                        <a:t>Standsning af løn</a:t>
                      </a:r>
                      <a:r>
                        <a:rPr lang="da-DK" sz="1000" b="1" baseline="0" noProof="0" dirty="0"/>
                        <a:t>, </a:t>
                      </a:r>
                    </a:p>
                    <a:p>
                      <a:r>
                        <a:rPr lang="da-DK" sz="1000" b="0" baseline="0" noProof="0" dirty="0"/>
                        <a:t>Anvendes efter lønkørsel, angiv beløb</a:t>
                      </a:r>
                      <a:endParaRPr lang="da-DK" sz="1000" b="0" noProof="0" dirty="0"/>
                    </a:p>
                  </a:txBody>
                  <a:tcPr marL="91345" marR="91345" marT="71925" marB="0">
                    <a:solidFill>
                      <a:schemeClr val="bg1">
                        <a:lumMod val="85000"/>
                      </a:schemeClr>
                    </a:solidFill>
                  </a:tcPr>
                </a:tc>
                <a:extLst>
                  <a:ext uri="{0D108BD9-81ED-4DB2-BD59-A6C34878D82A}">
                    <a16:rowId xmlns:a16="http://schemas.microsoft.com/office/drawing/2014/main" val="3367072198"/>
                  </a:ext>
                </a:extLst>
              </a:tr>
              <a:tr h="235571">
                <a:tc>
                  <a:txBody>
                    <a:bodyPr/>
                    <a:lstStyle/>
                    <a:p>
                      <a:r>
                        <a:rPr lang="da-DK" sz="1000" b="1" noProof="0" dirty="0"/>
                        <a:t>UM </a:t>
                      </a:r>
                      <a:r>
                        <a:rPr lang="da-DK" sz="1000" b="1" noProof="0" dirty="0" err="1"/>
                        <a:t>engangsløndele</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2724616871"/>
                  </a:ext>
                </a:extLst>
              </a:tr>
              <a:tr h="235571">
                <a:tc>
                  <a:txBody>
                    <a:bodyPr/>
                    <a:lstStyle/>
                    <a:p>
                      <a:r>
                        <a:rPr lang="da-DK" sz="1000" b="1" noProof="0" dirty="0"/>
                        <a:t>Uddannelse</a:t>
                      </a:r>
                    </a:p>
                  </a:txBody>
                  <a:tcPr marL="91345" marR="91345" marT="71925" marB="0">
                    <a:solidFill>
                      <a:schemeClr val="bg1">
                        <a:lumMod val="85000"/>
                      </a:schemeClr>
                    </a:solidFill>
                  </a:tcPr>
                </a:tc>
                <a:extLst>
                  <a:ext uri="{0D108BD9-81ED-4DB2-BD59-A6C34878D82A}">
                    <a16:rowId xmlns:a16="http://schemas.microsoft.com/office/drawing/2014/main" val="366993583"/>
                  </a:ext>
                </a:extLst>
              </a:tr>
              <a:tr h="235571">
                <a:tc>
                  <a:txBody>
                    <a:bodyPr/>
                    <a:lstStyle/>
                    <a:p>
                      <a:r>
                        <a:rPr lang="da-DK" sz="1000" b="1" noProof="0" dirty="0"/>
                        <a:t>Udenlandsk betaling</a:t>
                      </a:r>
                      <a:r>
                        <a:rPr lang="da-DK" sz="1000" noProof="0" dirty="0"/>
                        <a:t>, bl.a. valuta,</a:t>
                      </a:r>
                      <a:r>
                        <a:rPr lang="da-DK" sz="1000" baseline="0" noProof="0" dirty="0"/>
                        <a:t> </a:t>
                      </a:r>
                      <a:r>
                        <a:rPr lang="da-DK" sz="1000" noProof="0" dirty="0"/>
                        <a:t>Bank</a:t>
                      </a:r>
                    </a:p>
                  </a:txBody>
                  <a:tcPr marL="91345" marR="91345" marT="71925" marB="0">
                    <a:solidFill>
                      <a:schemeClr val="bg1">
                        <a:lumMod val="85000"/>
                      </a:schemeClr>
                    </a:solidFill>
                  </a:tcPr>
                </a:tc>
                <a:extLst>
                  <a:ext uri="{0D108BD9-81ED-4DB2-BD59-A6C34878D82A}">
                    <a16:rowId xmlns:a16="http://schemas.microsoft.com/office/drawing/2014/main" val="540244539"/>
                  </a:ext>
                </a:extLst>
              </a:tr>
              <a:tr h="235769">
                <a:tc>
                  <a:txBody>
                    <a:bodyPr/>
                    <a:lstStyle/>
                    <a:p>
                      <a:r>
                        <a:rPr lang="da-DK" sz="1000" b="1" noProof="0" dirty="0"/>
                        <a:t>Udland</a:t>
                      </a:r>
                      <a:r>
                        <a:rPr lang="da-DK" sz="1000" b="1" baseline="0" noProof="0" dirty="0"/>
                        <a:t> </a:t>
                      </a:r>
                      <a:r>
                        <a:rPr lang="da-DK" sz="1000" noProof="0" dirty="0"/>
                        <a:t>bl.a. oplysninger </a:t>
                      </a:r>
                      <a:r>
                        <a:rPr lang="da-DK" sz="1000" noProof="0" dirty="0" err="1"/>
                        <a:t>ifm</a:t>
                      </a:r>
                      <a:r>
                        <a:rPr lang="da-DK" sz="1000" noProof="0" dirty="0"/>
                        <a:t>. Medarbejdere fra Færøerne og Grønland</a:t>
                      </a:r>
                    </a:p>
                  </a:txBody>
                  <a:tcPr marL="91345" marR="91345" marT="71925" marB="0">
                    <a:solidFill>
                      <a:schemeClr val="bg1">
                        <a:lumMod val="85000"/>
                      </a:schemeClr>
                    </a:solidFill>
                  </a:tcPr>
                </a:tc>
                <a:extLst>
                  <a:ext uri="{0D108BD9-81ED-4DB2-BD59-A6C34878D82A}">
                    <a16:rowId xmlns:a16="http://schemas.microsoft.com/office/drawing/2014/main" val="1869980995"/>
                  </a:ext>
                </a:extLst>
              </a:tr>
            </a:tbl>
          </a:graphicData>
        </a:graphic>
      </p:graphicFrame>
      <p:sp>
        <p:nvSpPr>
          <p:cNvPr id="2" name="Titel 1"/>
          <p:cNvSpPr>
            <a:spLocks noGrp="1"/>
          </p:cNvSpPr>
          <p:nvPr>
            <p:ph type="title"/>
          </p:nvPr>
        </p:nvSpPr>
        <p:spPr/>
        <p:txBody>
          <a:bodyPr/>
          <a:lstStyle/>
          <a:p>
            <a:r>
              <a:rPr lang="da-DK" dirty="0">
                <a:solidFill>
                  <a:schemeClr val="tx1"/>
                </a:solidFill>
              </a:rPr>
              <a:t>Overblik over Kompensation</a:t>
            </a:r>
          </a:p>
        </p:txBody>
      </p:sp>
      <p:sp>
        <p:nvSpPr>
          <p:cNvPr id="4" name="Pladsholder til slidenummer 3"/>
          <p:cNvSpPr>
            <a:spLocks noGrp="1"/>
          </p:cNvSpPr>
          <p:nvPr>
            <p:ph type="sldNum" sz="quarter" idx="12"/>
          </p:nvPr>
        </p:nvSpPr>
        <p:spPr/>
        <p:txBody>
          <a:bodyPr/>
          <a:lstStyle/>
          <a:p>
            <a:pPr>
              <a:defRPr/>
            </a:pPr>
            <a:fld id="{80AE25ED-097C-4BDC-A7CE-FA97BD9CA3B5}" type="slidenum">
              <a:rPr lang="da-DK"/>
              <a:pPr>
                <a:defRPr/>
              </a:pPr>
              <a:t>2</a:t>
            </a:fld>
            <a:endParaRPr lang="da-DK" dirty="0"/>
          </a:p>
        </p:txBody>
      </p:sp>
      <p:cxnSp>
        <p:nvCxnSpPr>
          <p:cNvPr id="6" name="Lige forbindelse 5"/>
          <p:cNvCxnSpPr/>
          <p:nvPr/>
        </p:nvCxnSpPr>
        <p:spPr bwMode="auto">
          <a:xfrm>
            <a:off x="6343" y="911343"/>
            <a:ext cx="12191301" cy="0"/>
          </a:xfrm>
          <a:prstGeom prst="line">
            <a:avLst/>
          </a:prstGeom>
          <a:solidFill>
            <a:schemeClr val="accent1"/>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Pentagon 7"/>
          <p:cNvSpPr/>
          <p:nvPr/>
        </p:nvSpPr>
        <p:spPr bwMode="auto">
          <a:xfrm rot="5400000">
            <a:off x="1673879" y="371936"/>
            <a:ext cx="575465" cy="1654277"/>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endParaRPr lang="da-DK" sz="1998" dirty="0" err="1">
              <a:solidFill>
                <a:schemeClr val="bg1"/>
              </a:solidFill>
            </a:endParaRPr>
          </a:p>
        </p:txBody>
      </p:sp>
      <p:sp>
        <p:nvSpPr>
          <p:cNvPr id="9" name="Pentagon 8"/>
          <p:cNvSpPr/>
          <p:nvPr/>
        </p:nvSpPr>
        <p:spPr bwMode="auto">
          <a:xfrm rot="5400000">
            <a:off x="9590667" y="356104"/>
            <a:ext cx="590401" cy="1654277"/>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endParaRPr lang="da-DK" sz="1998" dirty="0" err="1">
              <a:solidFill>
                <a:schemeClr val="bg1"/>
              </a:solidFill>
            </a:endParaRPr>
          </a:p>
        </p:txBody>
      </p:sp>
      <p:sp>
        <p:nvSpPr>
          <p:cNvPr id="10" name="Pentagon 9"/>
          <p:cNvSpPr/>
          <p:nvPr/>
        </p:nvSpPr>
        <p:spPr bwMode="auto">
          <a:xfrm rot="5400000">
            <a:off x="5640191" y="367661"/>
            <a:ext cx="567097" cy="1654461"/>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endParaRPr lang="da-DK" sz="1998" dirty="0" err="1">
              <a:solidFill>
                <a:schemeClr val="bg1"/>
              </a:solidFill>
            </a:endParaRPr>
          </a:p>
        </p:txBody>
      </p:sp>
      <p:sp>
        <p:nvSpPr>
          <p:cNvPr id="11" name="Tekstfelt 10"/>
          <p:cNvSpPr txBox="1"/>
          <p:nvPr/>
        </p:nvSpPr>
        <p:spPr>
          <a:xfrm>
            <a:off x="1266373" y="1003989"/>
            <a:ext cx="1942193" cy="215220"/>
          </a:xfrm>
          <a:prstGeom prst="rect">
            <a:avLst/>
          </a:prstGeom>
          <a:noFill/>
        </p:spPr>
        <p:txBody>
          <a:bodyPr wrap="square" lIns="0" tIns="0" rIns="0" bIns="0" rtlCol="0">
            <a:spAutoFit/>
          </a:bodyPr>
          <a:lstStyle/>
          <a:p>
            <a:pPr>
              <a:lnSpc>
                <a:spcPct val="100000"/>
              </a:lnSpc>
              <a:spcBef>
                <a:spcPts val="1099"/>
              </a:spcBef>
            </a:pPr>
            <a:r>
              <a:rPr lang="da-DK" sz="1399" dirty="0">
                <a:solidFill>
                  <a:schemeClr val="bg1"/>
                </a:solidFill>
              </a:rPr>
              <a:t>Lønoplysninger</a:t>
            </a:r>
          </a:p>
        </p:txBody>
      </p:sp>
      <p:sp>
        <p:nvSpPr>
          <p:cNvPr id="12" name="Tekstfelt 11"/>
          <p:cNvSpPr txBox="1"/>
          <p:nvPr/>
        </p:nvSpPr>
        <p:spPr>
          <a:xfrm>
            <a:off x="9182479" y="934644"/>
            <a:ext cx="1530528" cy="398764"/>
          </a:xfrm>
          <a:prstGeom prst="rect">
            <a:avLst/>
          </a:prstGeom>
          <a:noFill/>
        </p:spPr>
        <p:txBody>
          <a:bodyPr wrap="square" lIns="0" tIns="0" rIns="0" bIns="0" rtlCol="0">
            <a:spAutoFit/>
          </a:bodyPr>
          <a:lstStyle/>
          <a:p>
            <a:pPr fontAlgn="t">
              <a:spcBef>
                <a:spcPts val="0"/>
              </a:spcBef>
            </a:pPr>
            <a:r>
              <a:rPr lang="da-DK" sz="1399" dirty="0">
                <a:solidFill>
                  <a:schemeClr val="bg1"/>
                </a:solidFill>
              </a:rPr>
              <a:t>Øvrige oplysninger</a:t>
            </a:r>
          </a:p>
          <a:p>
            <a:pPr algn="ctr" fontAlgn="t">
              <a:spcBef>
                <a:spcPts val="0"/>
              </a:spcBef>
            </a:pPr>
            <a:r>
              <a:rPr lang="da-DK" sz="1000" dirty="0">
                <a:solidFill>
                  <a:schemeClr val="bg1"/>
                </a:solidFill>
              </a:rPr>
              <a:t>Tilkøb</a:t>
            </a:r>
          </a:p>
        </p:txBody>
      </p:sp>
      <p:sp>
        <p:nvSpPr>
          <p:cNvPr id="13" name="Tekstfelt 12"/>
          <p:cNvSpPr txBox="1"/>
          <p:nvPr/>
        </p:nvSpPr>
        <p:spPr>
          <a:xfrm>
            <a:off x="5204573" y="989754"/>
            <a:ext cx="1546397" cy="215220"/>
          </a:xfrm>
          <a:prstGeom prst="rect">
            <a:avLst/>
          </a:prstGeom>
          <a:noFill/>
        </p:spPr>
        <p:txBody>
          <a:bodyPr wrap="square" lIns="0" tIns="0" rIns="0" bIns="0" rtlCol="0">
            <a:spAutoFit/>
          </a:bodyPr>
          <a:lstStyle/>
          <a:p>
            <a:pPr>
              <a:lnSpc>
                <a:spcPct val="100000"/>
              </a:lnSpc>
              <a:spcBef>
                <a:spcPts val="1099"/>
              </a:spcBef>
            </a:pPr>
            <a:r>
              <a:rPr lang="da-DK" sz="1399" dirty="0">
                <a:solidFill>
                  <a:schemeClr val="bg1"/>
                </a:solidFill>
              </a:rPr>
              <a:t>Øvrige</a:t>
            </a:r>
            <a:r>
              <a:rPr lang="da-DK" sz="1339" dirty="0">
                <a:solidFill>
                  <a:schemeClr val="bg1"/>
                </a:solidFill>
              </a:rPr>
              <a:t> </a:t>
            </a:r>
            <a:r>
              <a:rPr lang="da-DK" sz="1399" dirty="0">
                <a:solidFill>
                  <a:schemeClr val="bg1"/>
                </a:solidFill>
              </a:rPr>
              <a:t>oplysninger</a:t>
            </a:r>
            <a:endParaRPr lang="da-DK" sz="1339" dirty="0">
              <a:solidFill>
                <a:schemeClr val="bg1"/>
              </a:solidFill>
            </a:endParaRPr>
          </a:p>
        </p:txBody>
      </p:sp>
      <p:sp>
        <p:nvSpPr>
          <p:cNvPr id="14" name="Pentagon 13"/>
          <p:cNvSpPr/>
          <p:nvPr/>
        </p:nvSpPr>
        <p:spPr bwMode="auto">
          <a:xfrm rot="5400000">
            <a:off x="9675843" y="3193270"/>
            <a:ext cx="590401" cy="1654277"/>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89906" tIns="46751" rIns="89906" bIns="46751" numCol="1" rtlCol="0" anchor="ctr" anchorCtr="0" compatLnSpc="1">
            <a:prstTxWarp prst="textNoShape">
              <a:avLst/>
            </a:prstTxWarp>
          </a:bodyPr>
          <a:lstStyle/>
          <a:p>
            <a:pPr algn="ctr">
              <a:lnSpc>
                <a:spcPct val="100000"/>
              </a:lnSpc>
              <a:spcBef>
                <a:spcPts val="1099"/>
              </a:spcBef>
            </a:pPr>
            <a:r>
              <a:rPr lang="da-DK" sz="1399" dirty="0">
                <a:solidFill>
                  <a:schemeClr val="bg1"/>
                </a:solidFill>
              </a:rPr>
              <a:t>Anciennitetsdatoer</a:t>
            </a:r>
          </a:p>
        </p:txBody>
      </p:sp>
      <p:graphicFrame>
        <p:nvGraphicFramePr>
          <p:cNvPr id="15" name="Tabel 14"/>
          <p:cNvGraphicFramePr>
            <a:graphicFrameLocks noGrp="1"/>
          </p:cNvGraphicFramePr>
          <p:nvPr/>
        </p:nvGraphicFramePr>
        <p:xfrm>
          <a:off x="8147520" y="4337436"/>
          <a:ext cx="3466213" cy="894750"/>
        </p:xfrm>
        <a:graphic>
          <a:graphicData uri="http://schemas.openxmlformats.org/drawingml/2006/table">
            <a:tbl>
              <a:tblPr firstRow="1" bandRow="1">
                <a:tableStyleId>{5C22544A-7EE6-4342-B048-85BDC9FD1C3A}</a:tableStyleId>
              </a:tblPr>
              <a:tblGrid>
                <a:gridCol w="3466213">
                  <a:extLst>
                    <a:ext uri="{9D8B030D-6E8A-4147-A177-3AD203B41FA5}">
                      <a16:colId xmlns:a16="http://schemas.microsoft.com/office/drawing/2014/main" val="2852215897"/>
                    </a:ext>
                  </a:extLst>
                </a:gridCol>
              </a:tblGrid>
              <a:tr h="346206">
                <a:tc>
                  <a:txBody>
                    <a:bodyPr/>
                    <a:lstStyle/>
                    <a:p>
                      <a:pPr algn="ctr"/>
                      <a:endParaRPr lang="da-DK" sz="1400" b="0" dirty="0"/>
                    </a:p>
                  </a:txBody>
                  <a:tcPr marL="91345" marR="91345" marT="45672" marB="45672">
                    <a:solidFill>
                      <a:schemeClr val="tx2"/>
                    </a:solidFill>
                  </a:tcPr>
                </a:tc>
                <a:extLst>
                  <a:ext uri="{0D108BD9-81ED-4DB2-BD59-A6C34878D82A}">
                    <a16:rowId xmlns:a16="http://schemas.microsoft.com/office/drawing/2014/main" val="3259589623"/>
                  </a:ext>
                </a:extLst>
              </a:tr>
              <a:tr h="548069">
                <a:tc>
                  <a:txBody>
                    <a:bodyPr/>
                    <a:lstStyle/>
                    <a:p>
                      <a:r>
                        <a:rPr lang="da-DK" sz="1000" b="1" noProof="0" dirty="0">
                          <a:solidFill>
                            <a:schemeClr val="tx1"/>
                          </a:solidFill>
                        </a:rPr>
                        <a:t>Anciennitetsdatoer</a:t>
                      </a:r>
                      <a:r>
                        <a:rPr lang="da-DK" sz="1000" b="0" noProof="0" dirty="0">
                          <a:solidFill>
                            <a:schemeClr val="tx1"/>
                          </a:solidFill>
                        </a:rPr>
                        <a:t>, bl.a. </a:t>
                      </a:r>
                    </a:p>
                    <a:p>
                      <a:r>
                        <a:rPr lang="da-DK" sz="1000" b="0" noProof="0" dirty="0">
                          <a:solidFill>
                            <a:schemeClr val="tx1"/>
                          </a:solidFill>
                        </a:rPr>
                        <a:t>Lønanciennitet,</a:t>
                      </a:r>
                      <a:r>
                        <a:rPr lang="da-DK" sz="1000" b="0" baseline="0" noProof="0" dirty="0">
                          <a:solidFill>
                            <a:schemeClr val="tx1"/>
                          </a:solidFill>
                        </a:rPr>
                        <a:t> </a:t>
                      </a:r>
                      <a:r>
                        <a:rPr lang="da-DK" sz="1000" b="0" noProof="0" dirty="0">
                          <a:solidFill>
                            <a:schemeClr val="tx1"/>
                          </a:solidFill>
                        </a:rPr>
                        <a:t>Jubilæumsanciennitet,</a:t>
                      </a:r>
                      <a:r>
                        <a:rPr lang="da-DK" sz="1000" b="0" baseline="0" noProof="0" dirty="0">
                          <a:solidFill>
                            <a:schemeClr val="tx1"/>
                          </a:solidFill>
                        </a:rPr>
                        <a:t> </a:t>
                      </a:r>
                      <a:r>
                        <a:rPr lang="da-DK" sz="1000" b="0" noProof="0" dirty="0">
                          <a:solidFill>
                            <a:schemeClr val="tx1"/>
                          </a:solidFill>
                        </a:rPr>
                        <a:t>Rådighedsanciennitet </a:t>
                      </a:r>
                      <a:endParaRPr lang="da-DK" sz="1000" b="1" noProof="0" dirty="0">
                        <a:solidFill>
                          <a:schemeClr val="tx1"/>
                        </a:solidFill>
                      </a:endParaRPr>
                    </a:p>
                  </a:txBody>
                  <a:tcPr marL="91345" marR="91345" marT="45672" marB="45672">
                    <a:solidFill>
                      <a:schemeClr val="bg1">
                        <a:lumMod val="85000"/>
                      </a:schemeClr>
                    </a:solidFill>
                  </a:tcPr>
                </a:tc>
                <a:extLst>
                  <a:ext uri="{0D108BD9-81ED-4DB2-BD59-A6C34878D82A}">
                    <a16:rowId xmlns:a16="http://schemas.microsoft.com/office/drawing/2014/main" val="1701326738"/>
                  </a:ext>
                </a:extLst>
              </a:tr>
            </a:tbl>
          </a:graphicData>
        </a:graphic>
      </p:graphicFrame>
    </p:spTree>
    <p:extLst>
      <p:ext uri="{BB962C8B-B14F-4D97-AF65-F5344CB8AC3E}">
        <p14:creationId xmlns:p14="http://schemas.microsoft.com/office/powerpoint/2010/main" val="79282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b="1" dirty="0"/>
              <a:t>Acontoudbetaling </a:t>
            </a:r>
          </a:p>
          <a:p>
            <a:pPr marL="0" indent="0">
              <a:buNone/>
            </a:pPr>
            <a:r>
              <a:rPr lang="da-DK" dirty="0"/>
              <a:t>Det er vigtigt, at årsagen til aconto er indberettet i SHR enten på felter, der har direkte integration til lønsystemet eller indberettet via andre elementer, som indeholder årsagen til </a:t>
            </a:r>
            <a:r>
              <a:rPr lang="da-DK" dirty="0" err="1"/>
              <a:t>acontoen</a:t>
            </a:r>
            <a:r>
              <a:rPr lang="da-DK" dirty="0"/>
              <a:t> f.eks. lønændring mv. Denne indberetning skal være sket før eller samtidig med, at serviceanmodningen vedr. aconto sendes til SAM, da SAM ellers ikke kan udregne acontobeløbet Hvis det er muligt, så angiv beløbet, der skal udbetales. Så bliver Acontoudbetalingen udført meget hurtigt i SAM.</a:t>
            </a:r>
          </a:p>
          <a:p>
            <a:pPr marL="0" indent="0">
              <a:buNone/>
            </a:pPr>
            <a:r>
              <a:rPr lang="da-DK" b="1" dirty="0"/>
              <a:t>Standsning af løn</a:t>
            </a:r>
          </a:p>
          <a:p>
            <a:pPr marL="0" indent="0">
              <a:buNone/>
            </a:pPr>
            <a:r>
              <a:rPr lang="da-DK" dirty="0"/>
              <a:t>Årsagen til standsning af lønnen ændres via Administrer kompensation eller evt. ændring på feltet ‘Forventet slutdato’. Hvis dette ikke sker kommer pengene til udbetaling igen ved næste lønkørsel. Hvis ændringen foretages samtidig, kan den indsendes på samme serviceanmodning som standsning af løn.</a:t>
            </a:r>
          </a:p>
          <a:p>
            <a:pPr marL="0" indent="0">
              <a:buNone/>
            </a:pPr>
            <a:endParaRPr lang="da-DK" dirty="0"/>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20</a:t>
            </a:fld>
            <a:endParaRPr lang="da-DK" dirty="0"/>
          </a:p>
        </p:txBody>
      </p:sp>
      <p:sp>
        <p:nvSpPr>
          <p:cNvPr id="5" name="Titel 4"/>
          <p:cNvSpPr>
            <a:spLocks noGrp="1"/>
          </p:cNvSpPr>
          <p:nvPr>
            <p:ph type="title"/>
          </p:nvPr>
        </p:nvSpPr>
        <p:spPr/>
        <p:txBody>
          <a:bodyPr/>
          <a:lstStyle/>
          <a:p>
            <a:r>
              <a:rPr lang="da-DK" dirty="0"/>
              <a:t>Acontoudbetaling / Standsning af løn</a:t>
            </a:r>
            <a:br>
              <a:rPr lang="da-DK" b="1" dirty="0"/>
            </a:br>
            <a:endParaRPr lang="en-GB" dirty="0"/>
          </a:p>
        </p:txBody>
      </p:sp>
      <p:cxnSp>
        <p:nvCxnSpPr>
          <p:cNvPr id="6" name="Lige forbindelse 5"/>
          <p:cNvCxnSpPr/>
          <p:nvPr/>
        </p:nvCxnSpPr>
        <p:spPr bwMode="auto">
          <a:xfrm>
            <a:off x="701675" y="3933056"/>
            <a:ext cx="525499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Billede 7"/>
          <p:cNvPicPr>
            <a:picLocks noChangeAspect="1"/>
          </p:cNvPicPr>
          <p:nvPr/>
        </p:nvPicPr>
        <p:blipFill rotWithShape="1">
          <a:blip r:embed="rId2"/>
          <a:srcRect r="9813"/>
          <a:stretch/>
        </p:blipFill>
        <p:spPr>
          <a:xfrm>
            <a:off x="458795" y="4069076"/>
            <a:ext cx="5489516" cy="2096228"/>
          </a:xfrm>
          <a:prstGeom prst="rect">
            <a:avLst/>
          </a:prstGeom>
        </p:spPr>
      </p:pic>
      <p:pic>
        <p:nvPicPr>
          <p:cNvPr id="9" name="Pladsholder til indhold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51384" y="1195404"/>
            <a:ext cx="5111750" cy="2659931"/>
          </a:xfrm>
        </p:spPr>
      </p:pic>
    </p:spTree>
    <p:extLst>
      <p:ext uri="{BB962C8B-B14F-4D97-AF65-F5344CB8AC3E}">
        <p14:creationId xmlns:p14="http://schemas.microsoft.com/office/powerpoint/2010/main" val="286437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Angiv om der  er tale om en ny ferieafregning eller om det er en rettelse til en allerede indberettet ferieafregning.</a:t>
            </a:r>
          </a:p>
          <a:p>
            <a:pPr marL="0" indent="0">
              <a:buNone/>
            </a:pPr>
            <a:r>
              <a:rPr lang="da-DK" dirty="0"/>
              <a:t>Angiv årsagen til en evt. kontant udbetaling, så tilretter SAM afgangsårsagen i lønsystemet.</a:t>
            </a:r>
          </a:p>
          <a:p>
            <a:pPr marL="0" indent="0">
              <a:buNone/>
            </a:pPr>
            <a:r>
              <a:rPr lang="da-DK" dirty="0"/>
              <a:t>Bemærk 2 dages afleveringsfrist, når der anvendes proces ‘Ferieafregning’ i HR-sag.</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21</a:t>
            </a:fld>
            <a:endParaRPr lang="da-DK" dirty="0"/>
          </a:p>
        </p:txBody>
      </p:sp>
      <p:sp>
        <p:nvSpPr>
          <p:cNvPr id="5" name="Titel 4"/>
          <p:cNvSpPr>
            <a:spLocks noGrp="1"/>
          </p:cNvSpPr>
          <p:nvPr>
            <p:ph type="title"/>
          </p:nvPr>
        </p:nvSpPr>
        <p:spPr/>
        <p:txBody>
          <a:bodyPr/>
          <a:lstStyle/>
          <a:p>
            <a:r>
              <a:rPr lang="da-DK" dirty="0"/>
              <a:t>Afregning af ferie</a:t>
            </a:r>
            <a:endParaRPr lang="en-GB" dirty="0"/>
          </a:p>
        </p:txBody>
      </p:sp>
      <p:pic>
        <p:nvPicPr>
          <p:cNvPr id="7" name="Pladsholder til indhold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3781" y="1450975"/>
            <a:ext cx="4127537" cy="4464050"/>
          </a:xfrm>
        </p:spPr>
      </p:pic>
    </p:spTree>
    <p:extLst>
      <p:ext uri="{BB962C8B-B14F-4D97-AF65-F5344CB8AC3E}">
        <p14:creationId xmlns:p14="http://schemas.microsoft.com/office/powerpoint/2010/main" val="196940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l="-8095" t="-2280" r="9296" b="2280"/>
          <a:stretch/>
        </p:blipFill>
        <p:spPr>
          <a:xfrm>
            <a:off x="34712" y="1245501"/>
            <a:ext cx="5989280" cy="4759759"/>
          </a:xfrm>
          <a:prstGeom prst="rect">
            <a:avLst/>
          </a:prstGeom>
        </p:spPr>
      </p:pic>
      <p:sp>
        <p:nvSpPr>
          <p:cNvPr id="3" name="Pladsholder til indhold 2"/>
          <p:cNvSpPr>
            <a:spLocks noGrp="1"/>
          </p:cNvSpPr>
          <p:nvPr>
            <p:ph sz="half" idx="2"/>
          </p:nvPr>
        </p:nvSpPr>
        <p:spPr/>
        <p:txBody>
          <a:bodyPr/>
          <a:lstStyle/>
          <a:p>
            <a:pPr marL="0" indent="0">
              <a:buNone/>
            </a:pPr>
            <a:r>
              <a:rPr lang="da-DK" dirty="0"/>
              <a:t>Bemærk 2 dages afleveringsfrist, når der anvendes proces ‘Ferieafregning’ i HR-sag</a:t>
            </a:r>
            <a:r>
              <a:rPr lang="en-GB" dirty="0"/>
              <a:t>.</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22</a:t>
            </a:fld>
            <a:endParaRPr lang="da-DK" dirty="0"/>
          </a:p>
        </p:txBody>
      </p:sp>
      <p:sp>
        <p:nvSpPr>
          <p:cNvPr id="5" name="Titel 4"/>
          <p:cNvSpPr>
            <a:spLocks noGrp="1"/>
          </p:cNvSpPr>
          <p:nvPr>
            <p:ph type="title"/>
          </p:nvPr>
        </p:nvSpPr>
        <p:spPr/>
        <p:txBody>
          <a:bodyPr/>
          <a:lstStyle/>
          <a:p>
            <a:r>
              <a:rPr lang="da-DK" dirty="0"/>
              <a:t>Afregning af særlige feriedage</a:t>
            </a:r>
            <a:endParaRPr lang="en-GB" dirty="0"/>
          </a:p>
        </p:txBody>
      </p:sp>
    </p:spTree>
    <p:extLst>
      <p:ext uri="{BB962C8B-B14F-4D97-AF65-F5344CB8AC3E}">
        <p14:creationId xmlns:p14="http://schemas.microsoft.com/office/powerpoint/2010/main" val="50865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471"/>
          <a:stretch/>
        </p:blipFill>
        <p:spPr>
          <a:xfrm>
            <a:off x="458557" y="1484784"/>
            <a:ext cx="5574492" cy="4032448"/>
          </a:xfrm>
          <a:prstGeom prst="rect">
            <a:avLst/>
          </a:prstGeom>
        </p:spPr>
      </p:pic>
      <p:sp>
        <p:nvSpPr>
          <p:cNvPr id="3" name="Pladsholder til indhold 2"/>
          <p:cNvSpPr>
            <a:spLocks noGrp="1"/>
          </p:cNvSpPr>
          <p:nvPr>
            <p:ph sz="half" idx="2"/>
          </p:nvPr>
        </p:nvSpPr>
        <p:spPr/>
        <p:txBody>
          <a:bodyPr/>
          <a:lstStyle/>
          <a:p>
            <a:pPr marL="0" indent="0">
              <a:buNone/>
            </a:pPr>
            <a:r>
              <a:rPr lang="da-DK" dirty="0"/>
              <a:t>Andre indberetninger bruges til fritekst til SAM i følgende situationer:</a:t>
            </a:r>
          </a:p>
          <a:p>
            <a:r>
              <a:rPr lang="da-DK" dirty="0"/>
              <a:t>Som opfølgning til indberetninger på andre elementer via administrer kompensation</a:t>
            </a:r>
          </a:p>
          <a:p>
            <a:r>
              <a:rPr lang="da-DK" dirty="0"/>
              <a:t>Som enkeltstående information som SAM skal anvende som grunddokumentation </a:t>
            </a:r>
          </a:p>
          <a:p>
            <a:pPr marL="0" indent="0">
              <a:buNone/>
            </a:pPr>
            <a:r>
              <a:rPr lang="da-DK" dirty="0"/>
              <a:t>Erstatter bemærkningsfeltet på blanketterne på lønportalen.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23</a:t>
            </a:fld>
            <a:endParaRPr lang="da-DK" dirty="0"/>
          </a:p>
        </p:txBody>
      </p:sp>
      <p:sp>
        <p:nvSpPr>
          <p:cNvPr id="5" name="Titel 4"/>
          <p:cNvSpPr>
            <a:spLocks noGrp="1"/>
          </p:cNvSpPr>
          <p:nvPr>
            <p:ph type="title"/>
          </p:nvPr>
        </p:nvSpPr>
        <p:spPr/>
        <p:txBody>
          <a:bodyPr/>
          <a:lstStyle/>
          <a:p>
            <a:r>
              <a:rPr lang="da-DK" dirty="0"/>
              <a:t>Andre indberetninger </a:t>
            </a:r>
            <a:endParaRPr lang="en-GB" dirty="0"/>
          </a:p>
        </p:txBody>
      </p:sp>
    </p:spTree>
    <p:extLst>
      <p:ext uri="{BB962C8B-B14F-4D97-AF65-F5344CB8AC3E}">
        <p14:creationId xmlns:p14="http://schemas.microsoft.com/office/powerpoint/2010/main" val="364020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30"/>
          <a:stretch/>
        </p:blipFill>
        <p:spPr>
          <a:xfrm>
            <a:off x="572203" y="1340768"/>
            <a:ext cx="5406489" cy="4574032"/>
          </a:xfrm>
          <a:prstGeom prst="rect">
            <a:avLst/>
          </a:prstGeom>
        </p:spPr>
      </p:pic>
      <p:sp>
        <p:nvSpPr>
          <p:cNvPr id="3" name="Pladsholder til indhold 2"/>
          <p:cNvSpPr>
            <a:spLocks noGrp="1"/>
          </p:cNvSpPr>
          <p:nvPr>
            <p:ph sz="half" idx="2"/>
          </p:nvPr>
        </p:nvSpPr>
        <p:spPr/>
        <p:txBody>
          <a:bodyPr/>
          <a:lstStyle/>
          <a:p>
            <a:pPr marL="0" indent="0">
              <a:buNone/>
            </a:pPr>
            <a:r>
              <a:rPr lang="da-DK" dirty="0"/>
              <a:t>Serviceanmodning indsendes på afdødes lønnummer.</a:t>
            </a:r>
          </a:p>
          <a:p>
            <a:pPr marL="0" indent="0">
              <a:buNone/>
            </a:pPr>
            <a:endParaRPr lang="da-DK" dirty="0"/>
          </a:p>
          <a:p>
            <a:pPr marL="0" indent="0">
              <a:buNone/>
            </a:pPr>
            <a:r>
              <a:rPr lang="da-DK" dirty="0"/>
              <a:t>Bemærk at det kun er på tjenestemænd, hvor efterindtægt kan udbetales til boet.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24</a:t>
            </a:fld>
            <a:endParaRPr lang="da-DK" dirty="0"/>
          </a:p>
        </p:txBody>
      </p:sp>
      <p:sp>
        <p:nvSpPr>
          <p:cNvPr id="5" name="Titel 4"/>
          <p:cNvSpPr>
            <a:spLocks noGrp="1"/>
          </p:cNvSpPr>
          <p:nvPr>
            <p:ph type="title"/>
          </p:nvPr>
        </p:nvSpPr>
        <p:spPr/>
        <p:txBody>
          <a:bodyPr/>
          <a:lstStyle/>
          <a:p>
            <a:r>
              <a:rPr lang="da-DK" dirty="0"/>
              <a:t>Efterindtægt</a:t>
            </a:r>
            <a:endParaRPr lang="en-GB" dirty="0"/>
          </a:p>
        </p:txBody>
      </p:sp>
    </p:spTree>
    <p:extLst>
      <p:ext uri="{BB962C8B-B14F-4D97-AF65-F5344CB8AC3E}">
        <p14:creationId xmlns:p14="http://schemas.microsoft.com/office/powerpoint/2010/main" val="8816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967"/>
          <a:stretch/>
        </p:blipFill>
        <p:spPr>
          <a:xfrm>
            <a:off x="444403" y="2564904"/>
            <a:ext cx="5506974" cy="2088231"/>
          </a:xfrm>
          <a:prstGeom prst="rect">
            <a:avLst/>
          </a:prstGeom>
        </p:spPr>
      </p:pic>
      <p:sp>
        <p:nvSpPr>
          <p:cNvPr id="3" name="Pladsholder til indhold 2"/>
          <p:cNvSpPr>
            <a:spLocks noGrp="1"/>
          </p:cNvSpPr>
          <p:nvPr>
            <p:ph sz="half" idx="2"/>
          </p:nvPr>
        </p:nvSpPr>
        <p:spPr/>
        <p:txBody>
          <a:bodyPr/>
          <a:lstStyle/>
          <a:p>
            <a:pPr marL="0" indent="0">
              <a:buNone/>
            </a:pPr>
            <a:r>
              <a:rPr lang="da-DK" dirty="0"/>
              <a:t>Angiv hvilken type elev medarbejderen er.</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25</a:t>
            </a:fld>
            <a:endParaRPr lang="da-DK" dirty="0"/>
          </a:p>
        </p:txBody>
      </p:sp>
      <p:sp>
        <p:nvSpPr>
          <p:cNvPr id="5" name="Titel 4"/>
          <p:cNvSpPr>
            <a:spLocks noGrp="1"/>
          </p:cNvSpPr>
          <p:nvPr>
            <p:ph type="title"/>
          </p:nvPr>
        </p:nvSpPr>
        <p:spPr/>
        <p:txBody>
          <a:bodyPr/>
          <a:lstStyle/>
          <a:p>
            <a:r>
              <a:rPr lang="da-DK" dirty="0"/>
              <a:t>Elever</a:t>
            </a:r>
            <a:endParaRPr lang="en-GB" dirty="0"/>
          </a:p>
        </p:txBody>
      </p:sp>
    </p:spTree>
    <p:extLst>
      <p:ext uri="{BB962C8B-B14F-4D97-AF65-F5344CB8AC3E}">
        <p14:creationId xmlns:p14="http://schemas.microsoft.com/office/powerpoint/2010/main" val="328005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261"/>
          <a:stretch/>
        </p:blipFill>
        <p:spPr>
          <a:xfrm>
            <a:off x="701675" y="2047632"/>
            <a:ext cx="5328848" cy="3757632"/>
          </a:xfrm>
          <a:prstGeom prst="rect">
            <a:avLst/>
          </a:prstGeom>
        </p:spPr>
      </p:pic>
      <p:sp>
        <p:nvSpPr>
          <p:cNvPr id="3" name="Pladsholder til indhold 2"/>
          <p:cNvSpPr>
            <a:spLocks noGrp="1"/>
          </p:cNvSpPr>
          <p:nvPr>
            <p:ph sz="half" idx="2"/>
          </p:nvPr>
        </p:nvSpPr>
        <p:spPr/>
        <p:txBody>
          <a:bodyPr/>
          <a:lstStyle/>
          <a:p>
            <a:pPr marL="0" indent="0">
              <a:buNone/>
            </a:pPr>
            <a:r>
              <a:rPr lang="da-DK" dirty="0"/>
              <a:t>Her indberettes </a:t>
            </a:r>
            <a:r>
              <a:rPr lang="da-DK" dirty="0" err="1"/>
              <a:t>engangsløndele</a:t>
            </a:r>
            <a:r>
              <a:rPr lang="da-DK" dirty="0"/>
              <a:t>, som SAM varetager </a:t>
            </a:r>
            <a:r>
              <a:rPr lang="da-DK" dirty="0" err="1"/>
              <a:t>ifht</a:t>
            </a:r>
            <a:r>
              <a:rPr lang="da-DK" dirty="0"/>
              <a:t> standardopgavesplit.</a:t>
            </a:r>
          </a:p>
          <a:p>
            <a:pPr marL="0" indent="0">
              <a:buNone/>
            </a:pPr>
            <a:endParaRPr lang="da-DK" dirty="0"/>
          </a:p>
          <a:p>
            <a:pPr marL="0" indent="0">
              <a:buNone/>
            </a:pPr>
            <a:r>
              <a:rPr lang="da-DK" dirty="0"/>
              <a:t>Fx jubilæums,  fratrædelsesgodtgørelse og –beløb, åremål mv. </a:t>
            </a:r>
          </a:p>
          <a:p>
            <a:pPr marL="0" indent="0">
              <a:buNone/>
            </a:pPr>
            <a:endParaRPr lang="da-DK" dirty="0"/>
          </a:p>
          <a:p>
            <a:pPr marL="0" indent="0">
              <a:buNone/>
            </a:pPr>
            <a:r>
              <a:rPr lang="da-DK" dirty="0"/>
              <a:t>Husk at angive om der skal anvendes kr. 8.000,00 som skattefrit beløb.</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26</a:t>
            </a:fld>
            <a:endParaRPr lang="da-DK" dirty="0"/>
          </a:p>
        </p:txBody>
      </p:sp>
      <p:sp>
        <p:nvSpPr>
          <p:cNvPr id="5" name="Titel 4"/>
          <p:cNvSpPr>
            <a:spLocks noGrp="1"/>
          </p:cNvSpPr>
          <p:nvPr>
            <p:ph type="title"/>
          </p:nvPr>
        </p:nvSpPr>
        <p:spPr/>
        <p:txBody>
          <a:bodyPr/>
          <a:lstStyle/>
          <a:p>
            <a:r>
              <a:rPr lang="da-DK" dirty="0" err="1"/>
              <a:t>Engangsløndele</a:t>
            </a:r>
            <a:endParaRPr lang="en-GB" dirty="0"/>
          </a:p>
        </p:txBody>
      </p:sp>
    </p:spTree>
    <p:extLst>
      <p:ext uri="{BB962C8B-B14F-4D97-AF65-F5344CB8AC3E}">
        <p14:creationId xmlns:p14="http://schemas.microsoft.com/office/powerpoint/2010/main" val="318267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sz="half" idx="1"/>
          </p:nvPr>
        </p:nvPicPr>
        <p:blipFill rotWithShape="1">
          <a:blip r:embed="rId2"/>
          <a:srcRect r="9098"/>
          <a:stretch/>
        </p:blipFill>
        <p:spPr>
          <a:xfrm>
            <a:off x="599187" y="1196752"/>
            <a:ext cx="5367849" cy="2626990"/>
          </a:xfrm>
          <a:prstGeom prst="rect">
            <a:avLst/>
          </a:prstGeom>
        </p:spPr>
      </p:pic>
      <p:sp>
        <p:nvSpPr>
          <p:cNvPr id="3" name="Pladsholder til indhold 2"/>
          <p:cNvSpPr>
            <a:spLocks noGrp="1"/>
          </p:cNvSpPr>
          <p:nvPr>
            <p:ph sz="half" idx="2"/>
          </p:nvPr>
        </p:nvSpPr>
        <p:spPr/>
        <p:txBody>
          <a:bodyPr/>
          <a:lstStyle/>
          <a:p>
            <a:pPr marL="0" indent="0">
              <a:buNone/>
            </a:pPr>
            <a:r>
              <a:rPr lang="da-DK" b="1" dirty="0"/>
              <a:t>Ferieinformation</a:t>
            </a:r>
          </a:p>
          <a:p>
            <a:pPr marL="0" indent="0">
              <a:buNone/>
            </a:pPr>
            <a:r>
              <a:rPr lang="da-DK" dirty="0"/>
              <a:t>Ferieinformation indeholder informationer ved flytning af ferietotaler og såfremt en medarbejder skal være omfattet af løbende feriegodtgørelse.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b="1" dirty="0"/>
              <a:t>Påmindelser/Erindringer i SLS </a:t>
            </a:r>
          </a:p>
          <a:p>
            <a:pPr marL="0" indent="0">
              <a:buNone/>
            </a:pPr>
            <a:r>
              <a:rPr lang="da-DK" dirty="0"/>
              <a:t>Alle påmindelser som indberettes her indtastes i lønsystemet og kan trækkes via påmindelsesliste i HR-løn eller som LDV-rapport.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27</a:t>
            </a:fld>
            <a:endParaRPr lang="da-DK" dirty="0"/>
          </a:p>
        </p:txBody>
      </p:sp>
      <p:sp>
        <p:nvSpPr>
          <p:cNvPr id="5" name="Titel 4"/>
          <p:cNvSpPr>
            <a:spLocks noGrp="1"/>
          </p:cNvSpPr>
          <p:nvPr>
            <p:ph type="title"/>
          </p:nvPr>
        </p:nvSpPr>
        <p:spPr/>
        <p:txBody>
          <a:bodyPr/>
          <a:lstStyle/>
          <a:p>
            <a:r>
              <a:rPr lang="da-DK" dirty="0"/>
              <a:t>Ferieinformation + Påmindelser/Erindringer i SLS</a:t>
            </a:r>
            <a:br>
              <a:rPr lang="da-DK" dirty="0"/>
            </a:br>
            <a:endParaRPr lang="en-GB" dirty="0"/>
          </a:p>
        </p:txBody>
      </p:sp>
      <p:pic>
        <p:nvPicPr>
          <p:cNvPr id="8" name="Billede 7"/>
          <p:cNvPicPr>
            <a:picLocks noChangeAspect="1"/>
          </p:cNvPicPr>
          <p:nvPr/>
        </p:nvPicPr>
        <p:blipFill rotWithShape="1">
          <a:blip r:embed="rId3"/>
          <a:srcRect r="9531"/>
          <a:stretch/>
        </p:blipFill>
        <p:spPr>
          <a:xfrm>
            <a:off x="479377" y="4141007"/>
            <a:ext cx="5404902" cy="2024297"/>
          </a:xfrm>
          <a:prstGeom prst="rect">
            <a:avLst/>
          </a:prstGeom>
        </p:spPr>
      </p:pic>
      <p:cxnSp>
        <p:nvCxnSpPr>
          <p:cNvPr id="9" name="Lige forbindelse 8"/>
          <p:cNvCxnSpPr/>
          <p:nvPr/>
        </p:nvCxnSpPr>
        <p:spPr bwMode="auto">
          <a:xfrm>
            <a:off x="701675" y="3933056"/>
            <a:ext cx="525499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869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504"/>
          <a:stretch/>
        </p:blipFill>
        <p:spPr>
          <a:xfrm>
            <a:off x="701675" y="2132856"/>
            <a:ext cx="5353316" cy="3312368"/>
          </a:xfrm>
          <a:prstGeom prst="rect">
            <a:avLst/>
          </a:prstGeom>
        </p:spPr>
      </p:pic>
      <p:sp>
        <p:nvSpPr>
          <p:cNvPr id="3" name="Pladsholder til indhold 2"/>
          <p:cNvSpPr>
            <a:spLocks noGrp="1"/>
          </p:cNvSpPr>
          <p:nvPr>
            <p:ph sz="half" idx="2"/>
          </p:nvPr>
        </p:nvSpPr>
        <p:spPr/>
        <p:txBody>
          <a:bodyPr/>
          <a:lstStyle/>
          <a:p>
            <a:pPr marL="0" indent="0">
              <a:buNone/>
            </a:pPr>
            <a:r>
              <a:rPr lang="da-DK" dirty="0"/>
              <a:t>Funktionalitet Løngruppeskift på personniveau er kun aktuel på nogle enkelte få institutioner, som får direkte besked på at dette kan anvendes.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28</a:t>
            </a:fld>
            <a:endParaRPr lang="da-DK" dirty="0"/>
          </a:p>
        </p:txBody>
      </p:sp>
      <p:sp>
        <p:nvSpPr>
          <p:cNvPr id="5" name="Titel 4"/>
          <p:cNvSpPr>
            <a:spLocks noGrp="1"/>
          </p:cNvSpPr>
          <p:nvPr>
            <p:ph type="title"/>
          </p:nvPr>
        </p:nvSpPr>
        <p:spPr/>
        <p:txBody>
          <a:bodyPr/>
          <a:lstStyle/>
          <a:p>
            <a:r>
              <a:rPr lang="da-DK" dirty="0"/>
              <a:t>Løngruppeskift på personniveau </a:t>
            </a:r>
            <a:br>
              <a:rPr lang="da-DK" dirty="0"/>
            </a:br>
            <a:r>
              <a:rPr lang="da-DK" dirty="0"/>
              <a:t>(institutioner med flere løngrupper pr. CVR nr.)</a:t>
            </a:r>
            <a:endParaRPr lang="en-GB" dirty="0"/>
          </a:p>
        </p:txBody>
      </p:sp>
    </p:spTree>
    <p:extLst>
      <p:ext uri="{BB962C8B-B14F-4D97-AF65-F5344CB8AC3E}">
        <p14:creationId xmlns:p14="http://schemas.microsoft.com/office/powerpoint/2010/main" val="191974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471"/>
          <a:stretch/>
        </p:blipFill>
        <p:spPr>
          <a:xfrm>
            <a:off x="551384" y="828478"/>
            <a:ext cx="5400600" cy="6018170"/>
          </a:xfrm>
          <a:prstGeom prst="rect">
            <a:avLst/>
          </a:prstGeom>
        </p:spPr>
      </p:pic>
      <p:sp>
        <p:nvSpPr>
          <p:cNvPr id="3" name="Pladsholder til indhold 2"/>
          <p:cNvSpPr>
            <a:spLocks noGrp="1"/>
          </p:cNvSpPr>
          <p:nvPr>
            <p:ph sz="half" idx="2"/>
          </p:nvPr>
        </p:nvSpPr>
        <p:spPr/>
        <p:txBody>
          <a:bodyPr/>
          <a:lstStyle/>
          <a:p>
            <a:pPr marL="0" indent="0">
              <a:buNone/>
            </a:pPr>
            <a:r>
              <a:rPr lang="da-DK" dirty="0"/>
              <a:t>SAM indberetter i PENSAB på baggrund af denne indberetning. </a:t>
            </a:r>
          </a:p>
          <a:p>
            <a:pPr marL="0" indent="0">
              <a:buNone/>
            </a:pPr>
            <a:r>
              <a:rPr lang="da-DK" dirty="0"/>
              <a:t>Såfremt medarbejderen skal fratrædes mv, så skal kunden selv gøre et direkte i SHR eller med opdatering af feltet ‘Forventet slutdato’</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29</a:t>
            </a:fld>
            <a:endParaRPr lang="da-DK" dirty="0"/>
          </a:p>
        </p:txBody>
      </p:sp>
      <p:sp>
        <p:nvSpPr>
          <p:cNvPr id="5" name="Titel 4"/>
          <p:cNvSpPr>
            <a:spLocks noGrp="1"/>
          </p:cNvSpPr>
          <p:nvPr>
            <p:ph type="title"/>
          </p:nvPr>
        </p:nvSpPr>
        <p:spPr/>
        <p:txBody>
          <a:bodyPr/>
          <a:lstStyle/>
          <a:p>
            <a:r>
              <a:rPr lang="da-DK" dirty="0"/>
              <a:t>PENSAB - Tjenestemandspension</a:t>
            </a:r>
            <a:endParaRPr lang="en-GB" dirty="0"/>
          </a:p>
        </p:txBody>
      </p:sp>
    </p:spTree>
    <p:extLst>
      <p:ext uri="{BB962C8B-B14F-4D97-AF65-F5344CB8AC3E}">
        <p14:creationId xmlns:p14="http://schemas.microsoft.com/office/powerpoint/2010/main" val="148996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1052736"/>
            <a:ext cx="9498781" cy="4532856"/>
          </a:xfrm>
        </p:spPr>
        <p:txBody>
          <a:bodyPr anchor="ctr"/>
          <a:lstStyle/>
          <a:p>
            <a:r>
              <a:rPr lang="da-DK" sz="4400" dirty="0"/>
              <a:t>Anciennitetsdatoer </a:t>
            </a:r>
          </a:p>
        </p:txBody>
      </p:sp>
      <p:sp>
        <p:nvSpPr>
          <p:cNvPr id="3" name="Pladsholder til slidenummer 2"/>
          <p:cNvSpPr>
            <a:spLocks noGrp="1"/>
          </p:cNvSpPr>
          <p:nvPr>
            <p:ph type="sldNum" sz="quarter" idx="12"/>
          </p:nvPr>
        </p:nvSpPr>
        <p:spPr/>
        <p:txBody>
          <a:bodyPr/>
          <a:lstStyle/>
          <a:p>
            <a:fld id="{80AE25ED-097C-4BDC-A7CE-FA97BD9CA3B5}" type="slidenum">
              <a:rPr lang="da-DK" smtClean="0"/>
              <a:pPr/>
              <a:t>3</a:t>
            </a:fld>
            <a:endParaRPr lang="da-DK" dirty="0"/>
          </a:p>
        </p:txBody>
      </p:sp>
    </p:spTree>
    <p:extLst>
      <p:ext uri="{BB962C8B-B14F-4D97-AF65-F5344CB8AC3E}">
        <p14:creationId xmlns:p14="http://schemas.microsoft.com/office/powerpoint/2010/main" val="4267580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551384" y="2299736"/>
            <a:ext cx="5396748" cy="2562829"/>
          </a:xfrm>
          <a:prstGeom prst="rect">
            <a:avLst/>
          </a:prstGeom>
        </p:spPr>
      </p:pic>
      <p:sp>
        <p:nvSpPr>
          <p:cNvPr id="3" name="Pladsholder til indhold 2"/>
          <p:cNvSpPr>
            <a:spLocks noGrp="1"/>
          </p:cNvSpPr>
          <p:nvPr>
            <p:ph sz="half" idx="2"/>
          </p:nvPr>
        </p:nvSpPr>
        <p:spPr/>
        <p:txBody>
          <a:bodyPr/>
          <a:lstStyle/>
          <a:p>
            <a:pPr marL="0" indent="0">
              <a:buNone/>
            </a:pPr>
            <a:r>
              <a:rPr lang="da-DK" dirty="0"/>
              <a:t>SAM indberetter i PENSAB på baggrund af denne indberetning.</a:t>
            </a:r>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30</a:t>
            </a:fld>
            <a:endParaRPr lang="da-DK" dirty="0"/>
          </a:p>
        </p:txBody>
      </p:sp>
      <p:sp>
        <p:nvSpPr>
          <p:cNvPr id="5" name="Titel 4"/>
          <p:cNvSpPr>
            <a:spLocks noGrp="1"/>
          </p:cNvSpPr>
          <p:nvPr>
            <p:ph type="title"/>
          </p:nvPr>
        </p:nvSpPr>
        <p:spPr/>
        <p:txBody>
          <a:bodyPr/>
          <a:lstStyle/>
          <a:p>
            <a:r>
              <a:rPr lang="da-DK" dirty="0"/>
              <a:t>PENSAB Øvrige oplysninger</a:t>
            </a:r>
            <a:endParaRPr lang="en-GB" dirty="0"/>
          </a:p>
        </p:txBody>
      </p:sp>
    </p:spTree>
    <p:extLst>
      <p:ext uri="{BB962C8B-B14F-4D97-AF65-F5344CB8AC3E}">
        <p14:creationId xmlns:p14="http://schemas.microsoft.com/office/powerpoint/2010/main" val="1811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I skyldigt beløb indberettes oplysninger til brug for følgende:</a:t>
            </a:r>
          </a:p>
          <a:p>
            <a:r>
              <a:rPr lang="da-DK" dirty="0"/>
              <a:t>Udarbejdelse af faktura</a:t>
            </a:r>
          </a:p>
          <a:p>
            <a:r>
              <a:rPr lang="da-DK" dirty="0"/>
              <a:t>Negativt beløb, der skal nedskrives i lønsystemet</a:t>
            </a:r>
          </a:p>
          <a:p>
            <a:r>
              <a:rPr lang="da-DK" dirty="0"/>
              <a:t>Afdragsordning på et skyldigt beløb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31</a:t>
            </a:fld>
            <a:endParaRPr lang="da-DK" dirty="0"/>
          </a:p>
        </p:txBody>
      </p:sp>
      <p:sp>
        <p:nvSpPr>
          <p:cNvPr id="5" name="Titel 4"/>
          <p:cNvSpPr>
            <a:spLocks noGrp="1"/>
          </p:cNvSpPr>
          <p:nvPr>
            <p:ph type="title"/>
          </p:nvPr>
        </p:nvSpPr>
        <p:spPr/>
        <p:txBody>
          <a:bodyPr/>
          <a:lstStyle/>
          <a:p>
            <a:r>
              <a:rPr lang="da-DK" dirty="0"/>
              <a:t>Skyldigt beløb</a:t>
            </a:r>
            <a:endParaRPr lang="en-GB" dirty="0"/>
          </a:p>
        </p:txBody>
      </p:sp>
      <p:pic>
        <p:nvPicPr>
          <p:cNvPr id="7" name="Billede 6">
            <a:extLst>
              <a:ext uri="{FF2B5EF4-FFF2-40B4-BE49-F238E27FC236}">
                <a16:creationId xmlns:a16="http://schemas.microsoft.com/office/drawing/2014/main" id="{0DB8DA45-B28A-01AD-3A8C-4A856A840645}"/>
              </a:ext>
            </a:extLst>
          </p:cNvPr>
          <p:cNvPicPr>
            <a:picLocks noChangeAspect="1"/>
          </p:cNvPicPr>
          <p:nvPr/>
        </p:nvPicPr>
        <p:blipFill>
          <a:blip r:embed="rId2"/>
          <a:srcRect t="6565" r="9127" b="7900"/>
          <a:stretch/>
        </p:blipFill>
        <p:spPr>
          <a:xfrm>
            <a:off x="551383" y="1485915"/>
            <a:ext cx="5265017" cy="4424762"/>
          </a:xfrm>
          <a:prstGeom prst="rect">
            <a:avLst/>
          </a:prstGeom>
        </p:spPr>
      </p:pic>
    </p:spTree>
    <p:extLst>
      <p:ext uri="{BB962C8B-B14F-4D97-AF65-F5344CB8AC3E}">
        <p14:creationId xmlns:p14="http://schemas.microsoft.com/office/powerpoint/2010/main" val="581576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886"/>
          <a:stretch/>
        </p:blipFill>
        <p:spPr>
          <a:xfrm>
            <a:off x="551384" y="2204872"/>
            <a:ext cx="5475127" cy="2808312"/>
          </a:xfrm>
          <a:prstGeom prst="rect">
            <a:avLst/>
          </a:prstGeom>
        </p:spPr>
      </p:pic>
      <p:sp>
        <p:nvSpPr>
          <p:cNvPr id="3" name="Pladsholder til indhold 2"/>
          <p:cNvSpPr>
            <a:spLocks noGrp="1"/>
          </p:cNvSpPr>
          <p:nvPr>
            <p:ph sz="half" idx="2"/>
          </p:nvPr>
        </p:nvSpPr>
        <p:spPr/>
        <p:txBody>
          <a:bodyPr/>
          <a:lstStyle/>
          <a:p>
            <a:pPr marL="0" indent="0">
              <a:buNone/>
            </a:pPr>
            <a:r>
              <a:rPr lang="da-DK" dirty="0"/>
              <a:t>På særlig vilkår kan der angives, såfremt en medarbejder på seniorordning skal have indbetalt fuld pensionsordning, men kun er ansat på deltid.</a:t>
            </a:r>
          </a:p>
          <a:p>
            <a:pPr marL="0" indent="0">
              <a:buNone/>
            </a:pPr>
            <a:r>
              <a:rPr lang="da-DK" dirty="0"/>
              <a:t>Der kan også angives, såfremt seniorbonus skal konverteres til ekstraordinært pensionsbidrag.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32</a:t>
            </a:fld>
            <a:endParaRPr lang="da-DK" dirty="0"/>
          </a:p>
        </p:txBody>
      </p:sp>
      <p:sp>
        <p:nvSpPr>
          <p:cNvPr id="5" name="Titel 4"/>
          <p:cNvSpPr>
            <a:spLocks noGrp="1"/>
          </p:cNvSpPr>
          <p:nvPr>
            <p:ph type="title"/>
          </p:nvPr>
        </p:nvSpPr>
        <p:spPr/>
        <p:txBody>
          <a:bodyPr/>
          <a:lstStyle/>
          <a:p>
            <a:r>
              <a:rPr lang="da-DK" dirty="0"/>
              <a:t>Seniorer og §42 </a:t>
            </a:r>
            <a:r>
              <a:rPr lang="da-DK" dirty="0" err="1"/>
              <a:t>m.fl</a:t>
            </a:r>
            <a:endParaRPr lang="en-GB" dirty="0"/>
          </a:p>
        </p:txBody>
      </p:sp>
    </p:spTree>
    <p:extLst>
      <p:ext uri="{BB962C8B-B14F-4D97-AF65-F5344CB8AC3E}">
        <p14:creationId xmlns:p14="http://schemas.microsoft.com/office/powerpoint/2010/main" val="1345822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8656"/>
          <a:stretch/>
        </p:blipFill>
        <p:spPr>
          <a:xfrm>
            <a:off x="695399" y="687708"/>
            <a:ext cx="5332868" cy="6053661"/>
          </a:xfrm>
          <a:prstGeom prst="rect">
            <a:avLst/>
          </a:prstGeom>
        </p:spPr>
      </p:pic>
      <p:sp>
        <p:nvSpPr>
          <p:cNvPr id="3" name="Pladsholder til indhold 2"/>
          <p:cNvSpPr>
            <a:spLocks noGrp="1"/>
          </p:cNvSpPr>
          <p:nvPr>
            <p:ph sz="half" idx="2"/>
          </p:nvPr>
        </p:nvSpPr>
        <p:spPr/>
        <p:txBody>
          <a:bodyPr/>
          <a:lstStyle/>
          <a:p>
            <a:pPr marL="0" indent="0">
              <a:buNone/>
            </a:pPr>
            <a:r>
              <a:rPr lang="da-DK" dirty="0"/>
              <a:t>Benyttes kun af kunder med tilkøbsydelser på variable engangstillæg/træk.</a:t>
            </a:r>
          </a:p>
          <a:p>
            <a:pPr marL="0" indent="0">
              <a:buNone/>
            </a:pPr>
            <a:r>
              <a:rPr lang="da-DK" dirty="0"/>
              <a:t>Her kan engangsydelser eller træk indberettes på en enkelt medarbejdere.</a:t>
            </a:r>
          </a:p>
          <a:p>
            <a:pPr marL="0" indent="0">
              <a:buNone/>
            </a:pPr>
            <a:r>
              <a:rPr lang="da-DK" dirty="0"/>
              <a:t>Der angives hvilken ydelse/træk, hvilken type og hvor mange, ydelsen/trækket vedrører.</a:t>
            </a:r>
          </a:p>
          <a:p>
            <a:pPr marL="0" indent="0">
              <a:buNone/>
            </a:pPr>
            <a:r>
              <a:rPr lang="da-DK" dirty="0"/>
              <a:t>Der kan angives kontering, såfremt ydelsen/trækket skal konteres forskelligt fra medarbejderens grundkontering.</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33</a:t>
            </a:fld>
            <a:endParaRPr lang="da-DK" dirty="0"/>
          </a:p>
        </p:txBody>
      </p:sp>
      <p:sp>
        <p:nvSpPr>
          <p:cNvPr id="5" name="Titel 4"/>
          <p:cNvSpPr>
            <a:spLocks noGrp="1"/>
          </p:cNvSpPr>
          <p:nvPr>
            <p:ph type="title"/>
          </p:nvPr>
        </p:nvSpPr>
        <p:spPr/>
        <p:txBody>
          <a:bodyPr/>
          <a:lstStyle/>
          <a:p>
            <a:r>
              <a:rPr lang="da-DK" dirty="0"/>
              <a:t>Tilkøb - Engangsydelser</a:t>
            </a:r>
            <a:endParaRPr lang="en-GB" dirty="0"/>
          </a:p>
        </p:txBody>
      </p:sp>
    </p:spTree>
    <p:extLst>
      <p:ext uri="{BB962C8B-B14F-4D97-AF65-F5344CB8AC3E}">
        <p14:creationId xmlns:p14="http://schemas.microsoft.com/office/powerpoint/2010/main" val="3393903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8922"/>
          <a:stretch/>
        </p:blipFill>
        <p:spPr>
          <a:xfrm>
            <a:off x="604765" y="1004932"/>
            <a:ext cx="5347220" cy="5520412"/>
          </a:xfrm>
          <a:prstGeom prst="rect">
            <a:avLst/>
          </a:prstGeom>
        </p:spPr>
      </p:pic>
      <p:sp>
        <p:nvSpPr>
          <p:cNvPr id="3" name="Pladsholder til indhold 2"/>
          <p:cNvSpPr>
            <a:spLocks noGrp="1"/>
          </p:cNvSpPr>
          <p:nvPr>
            <p:ph sz="half" idx="2"/>
          </p:nvPr>
        </p:nvSpPr>
        <p:spPr/>
        <p:txBody>
          <a:bodyPr/>
          <a:lstStyle/>
          <a:p>
            <a:pPr marL="0" indent="0">
              <a:buNone/>
            </a:pPr>
            <a:r>
              <a:rPr lang="da-DK" dirty="0"/>
              <a:t>Benyttes kun af kunder med tilkøbsydelser, hvor SAM opretter medarbejderne og opdaterer saldi, direkte i kundens tidsregistreringssystem.</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34</a:t>
            </a:fld>
            <a:endParaRPr lang="da-DK" dirty="0"/>
          </a:p>
        </p:txBody>
      </p:sp>
      <p:sp>
        <p:nvSpPr>
          <p:cNvPr id="5" name="Titel 4"/>
          <p:cNvSpPr>
            <a:spLocks noGrp="1"/>
          </p:cNvSpPr>
          <p:nvPr>
            <p:ph type="title"/>
          </p:nvPr>
        </p:nvSpPr>
        <p:spPr/>
        <p:txBody>
          <a:bodyPr/>
          <a:lstStyle/>
          <a:p>
            <a:r>
              <a:rPr lang="da-DK" dirty="0"/>
              <a:t>Tilkøb Tidsregistrering/ferieafregning</a:t>
            </a:r>
            <a:endParaRPr lang="en-GB" dirty="0"/>
          </a:p>
        </p:txBody>
      </p:sp>
    </p:spTree>
    <p:extLst>
      <p:ext uri="{BB962C8B-B14F-4D97-AF65-F5344CB8AC3E}">
        <p14:creationId xmlns:p14="http://schemas.microsoft.com/office/powerpoint/2010/main" val="177628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496202" y="2564904"/>
            <a:ext cx="5474947" cy="2160240"/>
          </a:xfrm>
          <a:prstGeom prst="rect">
            <a:avLst/>
          </a:prstGeom>
        </p:spPr>
      </p:pic>
      <p:sp>
        <p:nvSpPr>
          <p:cNvPr id="3" name="Pladsholder til indhold 2"/>
          <p:cNvSpPr>
            <a:spLocks noGrp="1"/>
          </p:cNvSpPr>
          <p:nvPr>
            <p:ph sz="half" idx="2"/>
          </p:nvPr>
        </p:nvSpPr>
        <p:spPr/>
        <p:txBody>
          <a:bodyPr/>
          <a:lstStyle/>
          <a:p>
            <a:pPr marL="0" indent="0">
              <a:buNone/>
            </a:pPr>
            <a:r>
              <a:rPr lang="da-DK" dirty="0"/>
              <a:t>Det er vigtigt at uddannelsen er udfyldt for alle omfattet af AC-overenskomsten. </a:t>
            </a:r>
          </a:p>
          <a:p>
            <a:pPr marL="0" indent="0">
              <a:buNone/>
            </a:pPr>
            <a:endParaRPr lang="da-DK" dirty="0"/>
          </a:p>
          <a:p>
            <a:pPr marL="0" indent="0">
              <a:buNone/>
            </a:pPr>
            <a:r>
              <a:rPr lang="da-DK" dirty="0"/>
              <a:t>På baggrund af uddannelse, pensionskasse, </a:t>
            </a:r>
            <a:r>
              <a:rPr lang="da-DK" dirty="0" err="1"/>
              <a:t>anc</a:t>
            </a:r>
            <a:r>
              <a:rPr lang="da-DK" dirty="0"/>
              <a:t>. dato og basisløn indplaceres medarbejderen på den korrekt PKAT.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35</a:t>
            </a:fld>
            <a:endParaRPr lang="da-DK" dirty="0"/>
          </a:p>
        </p:txBody>
      </p:sp>
      <p:sp>
        <p:nvSpPr>
          <p:cNvPr id="5" name="Titel 4"/>
          <p:cNvSpPr>
            <a:spLocks noGrp="1"/>
          </p:cNvSpPr>
          <p:nvPr>
            <p:ph type="title"/>
          </p:nvPr>
        </p:nvSpPr>
        <p:spPr/>
        <p:txBody>
          <a:bodyPr/>
          <a:lstStyle/>
          <a:p>
            <a:r>
              <a:rPr lang="da-DK" dirty="0"/>
              <a:t>Uddannelse</a:t>
            </a:r>
            <a:endParaRPr lang="en-GB" dirty="0"/>
          </a:p>
        </p:txBody>
      </p:sp>
    </p:spTree>
    <p:extLst>
      <p:ext uri="{BB962C8B-B14F-4D97-AF65-F5344CB8AC3E}">
        <p14:creationId xmlns:p14="http://schemas.microsoft.com/office/powerpoint/2010/main" val="2832224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746"/>
          <a:stretch/>
        </p:blipFill>
        <p:spPr>
          <a:xfrm>
            <a:off x="701674" y="1196752"/>
            <a:ext cx="5309303" cy="4718048"/>
          </a:xfrm>
          <a:prstGeom prst="rect">
            <a:avLst/>
          </a:prstGeom>
        </p:spPr>
      </p:pic>
      <p:sp>
        <p:nvSpPr>
          <p:cNvPr id="3" name="Pladsholder til indhold 2"/>
          <p:cNvSpPr>
            <a:spLocks noGrp="1"/>
          </p:cNvSpPr>
          <p:nvPr>
            <p:ph sz="half" idx="2"/>
          </p:nvPr>
        </p:nvSpPr>
        <p:spPr/>
        <p:txBody>
          <a:bodyPr/>
          <a:lstStyle/>
          <a:p>
            <a:pPr marL="0" indent="0">
              <a:buNone/>
            </a:pPr>
            <a:r>
              <a:rPr lang="da-DK" dirty="0"/>
              <a:t>Her angives oplysninger om medarbejderens udenlandske bankoplysninger.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36</a:t>
            </a:fld>
            <a:endParaRPr lang="da-DK" dirty="0"/>
          </a:p>
        </p:txBody>
      </p:sp>
      <p:sp>
        <p:nvSpPr>
          <p:cNvPr id="5" name="Titel 4"/>
          <p:cNvSpPr>
            <a:spLocks noGrp="1"/>
          </p:cNvSpPr>
          <p:nvPr>
            <p:ph type="title"/>
          </p:nvPr>
        </p:nvSpPr>
        <p:spPr/>
        <p:txBody>
          <a:bodyPr/>
          <a:lstStyle/>
          <a:p>
            <a:r>
              <a:rPr lang="da-DK" dirty="0"/>
              <a:t>Udenlandsk betaling</a:t>
            </a:r>
            <a:endParaRPr lang="en-GB" dirty="0"/>
          </a:p>
        </p:txBody>
      </p:sp>
    </p:spTree>
    <p:extLst>
      <p:ext uri="{BB962C8B-B14F-4D97-AF65-F5344CB8AC3E}">
        <p14:creationId xmlns:p14="http://schemas.microsoft.com/office/powerpoint/2010/main" val="190475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sz="half" idx="1"/>
          </p:nvPr>
        </p:nvPicPr>
        <p:blipFill>
          <a:blip r:embed="rId2"/>
          <a:stretch>
            <a:fillRect/>
          </a:stretch>
        </p:blipFill>
        <p:spPr>
          <a:xfrm>
            <a:off x="479376" y="2420888"/>
            <a:ext cx="5529961" cy="2346748"/>
          </a:xfrm>
          <a:prstGeom prst="rect">
            <a:avLst/>
          </a:prstGeom>
        </p:spPr>
      </p:pic>
      <p:sp>
        <p:nvSpPr>
          <p:cNvPr id="3" name="Pladsholder til indhold 2"/>
          <p:cNvSpPr>
            <a:spLocks noGrp="1"/>
          </p:cNvSpPr>
          <p:nvPr>
            <p:ph sz="half" idx="2"/>
          </p:nvPr>
        </p:nvSpPr>
        <p:spPr/>
        <p:txBody>
          <a:bodyPr/>
          <a:lstStyle/>
          <a:p>
            <a:pPr marL="0" indent="0">
              <a:buNone/>
            </a:pPr>
            <a:r>
              <a:rPr lang="da-DK" dirty="0"/>
              <a:t>Her angives oplysninger om skatteforhold.</a:t>
            </a:r>
          </a:p>
          <a:p>
            <a:pPr marL="0" indent="0">
              <a:buNone/>
            </a:pPr>
            <a:r>
              <a:rPr lang="da-DK" dirty="0"/>
              <a:t>Skift af skattekort og forhøjelse af trækprocent.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37</a:t>
            </a:fld>
            <a:endParaRPr lang="da-DK" dirty="0"/>
          </a:p>
        </p:txBody>
      </p:sp>
      <p:sp>
        <p:nvSpPr>
          <p:cNvPr id="5" name="Titel 4"/>
          <p:cNvSpPr>
            <a:spLocks noGrp="1"/>
          </p:cNvSpPr>
          <p:nvPr>
            <p:ph type="title"/>
          </p:nvPr>
        </p:nvSpPr>
        <p:spPr/>
        <p:txBody>
          <a:bodyPr/>
          <a:lstStyle/>
          <a:p>
            <a:r>
              <a:rPr lang="da-DK" dirty="0"/>
              <a:t>Skattekort</a:t>
            </a:r>
            <a:endParaRPr lang="en-GB" dirty="0"/>
          </a:p>
        </p:txBody>
      </p:sp>
    </p:spTree>
    <p:extLst>
      <p:ext uri="{BB962C8B-B14F-4D97-AF65-F5344CB8AC3E}">
        <p14:creationId xmlns:p14="http://schemas.microsoft.com/office/powerpoint/2010/main" val="250940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a:blip r:embed="rId2"/>
          <a:stretch>
            <a:fillRect/>
          </a:stretch>
        </p:blipFill>
        <p:spPr>
          <a:xfrm>
            <a:off x="701674" y="1537991"/>
            <a:ext cx="5250309" cy="4179714"/>
          </a:xfrm>
          <a:prstGeom prst="rect">
            <a:avLst/>
          </a:prstGeom>
        </p:spPr>
      </p:pic>
      <p:sp>
        <p:nvSpPr>
          <p:cNvPr id="3" name="Pladsholder til indhold 2"/>
          <p:cNvSpPr>
            <a:spLocks noGrp="1"/>
          </p:cNvSpPr>
          <p:nvPr>
            <p:ph sz="half" idx="2"/>
          </p:nvPr>
        </p:nvSpPr>
        <p:spPr/>
        <p:txBody>
          <a:bodyPr/>
          <a:lstStyle/>
          <a:p>
            <a:pPr marL="0" indent="0">
              <a:buNone/>
            </a:pPr>
            <a:r>
              <a:rPr lang="da-DK" dirty="0"/>
              <a:t>Her angives oplysninger om en udenlandsk medarbejder.</a:t>
            </a:r>
          </a:p>
          <a:p>
            <a:pPr marL="0" indent="0">
              <a:buNone/>
            </a:pPr>
            <a:endParaRPr lang="da-DK" dirty="0"/>
          </a:p>
          <a:p>
            <a:pPr marL="0" indent="0">
              <a:buNone/>
            </a:pPr>
            <a:r>
              <a:rPr lang="da-DK" dirty="0"/>
              <a:t>Skatteoplysninger vedr. medarbejdere ansat på Færøerne og Grønland.</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38</a:t>
            </a:fld>
            <a:endParaRPr lang="da-DK" dirty="0"/>
          </a:p>
        </p:txBody>
      </p:sp>
      <p:sp>
        <p:nvSpPr>
          <p:cNvPr id="5" name="Titel 4"/>
          <p:cNvSpPr>
            <a:spLocks noGrp="1"/>
          </p:cNvSpPr>
          <p:nvPr>
            <p:ph type="title"/>
          </p:nvPr>
        </p:nvSpPr>
        <p:spPr/>
        <p:txBody>
          <a:bodyPr/>
          <a:lstStyle/>
          <a:p>
            <a:r>
              <a:rPr lang="da-DK" dirty="0"/>
              <a:t>Udland</a:t>
            </a:r>
            <a:endParaRPr lang="en-GB" dirty="0"/>
          </a:p>
        </p:txBody>
      </p:sp>
    </p:spTree>
    <p:extLst>
      <p:ext uri="{BB962C8B-B14F-4D97-AF65-F5344CB8AC3E}">
        <p14:creationId xmlns:p14="http://schemas.microsoft.com/office/powerpoint/2010/main" val="307354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a:blip r:embed="rId2"/>
          <a:stretch>
            <a:fillRect/>
          </a:stretch>
        </p:blipFill>
        <p:spPr>
          <a:xfrm>
            <a:off x="757403" y="1450974"/>
            <a:ext cx="5199979" cy="4642321"/>
          </a:xfrm>
          <a:prstGeom prst="rect">
            <a:avLst/>
          </a:prstGeom>
        </p:spPr>
      </p:pic>
      <p:sp>
        <p:nvSpPr>
          <p:cNvPr id="3" name="Pladsholder til indhold 2"/>
          <p:cNvSpPr>
            <a:spLocks noGrp="1"/>
          </p:cNvSpPr>
          <p:nvPr>
            <p:ph sz="half" idx="2"/>
          </p:nvPr>
        </p:nvSpPr>
        <p:spPr/>
        <p:txBody>
          <a:bodyPr/>
          <a:lstStyle/>
          <a:p>
            <a:pPr marL="0" indent="0">
              <a:buNone/>
            </a:pPr>
            <a:r>
              <a:rPr lang="da-DK" dirty="0"/>
              <a:t>Anvendes kun af UM</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39</a:t>
            </a:fld>
            <a:endParaRPr lang="da-DK" dirty="0"/>
          </a:p>
        </p:txBody>
      </p:sp>
      <p:sp>
        <p:nvSpPr>
          <p:cNvPr id="5" name="Titel 4"/>
          <p:cNvSpPr>
            <a:spLocks noGrp="1"/>
          </p:cNvSpPr>
          <p:nvPr>
            <p:ph type="title"/>
          </p:nvPr>
        </p:nvSpPr>
        <p:spPr/>
        <p:txBody>
          <a:bodyPr/>
          <a:lstStyle/>
          <a:p>
            <a:r>
              <a:rPr lang="da-DK" dirty="0"/>
              <a:t>UM </a:t>
            </a:r>
            <a:r>
              <a:rPr lang="da-DK" dirty="0" err="1"/>
              <a:t>Engangsløndele</a:t>
            </a:r>
            <a:r>
              <a:rPr lang="da-DK" dirty="0"/>
              <a:t> – Anvendes kun af UM</a:t>
            </a:r>
            <a:endParaRPr lang="en-GB" dirty="0"/>
          </a:p>
        </p:txBody>
      </p:sp>
    </p:spTree>
    <p:extLst>
      <p:ext uri="{BB962C8B-B14F-4D97-AF65-F5344CB8AC3E}">
        <p14:creationId xmlns:p14="http://schemas.microsoft.com/office/powerpoint/2010/main" val="207957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Anciennitetsdatoer anvendes til indplacering mv.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4</a:t>
            </a:fld>
            <a:endParaRPr lang="da-DK" dirty="0"/>
          </a:p>
        </p:txBody>
      </p:sp>
      <p:sp>
        <p:nvSpPr>
          <p:cNvPr id="5" name="Titel 4"/>
          <p:cNvSpPr>
            <a:spLocks noGrp="1"/>
          </p:cNvSpPr>
          <p:nvPr>
            <p:ph type="title"/>
          </p:nvPr>
        </p:nvSpPr>
        <p:spPr/>
        <p:txBody>
          <a:bodyPr/>
          <a:lstStyle/>
          <a:p>
            <a:r>
              <a:rPr lang="da-DK" dirty="0"/>
              <a:t>Anciennitetsdatoer</a:t>
            </a:r>
            <a:endParaRPr lang="en-GB" dirty="0"/>
          </a:p>
        </p:txBody>
      </p:sp>
      <p:pic>
        <p:nvPicPr>
          <p:cNvPr id="8" name="Pladsholder til indhold 7">
            <a:extLst>
              <a:ext uri="{FF2B5EF4-FFF2-40B4-BE49-F238E27FC236}">
                <a16:creationId xmlns:a16="http://schemas.microsoft.com/office/drawing/2014/main" id="{0B57DEA6-191C-7A47-3FE3-DCD926564CD2}"/>
              </a:ext>
            </a:extLst>
          </p:cNvPr>
          <p:cNvPicPr>
            <a:picLocks noGrp="1" noChangeAspect="1"/>
          </p:cNvPicPr>
          <p:nvPr>
            <p:ph sz="half" idx="1"/>
          </p:nvPr>
        </p:nvPicPr>
        <p:blipFill>
          <a:blip r:embed="rId2"/>
          <a:stretch>
            <a:fillRect/>
          </a:stretch>
        </p:blipFill>
        <p:spPr>
          <a:xfrm>
            <a:off x="127951" y="1669519"/>
            <a:ext cx="5751831" cy="2839602"/>
          </a:xfrm>
        </p:spPr>
      </p:pic>
    </p:spTree>
    <p:extLst>
      <p:ext uri="{BB962C8B-B14F-4D97-AF65-F5344CB8AC3E}">
        <p14:creationId xmlns:p14="http://schemas.microsoft.com/office/powerpoint/2010/main" val="17371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1052736"/>
            <a:ext cx="9498781" cy="4532856"/>
          </a:xfrm>
        </p:spPr>
        <p:txBody>
          <a:bodyPr anchor="ctr"/>
          <a:lstStyle/>
          <a:p>
            <a:r>
              <a:rPr lang="da-DK" sz="4400" dirty="0"/>
              <a:t>Lønoplysninger </a:t>
            </a:r>
          </a:p>
        </p:txBody>
      </p:sp>
      <p:sp>
        <p:nvSpPr>
          <p:cNvPr id="3" name="Pladsholder til slidenummer 2"/>
          <p:cNvSpPr>
            <a:spLocks noGrp="1"/>
          </p:cNvSpPr>
          <p:nvPr>
            <p:ph type="sldNum" sz="quarter" idx="12"/>
          </p:nvPr>
        </p:nvSpPr>
        <p:spPr/>
        <p:txBody>
          <a:bodyPr/>
          <a:lstStyle/>
          <a:p>
            <a:fld id="{80AE25ED-097C-4BDC-A7CE-FA97BD9CA3B5}" type="slidenum">
              <a:rPr lang="da-DK" smtClean="0"/>
              <a:pPr/>
              <a:t>5</a:t>
            </a:fld>
            <a:endParaRPr lang="da-DK" dirty="0"/>
          </a:p>
        </p:txBody>
      </p:sp>
    </p:spTree>
    <p:extLst>
      <p:ext uri="{BB962C8B-B14F-4D97-AF65-F5344CB8AC3E}">
        <p14:creationId xmlns:p14="http://schemas.microsoft.com/office/powerpoint/2010/main" val="228816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sz="half" idx="2"/>
          </p:nvPr>
        </p:nvSpPr>
        <p:spPr/>
        <p:txBody>
          <a:bodyPr/>
          <a:lstStyle/>
          <a:p>
            <a:pPr marL="0" indent="0">
              <a:buNone/>
            </a:pPr>
            <a:r>
              <a:rPr lang="da-DK" dirty="0"/>
              <a:t>Månedlig basisløn udregnes automatisk ved tryk på OK, hvis ‘Ja’ er angivet i procentreguleret. </a:t>
            </a:r>
          </a:p>
          <a:p>
            <a:pPr marL="0" indent="0">
              <a:buNone/>
            </a:pPr>
            <a:r>
              <a:rPr lang="da-DK" dirty="0"/>
              <a:t>Ved ansættelse og ændring af arbejdstid skal ugentlig arbejdstid angives. Ved øvrige ændringer skal feltet ikke udfyldes.</a:t>
            </a:r>
          </a:p>
          <a:p>
            <a:pPr marL="0" indent="0">
              <a:buNone/>
            </a:pPr>
            <a:r>
              <a:rPr lang="da-DK" dirty="0"/>
              <a:t>Ved deltidsansættelse skal årligt beløb angives på fuld tid og aktuelt månedligt beløb bliver beregnet </a:t>
            </a:r>
            <a:r>
              <a:rPr lang="da-DK" dirty="0" err="1"/>
              <a:t>ifht</a:t>
            </a:r>
            <a:r>
              <a:rPr lang="da-DK" dirty="0"/>
              <a:t> deltid. </a:t>
            </a:r>
          </a:p>
          <a:p>
            <a:pPr marL="0" indent="0">
              <a:buNone/>
            </a:pPr>
            <a:r>
              <a:rPr lang="da-DK" dirty="0"/>
              <a:t>Angiv grundkontering udover det, der sendes via integration (Delregnskab, adm. tjenestested, stedkode).</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6</a:t>
            </a:fld>
            <a:endParaRPr lang="da-DK" dirty="0"/>
          </a:p>
        </p:txBody>
      </p:sp>
      <p:sp>
        <p:nvSpPr>
          <p:cNvPr id="2" name="Titel 1"/>
          <p:cNvSpPr>
            <a:spLocks noGrp="1"/>
          </p:cNvSpPr>
          <p:nvPr>
            <p:ph type="title"/>
          </p:nvPr>
        </p:nvSpPr>
        <p:spPr/>
        <p:txBody>
          <a:bodyPr/>
          <a:lstStyle/>
          <a:p>
            <a:r>
              <a:rPr lang="da-DK" dirty="0"/>
              <a:t>Basisløn</a:t>
            </a:r>
          </a:p>
        </p:txBody>
      </p:sp>
      <p:pic>
        <p:nvPicPr>
          <p:cNvPr id="6" name="Billede 5">
            <a:extLst>
              <a:ext uri="{FF2B5EF4-FFF2-40B4-BE49-F238E27FC236}">
                <a16:creationId xmlns:a16="http://schemas.microsoft.com/office/drawing/2014/main" id="{A549EC70-962C-2FEE-320F-0B8684AF3013}"/>
              </a:ext>
            </a:extLst>
          </p:cNvPr>
          <p:cNvPicPr>
            <a:picLocks noChangeAspect="1"/>
          </p:cNvPicPr>
          <p:nvPr/>
        </p:nvPicPr>
        <p:blipFill>
          <a:blip r:embed="rId3"/>
          <a:srcRect r="9659"/>
          <a:stretch/>
        </p:blipFill>
        <p:spPr>
          <a:xfrm>
            <a:off x="727335" y="1441999"/>
            <a:ext cx="4824536" cy="4936495"/>
          </a:xfrm>
          <a:prstGeom prst="rect">
            <a:avLst/>
          </a:prstGeom>
        </p:spPr>
      </p:pic>
    </p:spTree>
    <p:extLst>
      <p:ext uri="{BB962C8B-B14F-4D97-AF65-F5344CB8AC3E}">
        <p14:creationId xmlns:p14="http://schemas.microsoft.com/office/powerpoint/2010/main" val="364819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Månedligt tillæg udregnes automatisk ved klik på OK, hvis ‘Ja’ er angivet i procentreguleret. </a:t>
            </a:r>
          </a:p>
          <a:p>
            <a:pPr marL="0" indent="0">
              <a:buNone/>
            </a:pPr>
            <a:r>
              <a:rPr lang="da-DK" dirty="0"/>
              <a:t>Ved ansættelse og ændring af arbejdstid skal ugentlig arbejdstid angives. Ved øvrige ændringer skal feltet ikke udfyldes.</a:t>
            </a:r>
          </a:p>
          <a:p>
            <a:pPr marL="0" indent="0">
              <a:buNone/>
            </a:pPr>
            <a:r>
              <a:rPr lang="da-DK" dirty="0"/>
              <a:t>Såfremt det er en ændring af et eksisterende tillæg, så skal der markeres med ‘Ja’ i feltet ‘Ændring af eksisterende tillæg’. </a:t>
            </a:r>
          </a:p>
          <a:p>
            <a:pPr marL="0" indent="0">
              <a:buNone/>
            </a:pPr>
            <a:r>
              <a:rPr lang="da-DK" dirty="0"/>
              <a:t>I feltet ‘Hvis ændring af eksisterende tillæg, hvilket beløb ændres fra’ angives tillæggets ‘gamle’ værdi, gerne i årligt beløb.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7</a:t>
            </a:fld>
            <a:endParaRPr lang="da-DK" dirty="0"/>
          </a:p>
        </p:txBody>
      </p:sp>
      <p:sp>
        <p:nvSpPr>
          <p:cNvPr id="5" name="Titel 4"/>
          <p:cNvSpPr>
            <a:spLocks noGrp="1"/>
          </p:cNvSpPr>
          <p:nvPr>
            <p:ph type="title"/>
          </p:nvPr>
        </p:nvSpPr>
        <p:spPr/>
        <p:txBody>
          <a:bodyPr/>
          <a:lstStyle/>
          <a:p>
            <a:r>
              <a:rPr lang="da-DK" dirty="0"/>
              <a:t>Tillæg</a:t>
            </a:r>
            <a:endParaRPr lang="en-GB" dirty="0"/>
          </a:p>
        </p:txBody>
      </p:sp>
      <p:pic>
        <p:nvPicPr>
          <p:cNvPr id="6" name="Pladsholder til indhold 5"/>
          <p:cNvPicPr>
            <a:picLocks noGrp="1" noChangeAspect="1"/>
          </p:cNvPicPr>
          <p:nvPr>
            <p:ph sz="half" idx="1"/>
          </p:nvPr>
        </p:nvPicPr>
        <p:blipFill rotWithShape="1">
          <a:blip r:embed="rId2"/>
          <a:srcRect t="5596" r="9960" b="1678"/>
          <a:stretch/>
        </p:blipFill>
        <p:spPr>
          <a:xfrm>
            <a:off x="551384" y="908720"/>
            <a:ext cx="5472608" cy="5771671"/>
          </a:xfrm>
          <a:prstGeom prst="rect">
            <a:avLst/>
          </a:prstGeom>
        </p:spPr>
      </p:pic>
    </p:spTree>
    <p:extLst>
      <p:ext uri="{BB962C8B-B14F-4D97-AF65-F5344CB8AC3E}">
        <p14:creationId xmlns:p14="http://schemas.microsoft.com/office/powerpoint/2010/main" val="53005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l="785" t="-5" r="9977" b="5"/>
          <a:stretch/>
        </p:blipFill>
        <p:spPr>
          <a:xfrm>
            <a:off x="599090" y="1844631"/>
            <a:ext cx="5424902" cy="4039721"/>
          </a:xfrm>
          <a:prstGeom prst="rect">
            <a:avLst/>
          </a:prstGeom>
        </p:spPr>
      </p:pic>
      <p:sp>
        <p:nvSpPr>
          <p:cNvPr id="3" name="Pladsholder til indhold 2"/>
          <p:cNvSpPr>
            <a:spLocks noGrp="1"/>
          </p:cNvSpPr>
          <p:nvPr>
            <p:ph sz="half" idx="2"/>
          </p:nvPr>
        </p:nvSpPr>
        <p:spPr/>
        <p:txBody>
          <a:bodyPr/>
          <a:lstStyle/>
          <a:p>
            <a:pPr marL="0" indent="0">
              <a:buNone/>
            </a:pPr>
            <a:r>
              <a:rPr lang="da-DK" dirty="0"/>
              <a:t>Såfremt det er en ændring af et eksisterende fradrag, så skal der markeres med ‘Ja’ i feltet ‘Ændring af eksisterende tillæg’. </a:t>
            </a:r>
          </a:p>
          <a:p>
            <a:pPr marL="0" indent="0">
              <a:buNone/>
            </a:pPr>
            <a:r>
              <a:rPr lang="da-DK" dirty="0"/>
              <a:t>I feltet ‘Hvis ændring af eksisterende tillæg, hvilket beløb ændres fra’ angives tillæggets ‘gamle’ værdi, gerne i årligt beløb.</a:t>
            </a:r>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8</a:t>
            </a:fld>
            <a:endParaRPr lang="da-DK" dirty="0"/>
          </a:p>
        </p:txBody>
      </p:sp>
      <p:sp>
        <p:nvSpPr>
          <p:cNvPr id="5" name="Titel 4"/>
          <p:cNvSpPr>
            <a:spLocks noGrp="1"/>
          </p:cNvSpPr>
          <p:nvPr>
            <p:ph type="title"/>
          </p:nvPr>
        </p:nvSpPr>
        <p:spPr/>
        <p:txBody>
          <a:bodyPr/>
          <a:lstStyle/>
          <a:p>
            <a:r>
              <a:rPr lang="da-DK" dirty="0"/>
              <a:t>Fradrag</a:t>
            </a:r>
          </a:p>
        </p:txBody>
      </p:sp>
    </p:spTree>
    <p:extLst>
      <p:ext uri="{BB962C8B-B14F-4D97-AF65-F5344CB8AC3E}">
        <p14:creationId xmlns:p14="http://schemas.microsoft.com/office/powerpoint/2010/main" val="429161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468"/>
          <a:stretch/>
        </p:blipFill>
        <p:spPr>
          <a:xfrm>
            <a:off x="704636" y="1239282"/>
            <a:ext cx="5252035" cy="2543664"/>
          </a:xfrm>
          <a:prstGeom prst="rect">
            <a:avLst/>
          </a:prstGeom>
        </p:spPr>
      </p:pic>
      <p:sp>
        <p:nvSpPr>
          <p:cNvPr id="3" name="Pladsholder til indhold 2"/>
          <p:cNvSpPr>
            <a:spLocks noGrp="1"/>
          </p:cNvSpPr>
          <p:nvPr>
            <p:ph sz="half" idx="2"/>
          </p:nvPr>
        </p:nvSpPr>
        <p:spPr/>
        <p:txBody>
          <a:bodyPr/>
          <a:lstStyle/>
          <a:p>
            <a:pPr marL="0" indent="0">
              <a:buNone/>
            </a:pPr>
            <a:r>
              <a:rPr lang="da-DK" b="1" dirty="0"/>
              <a:t>Fri bil</a:t>
            </a:r>
          </a:p>
          <a:p>
            <a:pPr marL="0" indent="0">
              <a:buNone/>
            </a:pPr>
            <a:r>
              <a:rPr lang="da-DK" dirty="0"/>
              <a:t>Udfyld felterne vedr. fri bil.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b="1" dirty="0"/>
              <a:t>Fri telefon</a:t>
            </a:r>
          </a:p>
          <a:p>
            <a:pPr marL="0" indent="0">
              <a:buNone/>
            </a:pPr>
            <a:r>
              <a:rPr lang="da-DK" dirty="0"/>
              <a:t>Det er blot nødvendigt at oprette elementet for at medarbejderen får fri telefon.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9</a:t>
            </a:fld>
            <a:endParaRPr lang="da-DK" dirty="0"/>
          </a:p>
        </p:txBody>
      </p:sp>
      <p:sp>
        <p:nvSpPr>
          <p:cNvPr id="5" name="Titel 4"/>
          <p:cNvSpPr>
            <a:spLocks noGrp="1"/>
          </p:cNvSpPr>
          <p:nvPr>
            <p:ph type="title"/>
          </p:nvPr>
        </p:nvSpPr>
        <p:spPr/>
        <p:txBody>
          <a:bodyPr/>
          <a:lstStyle/>
          <a:p>
            <a:r>
              <a:rPr lang="da-DK" dirty="0"/>
              <a:t>Fri bil / Fri telefon</a:t>
            </a:r>
            <a:endParaRPr lang="en-GB" dirty="0"/>
          </a:p>
        </p:txBody>
      </p:sp>
      <p:pic>
        <p:nvPicPr>
          <p:cNvPr id="7" name="Billede 6"/>
          <p:cNvPicPr>
            <a:picLocks noChangeAspect="1"/>
          </p:cNvPicPr>
          <p:nvPr/>
        </p:nvPicPr>
        <p:blipFill rotWithShape="1">
          <a:blip r:embed="rId3"/>
          <a:srcRect r="9413"/>
          <a:stretch/>
        </p:blipFill>
        <p:spPr>
          <a:xfrm>
            <a:off x="701674" y="4012260"/>
            <a:ext cx="5270309" cy="2081036"/>
          </a:xfrm>
          <a:prstGeom prst="rect">
            <a:avLst/>
          </a:prstGeom>
        </p:spPr>
      </p:pic>
      <p:cxnSp>
        <p:nvCxnSpPr>
          <p:cNvPr id="9" name="Lige forbindelse 8"/>
          <p:cNvCxnSpPr/>
          <p:nvPr/>
        </p:nvCxnSpPr>
        <p:spPr bwMode="auto">
          <a:xfrm>
            <a:off x="701675" y="3933056"/>
            <a:ext cx="525499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7427640"/>
      </p:ext>
    </p:extLst>
  </p:cSld>
  <p:clrMapOvr>
    <a:masterClrMapping/>
  </p:clrMapOvr>
</p:sld>
</file>

<file path=ppt/theme/theme1.xml><?xml version="1.0" encoding="utf-8"?>
<a:theme xmlns:a="http://schemas.openxmlformats.org/drawingml/2006/main" name="Blank">
  <a:themeElements>
    <a:clrScheme name="FM Økonomistyrelsen">
      <a:dk1>
        <a:srgbClr val="000000"/>
      </a:dk1>
      <a:lt1>
        <a:srgbClr val="FFFFFF"/>
      </a:lt1>
      <a:dk2>
        <a:srgbClr val="066B43"/>
      </a:dk2>
      <a:lt2>
        <a:srgbClr val="F6F6F6"/>
      </a:lt2>
      <a:accent1>
        <a:srgbClr val="3B5463"/>
      </a:accent1>
      <a:accent2>
        <a:srgbClr val="B3E8CA"/>
      </a:accent2>
      <a:accent3>
        <a:srgbClr val="85909A"/>
      </a:accent3>
      <a:accent4>
        <a:srgbClr val="ED5E66"/>
      </a:accent4>
      <a:accent5>
        <a:srgbClr val="91DDFF"/>
      </a:accent5>
      <a:accent6>
        <a:srgbClr val="E0C86B"/>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2.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theme>
</file>

<file path=ppt/theme/theme3.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7438051030184282","enableDocumentContentUpdater":true,"version":"1.14"}]]></TemplafySlideTemplateConfiguration>
</file>

<file path=customXml/item10.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c713558-38fa-4514-a4fa-e1adc1917644" xsi:nil="true"/>
    <lcf76f155ced4ddcb4097134ff3c332f xmlns="f4364f7b-207d-4319-8f96-f0a75f216925">
      <Terms xmlns="http://schemas.microsoft.com/office/infopath/2007/PartnerControls"/>
    </lcf76f155ced4ddcb4097134ff3c332f>
    <_x0031_ xmlns="f4364f7b-207d-4319-8f96-f0a75f216925" xsi:nil="true"/>
  </documentManagement>
</p:properties>
</file>

<file path=customXml/item11.xml><?xml version="1.0" encoding="utf-8"?>
<TemplafySlideTemplateConfiguration><![CDATA[{"slideVersion":0,"isValidatorEnabled":false,"isLocked":false,"elementsMetadata":[],"slideId":"637495927840220747","enableDocumentContentUpdater":true,"version":"1.12"}]]></TemplafySlideTemplateConfiguration>
</file>

<file path=customXml/item12.xml><?xml version="1.0" encoding="utf-8"?>
<TemplafySlideTemplateConfiguration><![CDATA[{"slideVersion":0,"isValidatorEnabled":false,"isLocked":false,"elementsMetadata":[],"slideId":"637438051029871703","enableDocumentContentUpdater":true,"version":"1.14"}]]></TemplafySlideTemplateConfiguration>
</file>

<file path=customXml/item13.xml><?xml version="1.0" encoding="utf-8"?>
<TemplafySlideTemplateConfiguration><![CDATA[{"slideVersion":0,"isValidatorEnabled":false,"isLocked":false,"elementsMetadata":[],"slideId":"637438051030340499","enableDocumentContentUpdater":true,"version":"1.14"}]]></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0,"isValidatorEnabled":false,"isLocked":false,"elementsMetadata":[],"slideId":"637438051030184283","enableDocumentContentUpdater":true,"version":"1.14"}]]></TemplafySlideTemplateConfiguration>
</file>

<file path=customXml/item17.xml><?xml version="1.0" encoding="utf-8"?>
<TemplafyFormConfiguration><![CDATA[{"formFields":[],"formDataEntries":[]}]]></Templafy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mso-contentType ?>
<FormTemplates xmlns="http://schemas.microsoft.com/sharepoint/v3/contenttype/forms">
  <Display>DocumentLibraryForm</Display>
  <Edit>DocumentLibraryForm</Edit>
  <New>DocumentLibraryForm</New>
</FormTemplates>
</file>

<file path=customXml/item23.xml><?xml version="1.0" encoding="utf-8"?>
<TemplafySlideFormConfiguration><![CDATA[{"formFields":[],"formDataEntries":[]}]]></TemplafySlideFormConfiguration>
</file>

<file path=customXml/item24.xml><?xml version="1.0" encoding="utf-8"?>
<TemplafySlideTemplateConfiguration><![CDATA[{"slideVersion":0,"isValidatorEnabled":false,"isLocked":false,"elementsMetadata":[],"slideId":"637495927840376964","enableDocumentContentUpdater":true,"version":"1.12"}]]></TemplafySlideTemplateConfiguration>
</file>

<file path=customXml/item25.xml><?xml version="1.0" encoding="utf-8"?>
<TemplafyTemplateConfiguration><![CDATA[{"elementsMetadata":[{"type":"shape","id":"74aa04e7-f4a7-4109-9b51-0531abf7bde3","elementConfiguration":{"inheritDimensions":"inheritNone","width":"7.04 cm","height":"1.82 cm","binding":"UserProfile.LogoInsertion.PpLogoName","disableUpdates":false,"type":"image"}},{"type":"shape","id":"2cc20741-608d-4127-b0c0-93c38a60df10","elementConfiguration":{"inheritDimensions":"inheritNone","width":"7.04 cm","height":"1.82 cm","binding":"UserProfile.LogoInsertion.PpLogoName","disableUpdates":false,"type":"image"}},{"type":"shape","id":"802f32d4-f91e-4efa-a710-96494cc8ed05","elementConfiguration":{"inheritDimensions":"inheritNone","width":"7.04 cm","height":"1.82 cm","binding":"UserProfile.LogoInsertion.PpLogoNameWhite","disableUpdates":false,"type":"image"}},{"type":"shape","id":"f729fbec-5f2c-488c-9c03-cdfbd3c63db5","elementConfiguration":{"inheritDimensions":"inheritNone","width":"7.04 cm","height":"1.82 cm","binding":"UserProfile.LogoInsertion.PpLogoNameWhite","disableUpdates":false,"type":"image"}},{"type":"shape","id":"89dd07d0-c1b6-47a8-b325-7511d584b3bf","elementConfiguration":{"inheritDimensions":"inheritNone","width":"7.04 cm","height":"1.82 cm","binding":"UserProfile.LogoInsertion.PpLogoNameWhite","disableUpdates":false,"type":"image"}},{"type":"shape","id":"822e8438-f065-4dcd-bc67-a22c414e66eb","elementConfiguration":{"inheritDimensions":"inheritNone","width":"7.57 cm","height":"1.96 cm","binding":"UserProfile.LogoInsertion.PpLogoName","disableUpdates":false,"type":"image"}},{"type":"shape","id":"de706ea5-e21e-4658-b673-51631df18164","elementConfiguration":{"inheritDimensions":"inheritNone","width":"7.04 cm","height":"1.82 cm","binding":"UserProfile.LogoInsertion.PpLogoNameWhite","disableUpdates":false,"type":"image"}},{"type":"shape","id":"39bdfa9b-87ee-4da7-a658-4d7ab69bb155","elementConfiguration":{"inheritDimensions":"inheritNone","width":"7.04 cm","height":"1.82 cm","binding":"UserProfile.LogoInsertion.PpLogoNameWhite","disableUpdates":false,"type":"image"}},{"type":"shape","id":"29d9bf47-0eb6-452d-8d86-1d919aafc3f2","elementConfiguration":{"inheritDimensions":"inheritNone","width":"7.57 cm","height":"1.96 cm","binding":"UserProfile.LogoInsertion.PpLogoNameWhite","disableUpdates":false,"type":"image"}},{"type":"shape","id":"8e0f470c-3421-4bc5-b768-7c6a79bde4eb","elementConfiguration":{"inheritDimensions":"inheritNone","width":"7.04 cm","height":"1.82 cm","binding":"UserProfile.LogoInsertion.PpLogoNameWhite","disableUpdates":false,"type":"image"}},{"type":"shape","id":"0855e7d6-4112-40fa-a960-ffa9e5b6c424","elementConfiguration":{"inheritDimensions":"inheritNone","width":"7.04 cm","height":"1.82 cm","binding":"UserProfile.LogoInsertion.PpLogoNameWhite","disableUpdates":false,"type":"image"}}],"transformationConfigurations":[{"colorTheme":"{{UserProfile.Office.ColorTheme}}","originalColorThemeXml":"<a:clrScheme name=\"FM Finansministeriet\" xmlns:a=\"http://schemas.openxmlformats.org/drawingml/2006/main\"><a:dk1><a:srgbClr val=\"000000\" /></a:dk1><a:lt1><a:srgbClr val=\"FFFFFF\" /></a:lt1><a:dk2><a:srgbClr val=\"031D5C\" /></a:dk2><a:lt2><a:srgbClr val=\"F6F6F6\" /></a:lt2><a:accent1><a:srgbClr val=\"3B5463\" /></a:accent1><a:accent2><a:srgbClr val=\"B3E8CA\" /></a:accent2><a:accent3><a:srgbClr val=\"85909A\" /></a:accent3><a:accent4><a:srgbClr val=\"ED5E66\" /></a:accent4><a:accent5><a:srgbClr val=\"91DDFF\" /></a:accent5><a:accent6><a:srgbClr val=\"E0C86B\" /></a:accent6><a:hlink><a:srgbClr val=\"3E72A6\" /></a:hlink><a:folHlink><a:srgbClr val=\"000000\" /></a:folHlink></a:clrScheme>","disableUpdates":false,"type":"colorTheme"},{"language":"{{DocumentLanguage}}","disableUpdates":false,"type":"proofingLanguage"}],"templateName":"","templateDescription":"","enableDocumentContentUpdater":true,"version":"1.12"}]]></TemplafyTemplateConfiguration>
</file>

<file path=customXml/item26.xml><?xml version="1.0" encoding="utf-8"?>
<TemplafySlideFormConfiguration><![CDATA[{"formFields":[],"formDataEntries":[]}]]></TemplafySlideFormConfiguration>
</file>

<file path=customXml/item27.xml><?xml version="1.0" encoding="utf-8"?>
<ct:contentTypeSchema xmlns:ct="http://schemas.microsoft.com/office/2006/metadata/contentType" xmlns:ma="http://schemas.microsoft.com/office/2006/metadata/properties/metaAttributes" ct:_="" ma:_="" ma:contentTypeName="Dokument" ma:contentTypeID="0x010100CE5EE2C706576C438EA91B486E698D44" ma:contentTypeVersion="17" ma:contentTypeDescription="Opret et nyt dokument." ma:contentTypeScope="" ma:versionID="e3acd85e728cab92956059267b892091">
  <xsd:schema xmlns:xsd="http://www.w3.org/2001/XMLSchema" xmlns:xs="http://www.w3.org/2001/XMLSchema" xmlns:p="http://schemas.microsoft.com/office/2006/metadata/properties" xmlns:ns1="http://schemas.microsoft.com/sharepoint/v3" xmlns:ns2="f4364f7b-207d-4319-8f96-f0a75f216925" xmlns:ns3="ec713558-38fa-4514-a4fa-e1adc1917644" targetNamespace="http://schemas.microsoft.com/office/2006/metadata/properties" ma:root="true" ma:fieldsID="b7d85199c441de74cf2066b7480c2cf9" ns1:_="" ns2:_="" ns3:_="">
    <xsd:import namespace="http://schemas.microsoft.com/sharepoint/v3"/>
    <xsd:import namespace="f4364f7b-207d-4319-8f96-f0a75f216925"/>
    <xsd:import namespace="ec713558-38fa-4514-a4fa-e1adc19176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x0031_"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Egenskaber for Unified Compliance Policy" ma:hidden="true" ma:internalName="_ip_UnifiedCompliancePolicyProperties">
      <xsd:simpleType>
        <xsd:restriction base="dms:Note"/>
      </xsd:simpleType>
    </xsd:element>
    <xsd:element name="_ip_UnifiedCompliancePolicyUIAction" ma:index="23"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64f7b-207d-4319-8f96-f0a75f216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x0031_" ma:index="12" nillable="true" ma:displayName="1" ma:format="Dropdown" ma:internalName="_x0031_" ma:percentage="FALSE">
      <xsd:simpleType>
        <xsd:restriction base="dms:Number"/>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7ce286c4-6ad8-4de6-8845-affb0f0f145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713558-38fa-4514-a4fa-e1adc191764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a5409e6-e0bc-416a-8cac-a88bdc6bb258}" ma:internalName="TaxCatchAll" ma:showField="CatchAllData" ma:web="ec713558-38fa-4514-a4fa-e1adc1917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TemplateConfiguration><![CDATA[{"slideVersion":0,"isValidatorEnabled":false,"isLocked":false,"elementsMetadata":[],"slideId":"637438051029871701","enableDocumentContentUpdater":true,"version":"1.14"}]]></TemplafySlideTemplateConfiguration>
</file>

<file path=customXml/item30.xml><?xml version="1.0" encoding="utf-8"?>
<TemplafySlideTemplateConfiguration><![CDATA[{"slideVersion":0,"isValidatorEnabled":false,"isLocked":false,"elementsMetadata":[],"slideId":"637438051029715440","enableDocumentContentUpdater":true,"version":"1.14"}]]></TemplafySlideTemplateConfiguration>
</file>

<file path=customXml/item31.xml><?xml version="1.0" encoding="utf-8"?>
<TemplafySlideTemplateConfiguration><![CDATA[{"slideVersion":0,"isValidatorEnabled":false,"isLocked":false,"elementsMetadata":[],"slideId":"637438051030496761","enableDocumentContentUpdater":true,"version":"1.14"}]]></TemplafySlideTemplateConfiguration>
</file>

<file path=customXml/item32.xml><?xml version="1.0" encoding="utf-8"?>
<TemplafySlideTemplateConfiguration><![CDATA[{"slideVersion":0,"isValidatorEnabled":false,"isLocked":false,"elementsMetadata":[],"slideId":"637438051030340500","enableDocumentContentUpdater":true,"version":"1.14"}]]></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slideVersion":0,"isValidatorEnabled":false,"isLocked":false,"elementsMetadata":[],"slideId":"637934740687434259","enableDocumentContentUpdater":true,"version":"1.12"}]]></TemplafySlideTemplateConfiguration>
</file>

<file path=customXml/item35.xml><?xml version="1.0" encoding="utf-8"?>
<TemplafySlideTemplateConfiguration><![CDATA[{"slideVersion":0,"isValidatorEnabled":false,"isLocked":false,"elementsMetadata":[],"slideId":"637438051030184281","enableDocumentContentUpdater":true,"version":"1.14"}]]></TemplafySlideTemplateConfiguration>
</file>

<file path=customXml/item36.xml><?xml version="1.0" encoding="utf-8"?>
<TemplafySlideTemplateConfiguration><![CDATA[{"slideVersion":0,"isValidatorEnabled":false,"isLocked":false,"elementsMetadata":[],"slideId":"637438051030184280","enableDocumentContentUpdater":true,"version":"1.14"}]]></TemplafySlideTemplateConfiguration>
</file>

<file path=customXml/item37.xml><?xml version="1.0" encoding="utf-8"?>
<TemplafySlideFormConfiguration><![CDATA[{"formFields":[],"formDataEntries":[]}]]></TemplafySlideFormConfiguration>
</file>

<file path=customXml/item38.xml><?xml version="1.0" encoding="utf-8"?>
<TemplafySlideTemplateConfiguration><![CDATA[{"slideVersion":0,"isValidatorEnabled":false,"isLocked":false,"elementsMetadata":[],"slideId":"637438051030027915","enableDocumentContentUpdater":true,"version":"1.14"}]]></TemplafySlideTemplateConfiguration>
</file>

<file path=customXml/item39.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7497795436925159","enableDocumentContentUpdater":true,"version":"1.12"}]]></TemplafySlideTemplateConfiguration>
</file>

<file path=customXml/item40.xml><?xml version="1.0" encoding="utf-8"?>
<TemplafySlideTemplateConfiguration><![CDATA[{"slideVersion":0,"isValidatorEnabled":false,"isLocked":false,"elementsMetadata":[],"slideId":"637934740687903081","enableDocumentContentUpdater":true,"version":"1.12"}]]></TemplafySlideTemplateConfiguration>
</file>

<file path=customXml/item41.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0,"isValidatorEnabled":false,"isLocked":false,"elementsMetadata":[],"slideId":"637438051030027916","enableDocumentContentUpdater":true,"version":"1.14"}]]></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0,"isValidatorEnabled":false,"isLocked":false,"elementsMetadata":[],"slideId":"637438051029871702","enableDocumentContentUpdater":true,"version":"1.14"}]]></TemplafySlideTemplateConfiguration>
</file>

<file path=customXml/itemProps1.xml><?xml version="1.0" encoding="utf-8"?>
<ds:datastoreItem xmlns:ds="http://schemas.openxmlformats.org/officeDocument/2006/customXml" ds:itemID="{37AB37FA-58F5-4980-A43D-8B0711217EE2}">
  <ds:schemaRefs/>
</ds:datastoreItem>
</file>

<file path=customXml/itemProps10.xml><?xml version="1.0" encoding="utf-8"?>
<ds:datastoreItem xmlns:ds="http://schemas.openxmlformats.org/officeDocument/2006/customXml" ds:itemID="{D71D2D1C-D46C-4075-B720-FC792A8F63B0}">
  <ds:schemaRefs>
    <ds:schemaRef ds:uri="695cfed9-3a8e-4a27-a77f-dc0bff331261"/>
    <ds:schemaRef ds:uri="http://purl.org/dc/dcmitype/"/>
    <ds:schemaRef ds:uri="http://purl.org/dc/elements/1.1/"/>
    <ds:schemaRef ds:uri="http://purl.org/dc/terms/"/>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2fe6728d-6a73-4b96-af55-dd749fe875f2"/>
    <ds:schemaRef ds:uri="http://schemas.microsoft.com/office/2006/metadata/properties"/>
    <ds:schemaRef ds:uri="http://www.w3.org/XML/1998/namespace"/>
    <ds:schemaRef ds:uri="ec713558-38fa-4514-a4fa-e1adc1917644"/>
    <ds:schemaRef ds:uri="f4364f7b-207d-4319-8f96-f0a75f216925"/>
  </ds:schemaRefs>
</ds:datastoreItem>
</file>

<file path=customXml/itemProps11.xml><?xml version="1.0" encoding="utf-8"?>
<ds:datastoreItem xmlns:ds="http://schemas.openxmlformats.org/officeDocument/2006/customXml" ds:itemID="{A4151EA0-7D5B-4CE0-8C35-1303CE36D1E9}">
  <ds:schemaRefs/>
</ds:datastoreItem>
</file>

<file path=customXml/itemProps12.xml><?xml version="1.0" encoding="utf-8"?>
<ds:datastoreItem xmlns:ds="http://schemas.openxmlformats.org/officeDocument/2006/customXml" ds:itemID="{24043315-D45E-43B6-B587-ECC7CBFC3958}">
  <ds:schemaRefs/>
</ds:datastoreItem>
</file>

<file path=customXml/itemProps13.xml><?xml version="1.0" encoding="utf-8"?>
<ds:datastoreItem xmlns:ds="http://schemas.openxmlformats.org/officeDocument/2006/customXml" ds:itemID="{ADC02916-9546-4D65-B999-02E55B153D2D}">
  <ds:schemaRefs/>
</ds:datastoreItem>
</file>

<file path=customXml/itemProps14.xml><?xml version="1.0" encoding="utf-8"?>
<ds:datastoreItem xmlns:ds="http://schemas.openxmlformats.org/officeDocument/2006/customXml" ds:itemID="{B09730E0-266A-4663-9680-B649D8EB3656}">
  <ds:schemaRefs/>
</ds:datastoreItem>
</file>

<file path=customXml/itemProps15.xml><?xml version="1.0" encoding="utf-8"?>
<ds:datastoreItem xmlns:ds="http://schemas.openxmlformats.org/officeDocument/2006/customXml" ds:itemID="{724405AF-B6CC-4E15-AEF5-3CA975D8D693}">
  <ds:schemaRefs/>
</ds:datastoreItem>
</file>

<file path=customXml/itemProps16.xml><?xml version="1.0" encoding="utf-8"?>
<ds:datastoreItem xmlns:ds="http://schemas.openxmlformats.org/officeDocument/2006/customXml" ds:itemID="{F6172B70-2C5B-4FB9-BBA3-F7DD6AF5AF7B}">
  <ds:schemaRefs/>
</ds:datastoreItem>
</file>

<file path=customXml/itemProps17.xml><?xml version="1.0" encoding="utf-8"?>
<ds:datastoreItem xmlns:ds="http://schemas.openxmlformats.org/officeDocument/2006/customXml" ds:itemID="{0C34115A-0B87-43D4-AC3C-8C1ACA794FAD}">
  <ds:schemaRefs/>
</ds:datastoreItem>
</file>

<file path=customXml/itemProps18.xml><?xml version="1.0" encoding="utf-8"?>
<ds:datastoreItem xmlns:ds="http://schemas.openxmlformats.org/officeDocument/2006/customXml" ds:itemID="{0C1C16EC-30E9-4B69-B234-F48467A49847}">
  <ds:schemaRefs/>
</ds:datastoreItem>
</file>

<file path=customXml/itemProps19.xml><?xml version="1.0" encoding="utf-8"?>
<ds:datastoreItem xmlns:ds="http://schemas.openxmlformats.org/officeDocument/2006/customXml" ds:itemID="{90F90671-016C-4B87-8E5A-F58015CC3600}">
  <ds:schemaRefs/>
</ds:datastoreItem>
</file>

<file path=customXml/itemProps2.xml><?xml version="1.0" encoding="utf-8"?>
<ds:datastoreItem xmlns:ds="http://schemas.openxmlformats.org/officeDocument/2006/customXml" ds:itemID="{DB1E99D0-B0F1-4DF3-8674-4984CDE6A171}">
  <ds:schemaRefs/>
</ds:datastoreItem>
</file>

<file path=customXml/itemProps20.xml><?xml version="1.0" encoding="utf-8"?>
<ds:datastoreItem xmlns:ds="http://schemas.openxmlformats.org/officeDocument/2006/customXml" ds:itemID="{F83B06AB-6B37-4081-8790-CF038423F3D8}">
  <ds:schemaRefs/>
</ds:datastoreItem>
</file>

<file path=customXml/itemProps21.xml><?xml version="1.0" encoding="utf-8"?>
<ds:datastoreItem xmlns:ds="http://schemas.openxmlformats.org/officeDocument/2006/customXml" ds:itemID="{DEE69849-A78E-4842-AE06-A55464E7FC77}">
  <ds:schemaRefs/>
</ds:datastoreItem>
</file>

<file path=customXml/itemProps22.xml><?xml version="1.0" encoding="utf-8"?>
<ds:datastoreItem xmlns:ds="http://schemas.openxmlformats.org/officeDocument/2006/customXml" ds:itemID="{DA2D6710-2057-473B-9A3D-CB26B114FA44}">
  <ds:schemaRefs>
    <ds:schemaRef ds:uri="http://schemas.microsoft.com/sharepoint/v3/contenttype/forms"/>
  </ds:schemaRefs>
</ds:datastoreItem>
</file>

<file path=customXml/itemProps23.xml><?xml version="1.0" encoding="utf-8"?>
<ds:datastoreItem xmlns:ds="http://schemas.openxmlformats.org/officeDocument/2006/customXml" ds:itemID="{4C7EEFFE-AD86-4D58-AB74-31D72EAB6BEE}">
  <ds:schemaRefs/>
</ds:datastoreItem>
</file>

<file path=customXml/itemProps24.xml><?xml version="1.0" encoding="utf-8"?>
<ds:datastoreItem xmlns:ds="http://schemas.openxmlformats.org/officeDocument/2006/customXml" ds:itemID="{712686C5-5FA0-4C86-8354-701DA4BCD16A}">
  <ds:schemaRefs/>
</ds:datastoreItem>
</file>

<file path=customXml/itemProps25.xml><?xml version="1.0" encoding="utf-8"?>
<ds:datastoreItem xmlns:ds="http://schemas.openxmlformats.org/officeDocument/2006/customXml" ds:itemID="{6E140973-3D96-4A92-8EC7-CC6FA41BAD8C}">
  <ds:schemaRefs/>
</ds:datastoreItem>
</file>

<file path=customXml/itemProps26.xml><?xml version="1.0" encoding="utf-8"?>
<ds:datastoreItem xmlns:ds="http://schemas.openxmlformats.org/officeDocument/2006/customXml" ds:itemID="{43B774F9-99CA-491F-9287-F255F1CE0A89}">
  <ds:schemaRefs/>
</ds:datastoreItem>
</file>

<file path=customXml/itemProps27.xml><?xml version="1.0" encoding="utf-8"?>
<ds:datastoreItem xmlns:ds="http://schemas.openxmlformats.org/officeDocument/2006/customXml" ds:itemID="{99E3D3F7-246B-48C8-9B8C-0F5F52760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364f7b-207d-4319-8f96-f0a75f216925"/>
    <ds:schemaRef ds:uri="ec713558-38fa-4514-a4fa-e1adc1917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8.xml><?xml version="1.0" encoding="utf-8"?>
<ds:datastoreItem xmlns:ds="http://schemas.openxmlformats.org/officeDocument/2006/customXml" ds:itemID="{C2955F93-33E5-4F8B-99B1-EF33470CEAE9}">
  <ds:schemaRefs/>
</ds:datastoreItem>
</file>

<file path=customXml/itemProps29.xml><?xml version="1.0" encoding="utf-8"?>
<ds:datastoreItem xmlns:ds="http://schemas.openxmlformats.org/officeDocument/2006/customXml" ds:itemID="{4E762DAA-68BE-44CD-BFAA-3E5A121D09BE}">
  <ds:schemaRefs/>
</ds:datastoreItem>
</file>

<file path=customXml/itemProps3.xml><?xml version="1.0" encoding="utf-8"?>
<ds:datastoreItem xmlns:ds="http://schemas.openxmlformats.org/officeDocument/2006/customXml" ds:itemID="{D373AA0F-D4E2-481B-AC62-26AE45B15EE5}">
  <ds:schemaRefs/>
</ds:datastoreItem>
</file>

<file path=customXml/itemProps30.xml><?xml version="1.0" encoding="utf-8"?>
<ds:datastoreItem xmlns:ds="http://schemas.openxmlformats.org/officeDocument/2006/customXml" ds:itemID="{CEED497B-890D-4822-B6D6-5371DAA332B3}">
  <ds:schemaRefs/>
</ds:datastoreItem>
</file>

<file path=customXml/itemProps31.xml><?xml version="1.0" encoding="utf-8"?>
<ds:datastoreItem xmlns:ds="http://schemas.openxmlformats.org/officeDocument/2006/customXml" ds:itemID="{5108CB81-23A4-4AD1-99B1-CC9A89EC4880}">
  <ds:schemaRefs/>
</ds:datastoreItem>
</file>

<file path=customXml/itemProps32.xml><?xml version="1.0" encoding="utf-8"?>
<ds:datastoreItem xmlns:ds="http://schemas.openxmlformats.org/officeDocument/2006/customXml" ds:itemID="{D676D2B1-189F-4794-BAFF-02798AF09A77}">
  <ds:schemaRefs/>
</ds:datastoreItem>
</file>

<file path=customXml/itemProps33.xml><?xml version="1.0" encoding="utf-8"?>
<ds:datastoreItem xmlns:ds="http://schemas.openxmlformats.org/officeDocument/2006/customXml" ds:itemID="{C3B09D9E-95F8-4462-BE2E-E23217B8E5DF}">
  <ds:schemaRefs/>
</ds:datastoreItem>
</file>

<file path=customXml/itemProps34.xml><?xml version="1.0" encoding="utf-8"?>
<ds:datastoreItem xmlns:ds="http://schemas.openxmlformats.org/officeDocument/2006/customXml" ds:itemID="{0578C42F-8B2B-46CB-A437-EFE611D287BD}">
  <ds:schemaRefs/>
</ds:datastoreItem>
</file>

<file path=customXml/itemProps35.xml><?xml version="1.0" encoding="utf-8"?>
<ds:datastoreItem xmlns:ds="http://schemas.openxmlformats.org/officeDocument/2006/customXml" ds:itemID="{96C3B170-B654-4F3C-B8A6-D336F9260C01}">
  <ds:schemaRefs/>
</ds:datastoreItem>
</file>

<file path=customXml/itemProps36.xml><?xml version="1.0" encoding="utf-8"?>
<ds:datastoreItem xmlns:ds="http://schemas.openxmlformats.org/officeDocument/2006/customXml" ds:itemID="{3F91C2A6-5839-4F67-8C46-8BBE541BA0D8}">
  <ds:schemaRefs/>
</ds:datastoreItem>
</file>

<file path=customXml/itemProps37.xml><?xml version="1.0" encoding="utf-8"?>
<ds:datastoreItem xmlns:ds="http://schemas.openxmlformats.org/officeDocument/2006/customXml" ds:itemID="{26B90372-5DAC-458F-BE63-BD0B6101E3B7}">
  <ds:schemaRefs/>
</ds:datastoreItem>
</file>

<file path=customXml/itemProps38.xml><?xml version="1.0" encoding="utf-8"?>
<ds:datastoreItem xmlns:ds="http://schemas.openxmlformats.org/officeDocument/2006/customXml" ds:itemID="{C74AA735-B870-42FE-8C9D-6FF1F5098990}">
  <ds:schemaRefs/>
</ds:datastoreItem>
</file>

<file path=customXml/itemProps39.xml><?xml version="1.0" encoding="utf-8"?>
<ds:datastoreItem xmlns:ds="http://schemas.openxmlformats.org/officeDocument/2006/customXml" ds:itemID="{682D3B19-B284-42AB-9152-565EAB830932}">
  <ds:schemaRefs/>
</ds:datastoreItem>
</file>

<file path=customXml/itemProps4.xml><?xml version="1.0" encoding="utf-8"?>
<ds:datastoreItem xmlns:ds="http://schemas.openxmlformats.org/officeDocument/2006/customXml" ds:itemID="{0D1BDF59-947F-491F-9297-8D9D69BD5D1D}">
  <ds:schemaRefs/>
</ds:datastoreItem>
</file>

<file path=customXml/itemProps40.xml><?xml version="1.0" encoding="utf-8"?>
<ds:datastoreItem xmlns:ds="http://schemas.openxmlformats.org/officeDocument/2006/customXml" ds:itemID="{5B565C1D-3E35-4A07-BD4C-A6A69E9A3680}">
  <ds:schemaRefs/>
</ds:datastoreItem>
</file>

<file path=customXml/itemProps41.xml><?xml version="1.0" encoding="utf-8"?>
<ds:datastoreItem xmlns:ds="http://schemas.openxmlformats.org/officeDocument/2006/customXml" ds:itemID="{B9B68C5E-3019-41E7-85DB-1BD2298AE8BC}">
  <ds:schemaRefs/>
</ds:datastoreItem>
</file>

<file path=customXml/itemProps5.xml><?xml version="1.0" encoding="utf-8"?>
<ds:datastoreItem xmlns:ds="http://schemas.openxmlformats.org/officeDocument/2006/customXml" ds:itemID="{D302D359-F4FF-426C-A7FE-7F053CEED023}">
  <ds:schemaRefs/>
</ds:datastoreItem>
</file>

<file path=customXml/itemProps6.xml><?xml version="1.0" encoding="utf-8"?>
<ds:datastoreItem xmlns:ds="http://schemas.openxmlformats.org/officeDocument/2006/customXml" ds:itemID="{761A0A0F-3255-4DC8-AC99-DED9F583F6E6}">
  <ds:schemaRefs/>
</ds:datastoreItem>
</file>

<file path=customXml/itemProps7.xml><?xml version="1.0" encoding="utf-8"?>
<ds:datastoreItem xmlns:ds="http://schemas.openxmlformats.org/officeDocument/2006/customXml" ds:itemID="{A4B5F760-528F-4A61-8041-977118B1CC08}">
  <ds:schemaRefs/>
</ds:datastoreItem>
</file>

<file path=customXml/itemProps8.xml><?xml version="1.0" encoding="utf-8"?>
<ds:datastoreItem xmlns:ds="http://schemas.openxmlformats.org/officeDocument/2006/customXml" ds:itemID="{ECF0F7BD-72EA-48FA-86B4-6AB2E914C00B}">
  <ds:schemaRefs/>
</ds:datastoreItem>
</file>

<file path=customXml/itemProps9.xml><?xml version="1.0" encoding="utf-8"?>
<ds:datastoreItem xmlns:ds="http://schemas.openxmlformats.org/officeDocument/2006/customXml" ds:itemID="{31165230-FBFB-41E1-A1D5-B4392E70D2EA}">
  <ds:schemaRefs/>
</ds:datastoreItem>
</file>

<file path=docProps/app.xml><?xml version="1.0" encoding="utf-8"?>
<Properties xmlns="http://schemas.openxmlformats.org/officeDocument/2006/extended-properties" xmlns:vt="http://schemas.openxmlformats.org/officeDocument/2006/docPropsVTypes">
  <Template>blank</Template>
  <TotalTime>19287</TotalTime>
  <Words>1896</Words>
  <Application>Microsoft Office PowerPoint</Application>
  <PresentationFormat>Widescreen</PresentationFormat>
  <Paragraphs>245</Paragraphs>
  <Slides>39</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39</vt:i4>
      </vt:variant>
    </vt:vector>
  </HeadingPairs>
  <TitlesOfParts>
    <vt:vector size="43" baseType="lpstr">
      <vt:lpstr>Arial</vt:lpstr>
      <vt:lpstr>Cambria</vt:lpstr>
      <vt:lpstr>Symbol</vt:lpstr>
      <vt:lpstr>Blank</vt:lpstr>
      <vt:lpstr>Elementer under Kompensation</vt:lpstr>
      <vt:lpstr>Overblik over Kompensation</vt:lpstr>
      <vt:lpstr>Anciennitetsdatoer </vt:lpstr>
      <vt:lpstr>Anciennitetsdatoer</vt:lpstr>
      <vt:lpstr>Lønoplysninger </vt:lpstr>
      <vt:lpstr>Basisløn</vt:lpstr>
      <vt:lpstr>Tillæg</vt:lpstr>
      <vt:lpstr>Fradrag</vt:lpstr>
      <vt:lpstr>Fri bil / Fri telefon</vt:lpstr>
      <vt:lpstr>Afvigende kontering </vt:lpstr>
      <vt:lpstr>Ekstra pensionsindbetaling</vt:lpstr>
      <vt:lpstr>Frit valg – pensionsvilkår</vt:lpstr>
      <vt:lpstr>Lukning af eksisterende tillæg/fradrag</vt:lpstr>
      <vt:lpstr>Plustid</vt:lpstr>
      <vt:lpstr>Timeløn studerende </vt:lpstr>
      <vt:lpstr>Timeløn øvrige </vt:lpstr>
      <vt:lpstr>Tjenestemænd</vt:lpstr>
      <vt:lpstr>UM lønforhold – Anvendes kun af UM</vt:lpstr>
      <vt:lpstr>Øvrige oplysninger  </vt:lpstr>
      <vt:lpstr>Acontoudbetaling / Standsning af løn </vt:lpstr>
      <vt:lpstr>Afregning af ferie</vt:lpstr>
      <vt:lpstr>Afregning af særlige feriedage</vt:lpstr>
      <vt:lpstr>Andre indberetninger </vt:lpstr>
      <vt:lpstr>Efterindtægt</vt:lpstr>
      <vt:lpstr>Elever</vt:lpstr>
      <vt:lpstr>Engangsløndele</vt:lpstr>
      <vt:lpstr>Ferieinformation + Påmindelser/Erindringer i SLS </vt:lpstr>
      <vt:lpstr>Løngruppeskift på personniveau  (institutioner med flere løngrupper pr. CVR nr.)</vt:lpstr>
      <vt:lpstr>PENSAB - Tjenestemandspension</vt:lpstr>
      <vt:lpstr>PENSAB Øvrige oplysninger</vt:lpstr>
      <vt:lpstr>Skyldigt beløb</vt:lpstr>
      <vt:lpstr>Seniorer og §42 m.fl</vt:lpstr>
      <vt:lpstr>Tilkøb - Engangsydelser</vt:lpstr>
      <vt:lpstr>Tilkøb Tidsregistrering/ferieafregning</vt:lpstr>
      <vt:lpstr>Uddannelse</vt:lpstr>
      <vt:lpstr>Udenlandsk betaling</vt:lpstr>
      <vt:lpstr>Skattekort</vt:lpstr>
      <vt:lpstr>Udland</vt:lpstr>
      <vt:lpstr>UM Engangsløndele – Anvendes kun af 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dc:creator>
  <cp:lastModifiedBy>Nikolai Kaa Travis</cp:lastModifiedBy>
  <cp:revision>131</cp:revision>
  <dcterms:created xsi:type="dcterms:W3CDTF">2020-11-03T12:03:50Z</dcterms:created>
  <dcterms:modified xsi:type="dcterms:W3CDTF">2025-12-03T09:35:15Z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2023-01-05T11:32:46.5487020Z</vt:lpwstr>
  </property>
  <property fmtid="{D5CDD505-2E9C-101B-9397-08002B2CF9AE}" pid="4" name="DocumentInfoFinished">
    <vt:lpwstr>True</vt:lpwstr>
  </property>
  <property fmtid="{D5CDD505-2E9C-101B-9397-08002B2CF9AE}" pid="5" name="TemplafyAreasToUpdate">
    <vt:lpwstr>All</vt:lpwstr>
  </property>
  <property fmtid="{D5CDD505-2E9C-101B-9397-08002B2CF9AE}" pid="6" name="TemplafyNavigationPath">
    <vt:lpwstr>presentations/_generel-praesentation</vt:lpwstr>
  </property>
  <property fmtid="{D5CDD505-2E9C-101B-9397-08002B2CF9AE}" pid="7" name="TemplafyTenantId">
    <vt:lpwstr>finansministeriet</vt:lpwstr>
  </property>
  <property fmtid="{D5CDD505-2E9C-101B-9397-08002B2CF9AE}" pid="8" name="TemplafyTemplateId">
    <vt:lpwstr>638355537486178014</vt:lpwstr>
  </property>
  <property fmtid="{D5CDD505-2E9C-101B-9397-08002B2CF9AE}" pid="9" name="TemplafyUserProfileId">
    <vt:lpwstr>637498855065175934</vt:lpwstr>
  </property>
  <property fmtid="{D5CDD505-2E9C-101B-9397-08002B2CF9AE}" pid="10" name="TemplafyLanguageCode">
    <vt:lpwstr>da-DK</vt:lpwstr>
  </property>
  <property fmtid="{D5CDD505-2E9C-101B-9397-08002B2CF9AE}" pid="11" name="ContentTypeId">
    <vt:lpwstr>0x010100CE5EE2C706576C438EA91B486E698D44</vt:lpwstr>
  </property>
  <property fmtid="{D5CDD505-2E9C-101B-9397-08002B2CF9AE}" pid="12" name="MediaServiceImageTags">
    <vt:lpwstr/>
  </property>
</Properties>
</file>