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6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7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notesSlides/notesSlide8.xml" ContentType="application/vnd.openxmlformats-officedocument.presentationml.notesSlide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notesSlides/notesSlide9.xml" ContentType="application/vnd.openxmlformats-officedocument.presentationml.notesSlide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notesSlides/notesSlide10.xml" ContentType="application/vnd.openxmlformats-officedocument.presentationml.notesSlide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notesSlides/notesSlide11.xml" ContentType="application/vnd.openxmlformats-officedocument.presentationml.notesSlide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notesSlides/notesSlide14.xml" ContentType="application/vnd.openxmlformats-officedocument.presentationml.notesSlide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notesSlides/notesSlide15.xml" ContentType="application/vnd.openxmlformats-officedocument.presentationml.notesSlide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notesSlides/notesSlide16.xml" ContentType="application/vnd.openxmlformats-officedocument.presentationml.notesSlide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notesSlides/notesSlide17.xml" ContentType="application/vnd.openxmlformats-officedocument.presentationml.notesSlide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notesSlides/notesSlide18.xml" ContentType="application/vnd.openxmlformats-officedocument.presentationml.notesSlide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notesSlides/notesSlide19.xml" ContentType="application/vnd.openxmlformats-officedocument.presentationml.notesSlide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notesSlides/notesSlide20.xml" ContentType="application/vnd.openxmlformats-officedocument.presentationml.notesSlide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notesSlides/notesSlide21.xml" ContentType="application/vnd.openxmlformats-officedocument.presentationml.notesSlide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notesSlides/notesSlide25.xml" ContentType="application/vnd.openxmlformats-officedocument.presentationml.notesSlide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notesSlides/notesSlide26.xml" ContentType="application/vnd.openxmlformats-officedocument.presentationml.notesSlide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43" r:id="rId2"/>
  </p:sldMasterIdLst>
  <p:notesMasterIdLst>
    <p:notesMasterId r:id="rId31"/>
  </p:notesMasterIdLst>
  <p:handoutMasterIdLst>
    <p:handoutMasterId r:id="rId32"/>
  </p:handoutMasterIdLst>
  <p:sldIdLst>
    <p:sldId id="334" r:id="rId3"/>
    <p:sldId id="310" r:id="rId4"/>
    <p:sldId id="385" r:id="rId5"/>
    <p:sldId id="340" r:id="rId6"/>
    <p:sldId id="342" r:id="rId7"/>
    <p:sldId id="343" r:id="rId8"/>
    <p:sldId id="344" r:id="rId9"/>
    <p:sldId id="387" r:id="rId10"/>
    <p:sldId id="347" r:id="rId11"/>
    <p:sldId id="369" r:id="rId12"/>
    <p:sldId id="349" r:id="rId13"/>
    <p:sldId id="350" r:id="rId14"/>
    <p:sldId id="367" r:id="rId15"/>
    <p:sldId id="388" r:id="rId16"/>
    <p:sldId id="353" r:id="rId17"/>
    <p:sldId id="354" r:id="rId18"/>
    <p:sldId id="392" r:id="rId19"/>
    <p:sldId id="355" r:id="rId20"/>
    <p:sldId id="358" r:id="rId21"/>
    <p:sldId id="389" r:id="rId22"/>
    <p:sldId id="390" r:id="rId23"/>
    <p:sldId id="391" r:id="rId24"/>
    <p:sldId id="386" r:id="rId25"/>
    <p:sldId id="373" r:id="rId26"/>
    <p:sldId id="368" r:id="rId27"/>
    <p:sldId id="364" r:id="rId28"/>
    <p:sldId id="365" r:id="rId29"/>
    <p:sldId id="366" r:id="rId30"/>
  </p:sldIdLst>
  <p:sldSz cx="12192000" cy="6858000"/>
  <p:notesSz cx="7099300" cy="10234613"/>
  <p:defaultTextStyle>
    <a:defPPr>
      <a:defRPr lang="en-GB"/>
    </a:defPPr>
    <a:lvl1pPr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orient="horz" pos="259" userDrawn="1">
          <p15:clr>
            <a:srgbClr val="A4A3A4"/>
          </p15:clr>
        </p15:guide>
        <p15:guide id="3" orient="horz" pos="3724" userDrawn="1">
          <p15:clr>
            <a:srgbClr val="A4A3A4"/>
          </p15:clr>
        </p15:guide>
        <p15:guide id="4" orient="horz" pos="3996" userDrawn="1">
          <p15:clr>
            <a:srgbClr val="A4A3A4"/>
          </p15:clr>
        </p15:guide>
        <p15:guide id="5" orient="horz" pos="114" userDrawn="1">
          <p15:clr>
            <a:srgbClr val="A4A3A4"/>
          </p15:clr>
        </p15:guide>
        <p15:guide id="6" orient="horz" pos="4207" userDrawn="1">
          <p15:clr>
            <a:srgbClr val="A4A3A4"/>
          </p15:clr>
        </p15:guide>
        <p15:guide id="7" pos="441" userDrawn="1">
          <p15:clr>
            <a:srgbClr val="A4A3A4"/>
          </p15:clr>
        </p15:guide>
        <p15:guide id="8" pos="7237" userDrawn="1">
          <p15:clr>
            <a:srgbClr val="A4A3A4"/>
          </p15:clr>
        </p15:guide>
        <p15:guide id="10" pos="7564" userDrawn="1">
          <p15:clr>
            <a:srgbClr val="A4A3A4"/>
          </p15:clr>
        </p15:guide>
        <p15:guide id="11" pos="3663" userDrawn="1">
          <p15:clr>
            <a:srgbClr val="A4A3A4"/>
          </p15:clr>
        </p15:guide>
        <p15:guide id="12" pos="4017" userDrawn="1">
          <p15:clr>
            <a:srgbClr val="A4A3A4"/>
          </p15:clr>
        </p15:guide>
        <p15:guide id="13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tte Juhl Nielsen" initials="DJN" lastIdx="11" clrIdx="0">
    <p:extLst>
      <p:ext uri="{19B8F6BF-5375-455C-9EA6-DF929625EA0E}">
        <p15:presenceInfo xmlns:p15="http://schemas.microsoft.com/office/powerpoint/2012/main" userId="S-1-5-21-2100284113-1573851820-878952375-389502" providerId="AD"/>
      </p:ext>
    </p:extLst>
  </p:cmAuthor>
  <p:cmAuthor id="2" name="Gitte Klint Axelsen" initials="GKA" lastIdx="1" clrIdx="1">
    <p:extLst>
      <p:ext uri="{19B8F6BF-5375-455C-9EA6-DF929625EA0E}">
        <p15:presenceInfo xmlns:p15="http://schemas.microsoft.com/office/powerpoint/2012/main" userId="S-1-5-21-2100284113-1573851820-878952375-314106" providerId="AD"/>
      </p:ext>
    </p:extLst>
  </p:cmAuthor>
  <p:cmAuthor id="3" name="Frederik Sindberg Walther" initials="FSW" lastIdx="1" clrIdx="2">
    <p:extLst>
      <p:ext uri="{19B8F6BF-5375-455C-9EA6-DF929625EA0E}">
        <p15:presenceInfo xmlns:p15="http://schemas.microsoft.com/office/powerpoint/2012/main" userId="S-1-5-21-2100284113-1573851820-878952375-305731" providerId="AD"/>
      </p:ext>
    </p:extLst>
  </p:cmAuthor>
  <p:cmAuthor id="4" name="Camilla Lindqvist" initials="CL" lastIdx="5" clrIdx="3">
    <p:extLst>
      <p:ext uri="{19B8F6BF-5375-455C-9EA6-DF929625EA0E}">
        <p15:presenceInfo xmlns:p15="http://schemas.microsoft.com/office/powerpoint/2012/main" userId="S-1-5-21-2100284113-1573851820-878952375-242429" providerId="AD"/>
      </p:ext>
    </p:extLst>
  </p:cmAuthor>
  <p:cmAuthor id="5" name="Sarah El-Ali" initials="SE" lastIdx="1" clrIdx="4">
    <p:extLst>
      <p:ext uri="{19B8F6BF-5375-455C-9EA6-DF929625EA0E}">
        <p15:presenceInfo xmlns:p15="http://schemas.microsoft.com/office/powerpoint/2012/main" userId="S-1-5-21-2100284113-1573851820-878952375-3051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BCAF"/>
    <a:srgbClr val="066B43"/>
    <a:srgbClr val="70AC2E"/>
    <a:srgbClr val="031D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3" autoAdjust="0"/>
    <p:restoredTop sz="94628" autoAdjust="0"/>
  </p:normalViewPr>
  <p:slideViewPr>
    <p:cSldViewPr snapToObjects="1">
      <p:cViewPr varScale="1">
        <p:scale>
          <a:sx n="107" d="100"/>
          <a:sy n="107" d="100"/>
        </p:scale>
        <p:origin x="1074" y="96"/>
      </p:cViewPr>
      <p:guideLst>
        <p:guide orient="horz" pos="913"/>
        <p:guide orient="horz" pos="259"/>
        <p:guide orient="horz" pos="3724"/>
        <p:guide orient="horz" pos="3996"/>
        <p:guide orient="horz" pos="114"/>
        <p:guide orient="horz" pos="4207"/>
        <p:guide pos="441"/>
        <p:guide pos="7237"/>
        <p:guide pos="7564"/>
        <p:guide pos="3663"/>
        <p:guide pos="401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>
            <a:lvl1pPr defTabSz="990600"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endParaRPr lang="da-DK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>
            <a:lvl1pPr algn="r" defTabSz="990600"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endParaRPr lang="da-DK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b" anchorCtr="0" compatLnSpc="1">
            <a:prstTxWarp prst="textNoShape">
              <a:avLst/>
            </a:prstTxWarp>
          </a:bodyPr>
          <a:lstStyle>
            <a:lvl1pPr defTabSz="990600"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endParaRPr lang="da-DK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b" anchorCtr="0" compatLnSpc="1">
            <a:prstTxWarp prst="textNoShape">
              <a:avLst/>
            </a:prstTxWarp>
          </a:bodyPr>
          <a:lstStyle>
            <a:lvl1pPr algn="r" defTabSz="990600"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fld id="{7BDCB627-C57F-4AEF-9AD3-12F7BE6D30D0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17048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>
            <a:lvl1pPr defTabSz="990600"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endParaRPr lang="da-DK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>
            <a:lvl1pPr algn="r" defTabSz="990600"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endParaRPr lang="da-DK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0925"/>
            <a:ext cx="56769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b" anchorCtr="0" compatLnSpc="1">
            <a:prstTxWarp prst="textNoShape">
              <a:avLst/>
            </a:prstTxWarp>
          </a:bodyPr>
          <a:lstStyle>
            <a:lvl1pPr defTabSz="990600"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endParaRPr lang="da-DK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b" anchorCtr="0" compatLnSpc="1">
            <a:prstTxWarp prst="textNoShape">
              <a:avLst/>
            </a:prstTxWarp>
          </a:bodyPr>
          <a:lstStyle>
            <a:lvl1pPr algn="r" defTabSz="990600"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fld id="{27848E65-9E75-41AE-BC80-13A10C6B059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650976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147292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10</a:t>
            </a:fld>
            <a:endParaRPr lang="da-DK" dirty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a-DK" smtClean="0"/>
              <a:t>Indsæt sidehoved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350847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hove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a-DK" smtClean="0"/>
              <a:t>Indsæt sidehoved 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11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68919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12</a:t>
            </a:fld>
            <a:endParaRPr lang="da-DK" dirty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a-DK" smtClean="0"/>
              <a:t>Indsæt sidehoved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57005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19D471-EBB2-45BC-BCF0-03BD88EB7F45}" type="slidenum">
              <a:rPr lang="da-DK"/>
              <a:pPr/>
              <a:t>13</a:t>
            </a:fld>
            <a:endParaRPr lang="da-DK"/>
          </a:p>
        </p:txBody>
      </p:sp>
      <p:sp>
        <p:nvSpPr>
          <p:cNvPr id="60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509361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15</a:t>
            </a:fld>
            <a:endParaRPr lang="da-DK" dirty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a-DK" smtClean="0"/>
              <a:t>Indsæt sidehoved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876198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 baseline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16</a:t>
            </a:fld>
            <a:endParaRPr lang="da-DK" dirty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a-DK" smtClean="0"/>
              <a:t>Indsæt sidehoved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754472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 baseline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17</a:t>
            </a:fld>
            <a:endParaRPr lang="da-DK" dirty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a-DK" smtClean="0"/>
              <a:t>Indsæt sidehoved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321149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 baseline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18</a:t>
            </a:fld>
            <a:endParaRPr lang="da-DK" dirty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a-DK" smtClean="0"/>
              <a:t>Indsæt sidehoved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023021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 baseline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19</a:t>
            </a:fld>
            <a:endParaRPr lang="da-DK" dirty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a-DK" smtClean="0"/>
              <a:t>Indsæt sidehoved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871800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 baseline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20</a:t>
            </a:fld>
            <a:endParaRPr lang="da-DK" dirty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a-DK" smtClean="0"/>
              <a:t>Indsæt sidehoved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65087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19D471-EBB2-45BC-BCF0-03BD88EB7F45}" type="slidenum">
              <a:rPr lang="da-DK"/>
              <a:pPr/>
              <a:t>2</a:t>
            </a:fld>
            <a:endParaRPr lang="da-DK"/>
          </a:p>
        </p:txBody>
      </p:sp>
      <p:sp>
        <p:nvSpPr>
          <p:cNvPr id="60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 baseline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21</a:t>
            </a:fld>
            <a:endParaRPr lang="da-DK" dirty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a-DK" smtClean="0"/>
              <a:t>Indsæt sidehoved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770740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1175"/>
            <a:ext cx="4533900" cy="25511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 baseline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22</a:t>
            </a:fld>
            <a:endParaRPr lang="da-DK" dirty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a-DK" smtClean="0"/>
              <a:t>Indsæt sidehoved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231308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 baseline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23</a:t>
            </a:fld>
            <a:endParaRPr lang="da-DK" dirty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a-DK" smtClean="0"/>
              <a:t>Indsæt sidehoved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296023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24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900102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19D471-EBB2-45BC-BCF0-03BD88EB7F45}" type="slidenum">
              <a:rPr lang="da-DK"/>
              <a:pPr/>
              <a:t>25</a:t>
            </a:fld>
            <a:endParaRPr lang="da-DK"/>
          </a:p>
        </p:txBody>
      </p:sp>
      <p:sp>
        <p:nvSpPr>
          <p:cNvPr id="60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106345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26</a:t>
            </a:fld>
            <a:endParaRPr lang="da-DK" dirty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a-DK" smtClean="0"/>
              <a:t>Indsæt sidehoved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529036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 baseline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27</a:t>
            </a:fld>
            <a:endParaRPr lang="da-DK" dirty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a-DK" smtClean="0"/>
              <a:t>Indsæt sidehoved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106424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28</a:t>
            </a:fld>
            <a:endParaRPr lang="da-DK" dirty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a-DK" smtClean="0"/>
              <a:t>Indsæt sidehoved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72149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a-DK" smtClean="0"/>
              <a:t>Indsæt sidehoved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94937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4</a:t>
            </a:fld>
            <a:endParaRPr lang="da-DK" dirty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a-DK" smtClean="0"/>
              <a:t>Indsæt sidehoved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50931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19D471-EBB2-45BC-BCF0-03BD88EB7F45}" type="slidenum">
              <a:rPr lang="da-DK"/>
              <a:pPr/>
              <a:t>5</a:t>
            </a:fld>
            <a:endParaRPr lang="da-DK"/>
          </a:p>
        </p:txBody>
      </p:sp>
      <p:sp>
        <p:nvSpPr>
          <p:cNvPr id="60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0967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a-DK" smtClean="0"/>
              <a:t>Indsæt sidehoved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84093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 baseline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7</a:t>
            </a:fld>
            <a:endParaRPr lang="da-DK" dirty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a-DK" smtClean="0"/>
              <a:t>Indsæt sidehoved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72316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8</a:t>
            </a:fld>
            <a:endParaRPr lang="da-DK" dirty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a-DK" smtClean="0"/>
              <a:t>Indsæt sidehoved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955399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9</a:t>
            </a:fld>
            <a:endParaRPr lang="da-DK" dirty="0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a-DK" smtClean="0"/>
              <a:t>Indsæt sidehoved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56388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5.bin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80974"/>
            <a:ext cx="11828462" cy="6497025"/>
          </a:xfrm>
          <a:noFill/>
        </p:spPr>
        <p:txBody>
          <a:bodyPr tIns="936000" anchor="ctr" anchorCtr="0"/>
          <a:lstStyle>
            <a:lvl1pPr marL="0" indent="0" algn="ctr">
              <a:buNone/>
              <a:defRPr sz="1393" b="0"/>
            </a:lvl1pPr>
          </a:lstStyle>
          <a:p>
            <a:r>
              <a:rPr lang="da-DK" noProof="1"/>
              <a:t>Klik her og indsæt billede via Vælg billeder- eller Rediger-knappen.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67551" y="180000"/>
            <a:ext cx="5436000" cy="2988000"/>
          </a:xfrm>
          <a:solidFill>
            <a:schemeClr val="tx2">
              <a:alpha val="80000"/>
            </a:schemeClr>
          </a:solidFill>
        </p:spPr>
        <p:txBody>
          <a:bodyPr lIns="241200" bIns="234000" anchor="b" anchorCtr="0"/>
          <a:lstStyle>
            <a:lvl1pPr marL="0" indent="0">
              <a:buNone/>
              <a:defRPr sz="1193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dirty="0"/>
              <a:t>Måned og år</a:t>
            </a:r>
          </a:p>
        </p:txBody>
      </p:sp>
      <p:sp>
        <p:nvSpPr>
          <p:cNvPr id="5" name="Title 1"/>
          <p:cNvSpPr>
            <a:spLocks noGrp="1" noChangeAspect="1"/>
          </p:cNvSpPr>
          <p:nvPr>
            <p:ph type="title" hasCustomPrompt="1"/>
          </p:nvPr>
        </p:nvSpPr>
        <p:spPr>
          <a:xfrm>
            <a:off x="701683" y="1296563"/>
            <a:ext cx="4967738" cy="1080892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3379" cap="none" baseline="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Indsæt titel i maksimalt to linjer</a:t>
            </a:r>
          </a:p>
        </p:txBody>
      </p:sp>
      <p:sp>
        <p:nvSpPr>
          <p:cNvPr id="15" name="AutoShape 4"/>
          <p:cNvSpPr>
            <a:spLocks/>
          </p:cNvSpPr>
          <p:nvPr userDrawn="1"/>
        </p:nvSpPr>
        <p:spPr bwMode="gray">
          <a:xfrm>
            <a:off x="-2651481" y="2723180"/>
            <a:ext cx="2495549" cy="5257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defTabSz="454010">
              <a:lnSpc>
                <a:spcPct val="108000"/>
              </a:lnSpc>
              <a:spcBef>
                <a:spcPts val="593"/>
              </a:spcBef>
              <a:tabLst>
                <a:tab pos="176559" algn="l"/>
              </a:tabLst>
            </a:pP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dato</a:t>
            </a:r>
          </a:p>
          <a:p>
            <a:pPr algn="r" defTabSz="454010">
              <a:lnSpc>
                <a:spcPct val="108000"/>
              </a:lnSpc>
              <a:spcBef>
                <a:spcPts val="593"/>
              </a:spcBef>
              <a:tabLst>
                <a:tab pos="176559" algn="l"/>
              </a:tabLst>
            </a:pPr>
            <a:r>
              <a:rPr lang="da-DK" sz="893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f.eks.</a:t>
            </a:r>
            <a:br>
              <a:rPr lang="da-DK" sz="893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893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September 2017</a:t>
            </a:r>
            <a:endParaRPr lang="da-DK" sz="893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14" name="Logo hvid"/>
          <p:cNvSpPr>
            <a:spLocks noGrp="1"/>
          </p:cNvSpPr>
          <p:nvPr>
            <p:ph type="body" sz="quarter" idx="14" hasCustomPrompt="1"/>
          </p:nvPr>
        </p:nvSpPr>
        <p:spPr>
          <a:xfrm>
            <a:off x="703862" y="415184"/>
            <a:ext cx="1540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noFill/>
              </a:defRPr>
            </a:lvl1pPr>
            <a:lvl2pPr>
              <a:defRPr sz="1193"/>
            </a:lvl2pPr>
            <a:lvl3pPr>
              <a:defRPr sz="1193"/>
            </a:lvl3pPr>
            <a:lvl4pPr>
              <a:defRPr sz="1093"/>
            </a:lvl4pPr>
            <a:lvl5pPr>
              <a:defRPr sz="1043"/>
            </a:lvl5pPr>
          </a:lstStyle>
          <a:p>
            <a:pPr lvl="0"/>
            <a:r>
              <a:rPr lang="da-DK" dirty="0"/>
              <a:t>D</a:t>
            </a:r>
          </a:p>
        </p:txBody>
      </p:sp>
      <p:sp>
        <p:nvSpPr>
          <p:cNvPr id="20" name="AutoShape 4"/>
          <p:cNvSpPr>
            <a:spLocks/>
          </p:cNvSpPr>
          <p:nvPr userDrawn="1"/>
        </p:nvSpPr>
        <p:spPr bwMode="gray">
          <a:xfrm>
            <a:off x="-1958975" y="180974"/>
            <a:ext cx="1871662" cy="126682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defTabSz="454010">
              <a:lnSpc>
                <a:spcPct val="108000"/>
              </a:lnSpc>
              <a:spcBef>
                <a:spcPts val="593"/>
              </a:spcBef>
              <a:tabLst>
                <a:tab pos="176559" algn="l"/>
              </a:tabLst>
            </a:pP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Vis hjælpelinjer som er en hjælp ved placering af billeder</a:t>
            </a:r>
          </a:p>
          <a:p>
            <a:pPr algn="r" defTabSz="454010">
              <a:lnSpc>
                <a:spcPct val="108000"/>
              </a:lnSpc>
              <a:spcBef>
                <a:spcPts val="593"/>
              </a:spcBef>
              <a:tabLst>
                <a:tab pos="176559" algn="l"/>
              </a:tabLst>
            </a:pP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1.</a:t>
            </a: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Højre klik på den aktuelle side og vælg </a:t>
            </a: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gitter og hjælpelinjer</a:t>
            </a:r>
            <a:endParaRPr lang="da-DK" sz="893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  <a:p>
            <a:pPr algn="r" defTabSz="454010">
              <a:lnSpc>
                <a:spcPct val="108000"/>
              </a:lnSpc>
              <a:spcBef>
                <a:spcPts val="593"/>
              </a:spcBef>
              <a:tabLst>
                <a:tab pos="176559" algn="l"/>
              </a:tabLst>
            </a:pP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2. </a:t>
            </a: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Sæt kryds ved </a:t>
            </a: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Vis</a:t>
            </a: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 tegnehjælpelinjer på skærmen</a:t>
            </a:r>
          </a:p>
          <a:p>
            <a:pPr algn="r" defTabSz="454010">
              <a:lnSpc>
                <a:spcPct val="108000"/>
              </a:lnSpc>
              <a:spcBef>
                <a:spcPts val="593"/>
              </a:spcBef>
              <a:buFontTx/>
              <a:buNone/>
              <a:tabLst>
                <a:tab pos="176559" algn="l"/>
              </a:tabLst>
            </a:pP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3.</a:t>
            </a: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Vælg </a:t>
            </a: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OK</a:t>
            </a:r>
            <a:endParaRPr lang="da-DK" sz="893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95" y="179388"/>
            <a:ext cx="11830050" cy="6498612"/>
          </a:xfrm>
          <a:noFill/>
        </p:spPr>
        <p:txBody>
          <a:bodyPr lIns="4860000" tIns="1188000" rIns="4860000" anchor="ctr" anchorCtr="0"/>
          <a:lstStyle>
            <a:lvl1pPr marL="0" indent="0" algn="ctr">
              <a:buNone/>
              <a:defRPr sz="1393" b="0"/>
            </a:lvl1pPr>
          </a:lstStyle>
          <a:p>
            <a:r>
              <a:rPr lang="da-DK" noProof="1"/>
              <a:t>Klik her og indsæt billede via Vælg billeder- eller Rediger-knappen.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130A091-D2A2-437A-86F2-B1116CB2D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2800" y="180000"/>
            <a:ext cx="4438800" cy="6498000"/>
          </a:xfrm>
          <a:solidFill>
            <a:schemeClr val="tx2"/>
          </a:solidFill>
        </p:spPr>
        <p:txBody>
          <a:bodyPr lIns="241200" tIns="234000" rIns="241200" bIns="234000"/>
          <a:lstStyle>
            <a:lvl1pPr>
              <a:lnSpc>
                <a:spcPct val="88000"/>
              </a:lnSpc>
              <a:defRPr sz="3379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dirty="0"/>
              <a:t>Klik for at tilføje titel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half" idx="1" hasCustomPrompt="1"/>
          </p:nvPr>
        </p:nvSpPr>
        <p:spPr>
          <a:xfrm>
            <a:off x="7550041" y="1450800"/>
            <a:ext cx="3941166" cy="37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Logo hvid"/>
          <p:cNvSpPr>
            <a:spLocks noGrp="1"/>
          </p:cNvSpPr>
          <p:nvPr>
            <p:ph type="body" sz="quarter" idx="14" hasCustomPrompt="1"/>
          </p:nvPr>
        </p:nvSpPr>
        <p:spPr>
          <a:xfrm>
            <a:off x="9946800" y="6098400"/>
            <a:ext cx="1540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noFill/>
              </a:defRPr>
            </a:lvl1pPr>
            <a:lvl2pPr>
              <a:defRPr sz="1193"/>
            </a:lvl2pPr>
            <a:lvl3pPr>
              <a:defRPr sz="1193"/>
            </a:lvl3pPr>
            <a:lvl4pPr>
              <a:defRPr sz="1093"/>
            </a:lvl4pPr>
            <a:lvl5pPr>
              <a:defRPr sz="1043"/>
            </a:lvl5pPr>
          </a:lstStyle>
          <a:p>
            <a:pPr lvl="0"/>
            <a:r>
              <a:rPr lang="da-DK" dirty="0"/>
              <a:t>D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02-09-2024</a:t>
            </a:fld>
            <a:endParaRPr lang="da-DK" dirty="0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CB61A52D-8590-43B2-9F10-300CF644B6B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1029600" y="6385399"/>
            <a:ext cx="3794400" cy="33395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7" name="Slide Number Placeholder 7">
            <a:extLst>
              <a:ext uri="{FF2B5EF4-FFF2-40B4-BE49-F238E27FC236}">
                <a16:creationId xmlns:a16="http://schemas.microsoft.com/office/drawing/2014/main" id="{7B82154A-6A4A-4F95-8844-A5A220EDA9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702000" y="6386400"/>
            <a:ext cx="280800" cy="33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93566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 Skilleside     (kort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ggrund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18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86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179395" y="180989"/>
            <a:ext cx="11830050" cy="6494503"/>
          </a:xfrm>
        </p:spPr>
        <p:txBody>
          <a:bodyPr tIns="36000"/>
          <a:lstStyle>
            <a:lvl1pPr marL="0" indent="0" algn="ctr">
              <a:buNone/>
              <a:defRPr sz="1393"/>
            </a:lvl1pPr>
          </a:lstStyle>
          <a:p>
            <a:r>
              <a:rPr lang="da-DK" noProof="1"/>
              <a:t>Klik her og indsæt billede via Vælg billeder- eller Rediger-knappen.</a:t>
            </a:r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702675" y="415509"/>
            <a:ext cx="10784481" cy="1378015"/>
          </a:xfrm>
          <a:solidFill>
            <a:srgbClr val="FFFFFF">
              <a:alpha val="70000"/>
            </a:srgbClr>
          </a:solidFill>
        </p:spPr>
        <p:txBody>
          <a:bodyPr wrap="square" lIns="252000" tIns="216000" rIns="252000" bIns="216000" anchor="t" anchorCtr="0">
            <a:sp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6751" b="0">
                <a:solidFill>
                  <a:srgbClr val="031D5C"/>
                </a:solidFill>
              </a:defRPr>
            </a:lvl1pPr>
            <a:lvl2pPr algn="r">
              <a:spcBef>
                <a:spcPts val="1193"/>
              </a:spcBef>
              <a:defRPr sz="1193" b="1" cap="all" baseline="0">
                <a:solidFill>
                  <a:schemeClr val="tx2"/>
                </a:solidFill>
              </a:defRPr>
            </a:lvl2pPr>
          </a:lstStyle>
          <a:p>
            <a:pPr lvl="0"/>
            <a:r>
              <a:rPr lang="da-DK" dirty="0"/>
              <a:t>Klik her for at tilføje tekst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02-09-2024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702000" y="6386400"/>
            <a:ext cx="280800" cy="33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Logo hvid"/>
          <p:cNvSpPr>
            <a:spLocks noGrp="1"/>
          </p:cNvSpPr>
          <p:nvPr>
            <p:ph type="body" sz="quarter" idx="14" hasCustomPrompt="1"/>
          </p:nvPr>
        </p:nvSpPr>
        <p:spPr>
          <a:xfrm>
            <a:off x="9946800" y="6098400"/>
            <a:ext cx="1540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noFill/>
              </a:defRPr>
            </a:lvl1pPr>
            <a:lvl2pPr>
              <a:defRPr sz="1193"/>
            </a:lvl2pPr>
            <a:lvl3pPr>
              <a:defRPr sz="1193"/>
            </a:lvl3pPr>
            <a:lvl4pPr>
              <a:defRPr sz="1093"/>
            </a:lvl4pPr>
            <a:lvl5pPr>
              <a:defRPr sz="1043"/>
            </a:lvl5pPr>
          </a:lstStyle>
          <a:p>
            <a:pPr lvl="0"/>
            <a:r>
              <a:rPr lang="da-DK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119103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 Skilleside     (mere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ggrund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18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86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179395" y="180989"/>
            <a:ext cx="11830050" cy="6494503"/>
          </a:xfrm>
        </p:spPr>
        <p:txBody>
          <a:bodyPr tIns="36000"/>
          <a:lstStyle>
            <a:lvl1pPr marL="0" indent="0" algn="ctr">
              <a:buNone/>
              <a:defRPr sz="1393"/>
            </a:lvl1pPr>
          </a:lstStyle>
          <a:p>
            <a:r>
              <a:rPr lang="da-DK" noProof="1"/>
              <a:t>Klik her og indsæt billede via Vælg billeder- eller Rediger-knappen.</a:t>
            </a:r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701675" y="412750"/>
            <a:ext cx="10785475" cy="968031"/>
          </a:xfrm>
          <a:solidFill>
            <a:srgbClr val="FFFFFF">
              <a:alpha val="70000"/>
            </a:srgbClr>
          </a:solidFill>
        </p:spPr>
        <p:txBody>
          <a:bodyPr wrap="square" lIns="252000" tIns="216000" rIns="252000" bIns="216000">
            <a:spAutoFit/>
          </a:bodyPr>
          <a:lstStyle>
            <a:lvl1pPr marL="0" indent="0">
              <a:lnSpc>
                <a:spcPct val="96000"/>
              </a:lnSpc>
              <a:spcBef>
                <a:spcPts val="0"/>
              </a:spcBef>
              <a:buNone/>
              <a:defRPr sz="3572" b="0">
                <a:solidFill>
                  <a:srgbClr val="031D5C"/>
                </a:solidFill>
              </a:defRPr>
            </a:lvl1pPr>
            <a:lvl2pPr algn="r">
              <a:spcBef>
                <a:spcPts val="1193"/>
              </a:spcBef>
              <a:defRPr sz="1193" b="1" cap="all" baseline="0">
                <a:solidFill>
                  <a:schemeClr val="tx2"/>
                </a:solidFill>
              </a:defRPr>
            </a:lvl2pPr>
          </a:lstStyle>
          <a:p>
            <a:pPr lvl="0"/>
            <a:r>
              <a:rPr lang="da-DK" dirty="0"/>
              <a:t>Klik her for at tilføje tekst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02-09-2024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702000" y="6386400"/>
            <a:ext cx="280800" cy="33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3" name="Logo hvid"/>
          <p:cNvSpPr>
            <a:spLocks noGrp="1"/>
          </p:cNvSpPr>
          <p:nvPr>
            <p:ph type="body" sz="quarter" idx="14" hasCustomPrompt="1"/>
          </p:nvPr>
        </p:nvSpPr>
        <p:spPr>
          <a:xfrm>
            <a:off x="9946800" y="6098400"/>
            <a:ext cx="1540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noFill/>
              </a:defRPr>
            </a:lvl1pPr>
            <a:lvl2pPr>
              <a:defRPr sz="1193"/>
            </a:lvl2pPr>
            <a:lvl3pPr>
              <a:defRPr sz="1193"/>
            </a:lvl3pPr>
            <a:lvl4pPr>
              <a:defRPr sz="1093"/>
            </a:lvl4pPr>
            <a:lvl5pPr>
              <a:defRPr sz="1043"/>
            </a:lvl5pPr>
          </a:lstStyle>
          <a:p>
            <a:pPr lvl="0"/>
            <a:r>
              <a:rPr lang="da-DK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735429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grundsbillede med 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ggrund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18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86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179395" y="180989"/>
            <a:ext cx="11830050" cy="6494503"/>
          </a:xfrm>
        </p:spPr>
        <p:txBody>
          <a:bodyPr tIns="36000"/>
          <a:lstStyle>
            <a:lvl1pPr marL="0" indent="0" algn="ctr">
              <a:buNone/>
              <a:defRPr sz="1393"/>
            </a:lvl1pPr>
          </a:lstStyle>
          <a:p>
            <a:r>
              <a:rPr lang="da-DK" noProof="1"/>
              <a:t>Klik her og indsæt billede via Vælg billeder- eller Rediger-knappen.</a:t>
            </a:r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701675" y="414002"/>
            <a:ext cx="10785475" cy="968031"/>
          </a:xfrm>
          <a:solidFill>
            <a:srgbClr val="FFFFFF">
              <a:alpha val="70000"/>
            </a:srgbClr>
          </a:solidFill>
        </p:spPr>
        <p:txBody>
          <a:bodyPr wrap="square" lIns="252000" tIns="216000" rIns="252000" bIns="216000">
            <a:spAutoFit/>
          </a:bodyPr>
          <a:lstStyle>
            <a:lvl1pPr marL="0" indent="0">
              <a:lnSpc>
                <a:spcPct val="96000"/>
              </a:lnSpc>
              <a:spcBef>
                <a:spcPts val="0"/>
              </a:spcBef>
              <a:buNone/>
              <a:defRPr sz="3572" b="0">
                <a:solidFill>
                  <a:srgbClr val="031D5C"/>
                </a:solidFill>
              </a:defRPr>
            </a:lvl1pPr>
            <a:lvl2pPr algn="r">
              <a:spcBef>
                <a:spcPts val="1193"/>
              </a:spcBef>
              <a:defRPr sz="1193" b="1" cap="all" baseline="0">
                <a:solidFill>
                  <a:schemeClr val="tx2"/>
                </a:solidFill>
              </a:defRPr>
            </a:lvl2pPr>
          </a:lstStyle>
          <a:p>
            <a:pPr lvl="0"/>
            <a:r>
              <a:rPr lang="da-DK" dirty="0"/>
              <a:t>Klik her for at tilføje tekst</a:t>
            </a:r>
          </a:p>
        </p:txBody>
      </p:sp>
      <p:sp>
        <p:nvSpPr>
          <p:cNvPr id="14" name="Pladsholder til diasnummer 3">
            <a:extLst>
              <a:ext uri="{FF2B5EF4-FFF2-40B4-BE49-F238E27FC236}">
                <a16:creationId xmlns:a16="http://schemas.microsoft.com/office/drawing/2014/main" id="{E48F75CC-650D-4B5F-BC95-E31F7CE7D1FE}"/>
              </a:ext>
            </a:extLst>
          </p:cNvPr>
          <p:cNvSpPr txBox="1">
            <a:spLocks/>
          </p:cNvSpPr>
          <p:nvPr userDrawn="1"/>
        </p:nvSpPr>
        <p:spPr>
          <a:xfrm>
            <a:off x="702000" y="6343200"/>
            <a:ext cx="280800" cy="334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GB"/>
            </a:defPPr>
            <a:lvl1pPr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900" kern="1200">
                <a:noFill/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80AE25ED-097C-4BDC-A7CE-FA97BD9CA3B5}" type="slidenum">
              <a:rPr lang="da-DK" sz="893" smtClean="0"/>
              <a:pPr/>
              <a:t>‹nr.›</a:t>
            </a:fld>
            <a:endParaRPr lang="da-DK" sz="893" dirty="0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5B35B2B-70E0-4FED-BA78-0E47DD6E5843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160007" y="1982022"/>
            <a:ext cx="2520000" cy="2520000"/>
          </a:xfrm>
          <a:prstGeom prst="ellipse">
            <a:avLst/>
          </a:prstGeom>
          <a:solidFill>
            <a:schemeClr val="tx2"/>
          </a:solidFill>
        </p:spPr>
        <p:txBody>
          <a:bodyPr wrap="square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None/>
              <a:defRPr>
                <a:solidFill>
                  <a:schemeClr val="bg1"/>
                </a:solidFill>
              </a:defRPr>
            </a:lvl2pPr>
            <a:lvl3pPr marL="504056" indent="0">
              <a:buNone/>
              <a:defRPr>
                <a:solidFill>
                  <a:schemeClr val="bg1"/>
                </a:solidFill>
              </a:defRPr>
            </a:lvl3pPr>
            <a:lvl4pPr marL="504056" indent="0">
              <a:buNone/>
              <a:defRPr>
                <a:solidFill>
                  <a:schemeClr val="bg1"/>
                </a:solidFill>
              </a:defRPr>
            </a:lvl4pPr>
            <a:lvl5pPr marL="504056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her for at tilføje tekst</a:t>
            </a:r>
          </a:p>
        </p:txBody>
      </p:sp>
      <p:sp>
        <p:nvSpPr>
          <p:cNvPr id="19" name="Pladsholder til tekst 4">
            <a:extLst>
              <a:ext uri="{FF2B5EF4-FFF2-40B4-BE49-F238E27FC236}">
                <a16:creationId xmlns:a16="http://schemas.microsoft.com/office/drawing/2014/main" id="{58F9B986-D249-4E6F-A297-5F6A2F488420}"/>
              </a:ext>
            </a:extLst>
          </p:cNvPr>
          <p:cNvSpPr>
            <a:spLocks noGrp="1" noChangeAspect="1"/>
          </p:cNvSpPr>
          <p:nvPr>
            <p:ph type="body" sz="quarter" idx="21" hasCustomPrompt="1"/>
          </p:nvPr>
        </p:nvSpPr>
        <p:spPr>
          <a:xfrm>
            <a:off x="3822936" y="2973380"/>
            <a:ext cx="2520000" cy="2520000"/>
          </a:xfrm>
          <a:prstGeom prst="ellipse">
            <a:avLst/>
          </a:prstGeom>
          <a:solidFill>
            <a:schemeClr val="tx2"/>
          </a:solidFill>
        </p:spPr>
        <p:txBody>
          <a:bodyPr wrap="square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None/>
              <a:defRPr>
                <a:solidFill>
                  <a:schemeClr val="bg1"/>
                </a:solidFill>
              </a:defRPr>
            </a:lvl2pPr>
            <a:lvl3pPr marL="504056" indent="0">
              <a:buNone/>
              <a:defRPr>
                <a:solidFill>
                  <a:schemeClr val="bg1"/>
                </a:solidFill>
              </a:defRPr>
            </a:lvl3pPr>
            <a:lvl4pPr marL="504056" indent="0">
              <a:buNone/>
              <a:defRPr>
                <a:solidFill>
                  <a:schemeClr val="bg1"/>
                </a:solidFill>
              </a:defRPr>
            </a:lvl4pPr>
            <a:lvl5pPr marL="504056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her for at tilføje tekst</a:t>
            </a:r>
          </a:p>
        </p:txBody>
      </p:sp>
      <p:sp>
        <p:nvSpPr>
          <p:cNvPr id="20" name="Pladsholder til tekst 4">
            <a:extLst>
              <a:ext uri="{FF2B5EF4-FFF2-40B4-BE49-F238E27FC236}">
                <a16:creationId xmlns:a16="http://schemas.microsoft.com/office/drawing/2014/main" id="{F62A812C-1624-4F93-BB88-19482215D551}"/>
              </a:ext>
            </a:extLst>
          </p:cNvPr>
          <p:cNvSpPr>
            <a:spLocks noGrp="1" noChangeAspect="1"/>
          </p:cNvSpPr>
          <p:nvPr>
            <p:ph type="body" sz="quarter" idx="22" hasCustomPrompt="1"/>
          </p:nvPr>
        </p:nvSpPr>
        <p:spPr>
          <a:xfrm>
            <a:off x="6437910" y="2042677"/>
            <a:ext cx="2520000" cy="2520000"/>
          </a:xfrm>
          <a:prstGeom prst="ellipse">
            <a:avLst/>
          </a:prstGeom>
          <a:solidFill>
            <a:schemeClr val="tx2"/>
          </a:solidFill>
        </p:spPr>
        <p:txBody>
          <a:bodyPr wrap="square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None/>
              <a:defRPr>
                <a:solidFill>
                  <a:schemeClr val="bg1"/>
                </a:solidFill>
              </a:defRPr>
            </a:lvl2pPr>
            <a:lvl3pPr marL="504056" indent="0">
              <a:buNone/>
              <a:defRPr>
                <a:solidFill>
                  <a:schemeClr val="bg1"/>
                </a:solidFill>
              </a:defRPr>
            </a:lvl3pPr>
            <a:lvl4pPr marL="504056" indent="0">
              <a:buNone/>
              <a:defRPr>
                <a:solidFill>
                  <a:schemeClr val="bg1"/>
                </a:solidFill>
              </a:defRPr>
            </a:lvl4pPr>
            <a:lvl5pPr marL="504056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her for at tilføje tekst</a:t>
            </a:r>
          </a:p>
        </p:txBody>
      </p:sp>
      <p:sp>
        <p:nvSpPr>
          <p:cNvPr id="13" name="Logo hvid"/>
          <p:cNvSpPr>
            <a:spLocks noGrp="1"/>
          </p:cNvSpPr>
          <p:nvPr>
            <p:ph type="body" sz="quarter" idx="14" hasCustomPrompt="1"/>
          </p:nvPr>
        </p:nvSpPr>
        <p:spPr>
          <a:xfrm>
            <a:off x="9946800" y="6098400"/>
            <a:ext cx="1540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noFill/>
              </a:defRPr>
            </a:lvl1pPr>
            <a:lvl2pPr>
              <a:defRPr sz="1193"/>
            </a:lvl2pPr>
            <a:lvl3pPr>
              <a:defRPr sz="1193"/>
            </a:lvl3pPr>
            <a:lvl4pPr>
              <a:defRPr sz="1093"/>
            </a:lvl4pPr>
            <a:lvl5pPr>
              <a:defRPr sz="1043"/>
            </a:lvl5pPr>
          </a:lstStyle>
          <a:p>
            <a:pPr lvl="0"/>
            <a:r>
              <a:rPr lang="da-DK" dirty="0"/>
              <a:t>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02-09-2024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702000" y="6386400"/>
            <a:ext cx="280800" cy="33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05881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02-09-2024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54954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d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ED5F2DD1-FF2E-4A6A-A9E9-8BE1BCFC17F4}" type="datetime1">
              <a:rPr lang="da-DK" smtClean="0"/>
              <a:pPr/>
              <a:t>02-09-2024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1E80101F-5742-4645-B1C0-D6AFABF6C92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6" name="Baggrund"/>
          <p:cNvSpPr/>
          <p:nvPr userDrawn="1"/>
        </p:nvSpPr>
        <p:spPr bwMode="auto">
          <a:xfrm>
            <a:off x="1845" y="0"/>
            <a:ext cx="12190161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18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86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77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tn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95" y="179388"/>
            <a:ext cx="11830050" cy="6498612"/>
          </a:xfrm>
          <a:noFill/>
        </p:spPr>
        <p:txBody>
          <a:bodyPr tIns="936000" anchor="ctr" anchorCtr="0"/>
          <a:lstStyle>
            <a:lvl1pPr marL="0" indent="0" algn="ctr">
              <a:buNone/>
              <a:defRPr sz="1393" b="0"/>
            </a:lvl1pPr>
          </a:lstStyle>
          <a:p>
            <a:r>
              <a:rPr lang="da-DK" noProof="1"/>
              <a:t>Klik her og indsæt billede via Vælg billeder- eller Rediger-knappen.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4779163"/>
            <a:ext cx="11255000" cy="1897875"/>
          </a:xfrm>
          <a:solidFill>
            <a:schemeClr val="tx2">
              <a:alpha val="80000"/>
            </a:schemeClr>
          </a:solidFill>
        </p:spPr>
        <p:txBody>
          <a:bodyPr lIns="234000" tIns="234000" rIns="2970000" bIns="23400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986" b="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Skriv kontaktdata</a:t>
            </a:r>
          </a:p>
        </p:txBody>
      </p:sp>
      <p:sp>
        <p:nvSpPr>
          <p:cNvPr id="15" name="AutoShape 4"/>
          <p:cNvSpPr>
            <a:spLocks/>
          </p:cNvSpPr>
          <p:nvPr userDrawn="1"/>
        </p:nvSpPr>
        <p:spPr bwMode="gray">
          <a:xfrm>
            <a:off x="-2651481" y="2723180"/>
            <a:ext cx="2495549" cy="5257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defTabSz="454010">
              <a:lnSpc>
                <a:spcPct val="108000"/>
              </a:lnSpc>
              <a:spcBef>
                <a:spcPts val="593"/>
              </a:spcBef>
              <a:tabLst>
                <a:tab pos="176559" algn="l"/>
              </a:tabLst>
            </a:pP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dato</a:t>
            </a:r>
          </a:p>
          <a:p>
            <a:pPr algn="r" defTabSz="454010">
              <a:lnSpc>
                <a:spcPct val="108000"/>
              </a:lnSpc>
              <a:spcBef>
                <a:spcPts val="593"/>
              </a:spcBef>
              <a:tabLst>
                <a:tab pos="176559" algn="l"/>
              </a:tabLst>
            </a:pPr>
            <a:r>
              <a:rPr lang="da-DK" sz="893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f.eks.</a:t>
            </a:r>
            <a:br>
              <a:rPr lang="da-DK" sz="893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893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September 2017</a:t>
            </a:r>
            <a:endParaRPr lang="da-DK" sz="893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20" name="AutoShape 4"/>
          <p:cNvSpPr>
            <a:spLocks/>
          </p:cNvSpPr>
          <p:nvPr userDrawn="1"/>
        </p:nvSpPr>
        <p:spPr bwMode="gray">
          <a:xfrm>
            <a:off x="-1958975" y="180974"/>
            <a:ext cx="1871662" cy="126682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defTabSz="454010">
              <a:lnSpc>
                <a:spcPct val="108000"/>
              </a:lnSpc>
              <a:spcBef>
                <a:spcPts val="593"/>
              </a:spcBef>
              <a:tabLst>
                <a:tab pos="176559" algn="l"/>
              </a:tabLst>
            </a:pP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Vis hjælpelinjer som er en hjælp ved placering af billeder</a:t>
            </a:r>
          </a:p>
          <a:p>
            <a:pPr algn="r" defTabSz="454010">
              <a:lnSpc>
                <a:spcPct val="108000"/>
              </a:lnSpc>
              <a:spcBef>
                <a:spcPts val="593"/>
              </a:spcBef>
              <a:tabLst>
                <a:tab pos="176559" algn="l"/>
              </a:tabLst>
            </a:pP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1.</a:t>
            </a: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Højre klik på den aktuelle side og vælg </a:t>
            </a: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gitter og hjælpelinjer</a:t>
            </a:r>
            <a:endParaRPr lang="da-DK" sz="893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  <a:p>
            <a:pPr algn="r" defTabSz="454010">
              <a:lnSpc>
                <a:spcPct val="108000"/>
              </a:lnSpc>
              <a:spcBef>
                <a:spcPts val="593"/>
              </a:spcBef>
              <a:tabLst>
                <a:tab pos="176559" algn="l"/>
              </a:tabLst>
            </a:pP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2. </a:t>
            </a: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Sæt kryds ved </a:t>
            </a: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Vis</a:t>
            </a: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 tegnehjælpelinjer på skærmen</a:t>
            </a:r>
          </a:p>
          <a:p>
            <a:pPr algn="r" defTabSz="454010">
              <a:lnSpc>
                <a:spcPct val="108000"/>
              </a:lnSpc>
              <a:spcBef>
                <a:spcPts val="593"/>
              </a:spcBef>
              <a:buFontTx/>
              <a:buNone/>
              <a:tabLst>
                <a:tab pos="176559" algn="l"/>
              </a:tabLst>
            </a:pP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3.</a:t>
            </a: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Vælg </a:t>
            </a: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OK</a:t>
            </a:r>
            <a:endParaRPr lang="da-DK" sz="893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9" name="Logo hvid"/>
          <p:cNvSpPr>
            <a:spLocks noGrp="1"/>
          </p:cNvSpPr>
          <p:nvPr>
            <p:ph type="body" sz="quarter" idx="14" hasCustomPrompt="1"/>
          </p:nvPr>
        </p:nvSpPr>
        <p:spPr>
          <a:xfrm>
            <a:off x="9946800" y="6098400"/>
            <a:ext cx="1540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noFill/>
              </a:defRPr>
            </a:lvl1pPr>
            <a:lvl2pPr>
              <a:defRPr sz="1193"/>
            </a:lvl2pPr>
            <a:lvl3pPr>
              <a:defRPr sz="1193"/>
            </a:lvl3pPr>
            <a:lvl4pPr>
              <a:defRPr sz="1093"/>
            </a:lvl4pPr>
            <a:lvl5pPr>
              <a:defRPr sz="1043"/>
            </a:lvl5pPr>
          </a:lstStyle>
          <a:p>
            <a:pPr lvl="0"/>
            <a:r>
              <a:rPr lang="da-DK" dirty="0"/>
              <a:t>D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02-09-2024</a:t>
            </a:fld>
            <a:endParaRPr lang="da-DK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61640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verskrift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5" y="160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" name="think-cell Slide" r:id="rId4" imgW="216" imgH="216" progId="TCLayout.ActiveDocument.1">
                  <p:embed/>
                </p:oleObj>
              </mc:Choice>
              <mc:Fallback>
                <p:oleObj name="think-cell Slide" r:id="rId4" imgW="216" imgH="216" progId="TCLayout.ActiveDocument.1">
                  <p:embed/>
                  <p:pic>
                    <p:nvPicPr>
                      <p:cNvPr id="7" name="Objek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5" y="1602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675" y="620792"/>
            <a:ext cx="10785475" cy="719976"/>
          </a:xfrm>
        </p:spPr>
        <p:txBody>
          <a:bodyPr rIns="1036800"/>
          <a:lstStyle>
            <a:lvl1pPr>
              <a:defRPr sz="2186" b="1" cap="none" baseline="0"/>
            </a:lvl1pPr>
          </a:lstStyle>
          <a:p>
            <a:r>
              <a:rPr lang="da-DK" dirty="0" smtClean="0"/>
              <a:t>KLIK HER FOR AT TILFØJE TITEL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rIns="1036800"/>
          <a:lstStyle>
            <a:lvl1pPr>
              <a:defRPr sz="993"/>
            </a:lvl1pPr>
            <a:lvl2pPr>
              <a:defRPr sz="993"/>
            </a:lvl2pPr>
            <a:lvl3pPr>
              <a:defRPr sz="993"/>
            </a:lvl3pPr>
            <a:lvl4pPr>
              <a:defRPr sz="993"/>
            </a:lvl4pPr>
            <a:lvl5pPr>
              <a:defRPr sz="993"/>
            </a:lvl5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0E53-7ABE-4E8C-90D7-79BEA3CCB293}" type="datetime1">
              <a:rPr lang="da-DK" smtClean="0"/>
              <a:pPr/>
              <a:t>02-09-2024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000000"/>
                </a:solidFill>
              </a:rPr>
              <a:t>Skriv </a:t>
            </a:r>
            <a:r>
              <a:rPr lang="da-DK" dirty="0" err="1" smtClean="0">
                <a:solidFill>
                  <a:srgbClr val="000000"/>
                </a:solidFill>
              </a:rPr>
              <a:t>Anm</a:t>
            </a:r>
            <a:r>
              <a:rPr lang="da-DK" dirty="0" smtClean="0">
                <a:solidFill>
                  <a:srgbClr val="000000"/>
                </a:solidFill>
              </a:rPr>
              <a:t>.: eller kilde</a:t>
            </a:r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695400" y="147990"/>
            <a:ext cx="7740650" cy="184666"/>
          </a:xfrm>
        </p:spPr>
        <p:txBody>
          <a:bodyPr/>
          <a:lstStyle>
            <a:lvl1pPr marL="0" indent="0">
              <a:buNone/>
              <a:defRPr sz="1193" baseline="0">
                <a:solidFill>
                  <a:srgbClr val="031D5C"/>
                </a:solidFill>
              </a:defRPr>
            </a:lvl1pPr>
          </a:lstStyle>
          <a:p>
            <a:r>
              <a:rPr lang="da-DK" dirty="0" smtClean="0"/>
              <a:t>KLIK FOR AT TILFØJE TEKST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26820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verskrift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5" y="160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0" name="think-cell Slide" r:id="rId4" imgW="216" imgH="216" progId="TCLayout.ActiveDocument.1">
                  <p:embed/>
                </p:oleObj>
              </mc:Choice>
              <mc:Fallback>
                <p:oleObj name="think-cell Slide" r:id="rId4" imgW="216" imgH="216" progId="TCLayout.ActiveDocument.1">
                  <p:embed/>
                  <p:pic>
                    <p:nvPicPr>
                      <p:cNvPr id="7" name="Objek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5" y="1602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675" y="620792"/>
            <a:ext cx="10785475" cy="719976"/>
          </a:xfrm>
        </p:spPr>
        <p:txBody>
          <a:bodyPr rIns="1036800"/>
          <a:lstStyle>
            <a:lvl1pPr>
              <a:defRPr sz="2186" b="1" cap="none" baseline="0"/>
            </a:lvl1pPr>
          </a:lstStyle>
          <a:p>
            <a:r>
              <a:rPr lang="da-DK" dirty="0" smtClean="0"/>
              <a:t>KLIK HER FOR AT TILFØJE TITEL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rIns="1036800"/>
          <a:lstStyle>
            <a:lvl1pPr>
              <a:defRPr sz="993"/>
            </a:lvl1pPr>
            <a:lvl2pPr>
              <a:defRPr sz="993"/>
            </a:lvl2pPr>
            <a:lvl3pPr>
              <a:defRPr sz="993"/>
            </a:lvl3pPr>
            <a:lvl4pPr>
              <a:defRPr sz="993"/>
            </a:lvl4pPr>
            <a:lvl5pPr>
              <a:defRPr sz="993"/>
            </a:lvl5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5C9F-8213-4130-AF36-40B0A64A7A69}" type="datetime1">
              <a:rPr lang="da-DK" smtClean="0"/>
              <a:pPr/>
              <a:t>02-09-2024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srgbClr val="000000"/>
                </a:solidFill>
              </a:rPr>
              <a:t>Skriv Anm.: eller kilde</a:t>
            </a:r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-2472952" y="411177"/>
            <a:ext cx="2472952" cy="448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ts val="593"/>
              </a:spcBef>
              <a:defRPr/>
            </a:pPr>
            <a:r>
              <a:rPr lang="da-DK" sz="893" b="1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Lav en bold underoverskrift</a:t>
            </a:r>
            <a:r>
              <a:rPr lang="da-DK" sz="893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 </a:t>
            </a:r>
            <a:r>
              <a:rPr lang="da-DK" sz="893" noProof="1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/>
            </a:r>
            <a:br>
              <a:rPr lang="da-DK" sz="893" noProof="1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893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Anvend en aktiv titel:</a:t>
            </a:r>
            <a:br>
              <a:rPr lang="da-DK" sz="893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893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Hvad er hovedkonklusionen for dette slide? </a:t>
            </a:r>
            <a:endParaRPr lang="da-DK" sz="893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  <p:sp>
        <p:nvSpPr>
          <p:cNvPr id="10" name="TextBox 16"/>
          <p:cNvSpPr txBox="1">
            <a:spLocks noChangeArrowheads="1"/>
          </p:cNvSpPr>
          <p:nvPr userDrawn="1"/>
        </p:nvSpPr>
        <p:spPr bwMode="auto">
          <a:xfrm>
            <a:off x="-2229400" y="1449388"/>
            <a:ext cx="2223185" cy="299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ts val="593"/>
              </a:spcBef>
            </a:pPr>
            <a:r>
              <a:rPr lang="da-DK" sz="893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Ønsker </a:t>
            </a:r>
            <a:r>
              <a:rPr lang="da-DK" sz="893" noProof="1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du korrekt bullet, </a:t>
            </a:r>
            <a:br>
              <a:rPr lang="da-DK" sz="893" noProof="1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893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Klik </a:t>
            </a:r>
            <a:r>
              <a:rPr lang="da-DK" sz="893" noProof="1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på </a:t>
            </a:r>
            <a:r>
              <a:rPr lang="da-DK" sz="893" b="1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bullet-knappen i værktøjslinjen</a:t>
            </a:r>
            <a:endParaRPr lang="da-DK" sz="893" b="1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  <p:sp>
        <p:nvSpPr>
          <p:cNvPr id="11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695400" y="147990"/>
            <a:ext cx="7740650" cy="184666"/>
          </a:xfrm>
        </p:spPr>
        <p:txBody>
          <a:bodyPr/>
          <a:lstStyle>
            <a:lvl1pPr marL="0" indent="0">
              <a:buNone/>
              <a:defRPr sz="1193" baseline="0">
                <a:solidFill>
                  <a:srgbClr val="031D5C"/>
                </a:solidFill>
              </a:defRPr>
            </a:lvl1pPr>
          </a:lstStyle>
          <a:p>
            <a:r>
              <a:rPr lang="da-DK" dirty="0" smtClean="0"/>
              <a:t>KLIK FOR AT TILFØJE TEKST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10641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80974"/>
            <a:ext cx="11828462" cy="6497025"/>
          </a:xfrm>
          <a:noFill/>
        </p:spPr>
        <p:txBody>
          <a:bodyPr tIns="936000" anchor="ctr" anchorCtr="0"/>
          <a:lstStyle>
            <a:lvl1pPr marL="0" indent="0" algn="ctr">
              <a:buNone/>
              <a:defRPr sz="1393" b="0"/>
            </a:lvl1pPr>
          </a:lstStyle>
          <a:p>
            <a:r>
              <a:rPr lang="da-DK" noProof="1"/>
              <a:t>Klik her og indsæt billede via Vælg billeder- eller Rediger-knappen.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67551" y="180013"/>
            <a:ext cx="5436000" cy="3068887"/>
          </a:xfrm>
          <a:solidFill>
            <a:schemeClr val="tx2">
              <a:alpha val="80000"/>
            </a:schemeClr>
          </a:solidFill>
        </p:spPr>
        <p:txBody>
          <a:bodyPr lIns="241200" bIns="234000" anchor="b" anchorCtr="0"/>
          <a:lstStyle>
            <a:lvl1pPr marL="0" indent="0">
              <a:buNone/>
              <a:defRPr sz="1193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dirty="0"/>
              <a:t>Måned og år</a:t>
            </a:r>
          </a:p>
        </p:txBody>
      </p:sp>
      <p:sp>
        <p:nvSpPr>
          <p:cNvPr id="5" name="Title 1"/>
          <p:cNvSpPr>
            <a:spLocks noGrp="1" noChangeAspect="1"/>
          </p:cNvSpPr>
          <p:nvPr>
            <p:ph type="title" hasCustomPrompt="1"/>
          </p:nvPr>
        </p:nvSpPr>
        <p:spPr>
          <a:xfrm>
            <a:off x="701683" y="1268760"/>
            <a:ext cx="4967738" cy="1080892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3179" b="1" cap="none" baseline="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Indsæt titel i maksimalt to linjer</a:t>
            </a:r>
          </a:p>
        </p:txBody>
      </p:sp>
      <p:sp>
        <p:nvSpPr>
          <p:cNvPr id="15" name="AutoShape 4"/>
          <p:cNvSpPr>
            <a:spLocks/>
          </p:cNvSpPr>
          <p:nvPr userDrawn="1"/>
        </p:nvSpPr>
        <p:spPr bwMode="gray">
          <a:xfrm>
            <a:off x="-2651481" y="2723180"/>
            <a:ext cx="2495549" cy="5257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defTabSz="454010">
              <a:spcBef>
                <a:spcPts val="593"/>
              </a:spcBef>
              <a:tabLst>
                <a:tab pos="176559" algn="l"/>
              </a:tabLst>
            </a:pPr>
            <a:r>
              <a:rPr lang="da-DK" sz="893" b="1" noProof="1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Indsæt dato</a:t>
            </a:r>
          </a:p>
          <a:p>
            <a:pPr algn="r" defTabSz="454010">
              <a:spcBef>
                <a:spcPts val="593"/>
              </a:spcBef>
              <a:tabLst>
                <a:tab pos="176559" algn="l"/>
              </a:tabLst>
            </a:pPr>
            <a:r>
              <a:rPr lang="da-DK" sz="893" noProof="1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Indsæt f.eks.</a:t>
            </a:r>
            <a:br>
              <a:rPr lang="da-DK" sz="893" noProof="1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893" b="1" noProof="1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September 2017</a:t>
            </a:r>
            <a:endParaRPr lang="da-DK" sz="893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  <p:sp>
        <p:nvSpPr>
          <p:cNvPr id="14" name="Logo hvid"/>
          <p:cNvSpPr>
            <a:spLocks noGrp="1"/>
          </p:cNvSpPr>
          <p:nvPr>
            <p:ph type="body" sz="quarter" idx="14" hasCustomPrompt="1"/>
          </p:nvPr>
        </p:nvSpPr>
        <p:spPr>
          <a:xfrm>
            <a:off x="719579" y="415184"/>
            <a:ext cx="21456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noFill/>
              </a:defRPr>
            </a:lvl1pPr>
            <a:lvl2pPr>
              <a:defRPr sz="1193"/>
            </a:lvl2pPr>
            <a:lvl3pPr>
              <a:defRPr sz="1193"/>
            </a:lvl3pPr>
            <a:lvl4pPr>
              <a:defRPr sz="1093"/>
            </a:lvl4pPr>
            <a:lvl5pPr>
              <a:defRPr sz="1043"/>
            </a:lvl5pPr>
          </a:lstStyle>
          <a:p>
            <a:pPr lvl="0"/>
            <a:r>
              <a:rPr lang="da-DK" dirty="0"/>
              <a:t>D</a:t>
            </a:r>
          </a:p>
        </p:txBody>
      </p:sp>
      <p:sp>
        <p:nvSpPr>
          <p:cNvPr id="20" name="AutoShape 4"/>
          <p:cNvSpPr>
            <a:spLocks/>
          </p:cNvSpPr>
          <p:nvPr userDrawn="1"/>
        </p:nvSpPr>
        <p:spPr bwMode="gray">
          <a:xfrm>
            <a:off x="-1958975" y="180974"/>
            <a:ext cx="1871662" cy="126682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defTabSz="454010">
              <a:spcBef>
                <a:spcPts val="593"/>
              </a:spcBef>
              <a:tabLst>
                <a:tab pos="176559" algn="l"/>
              </a:tabLst>
            </a:pPr>
            <a:r>
              <a:rPr lang="da-DK" sz="893" b="1" noProof="1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Vis hjælpelinjer som er en hjælp ved placering af billeder</a:t>
            </a:r>
          </a:p>
          <a:p>
            <a:pPr algn="r" defTabSz="454010">
              <a:spcBef>
                <a:spcPts val="593"/>
              </a:spcBef>
              <a:tabLst>
                <a:tab pos="176559" algn="l"/>
              </a:tabLst>
            </a:pPr>
            <a:r>
              <a:rPr lang="da-DK" sz="893" b="1" noProof="1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1.</a:t>
            </a:r>
            <a:r>
              <a:rPr lang="da-DK" sz="893" noProof="1">
                <a:solidFill>
                  <a:srgbClr val="000000">
                    <a:lumMod val="65000"/>
                    <a:lumOff val="35000"/>
                  </a:srgbClr>
                </a:solidFill>
              </a:rPr>
              <a:t>Højre klik på den aktuelle side og vælg </a:t>
            </a:r>
            <a:r>
              <a:rPr lang="da-DK" sz="893" b="1" noProof="1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gitter og hjælpelinjer</a:t>
            </a:r>
            <a:endParaRPr lang="da-DK" sz="893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  <a:p>
            <a:pPr algn="r" defTabSz="454010">
              <a:spcBef>
                <a:spcPts val="593"/>
              </a:spcBef>
              <a:tabLst>
                <a:tab pos="176559" algn="l"/>
              </a:tabLst>
            </a:pPr>
            <a:r>
              <a:rPr lang="da-DK" sz="893" b="1" noProof="1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2. </a:t>
            </a:r>
            <a:r>
              <a:rPr lang="da-DK" sz="893" noProof="1">
                <a:solidFill>
                  <a:srgbClr val="000000">
                    <a:lumMod val="65000"/>
                    <a:lumOff val="35000"/>
                  </a:srgbClr>
                </a:solidFill>
              </a:rPr>
              <a:t>Sæt kryds ved </a:t>
            </a:r>
            <a:r>
              <a:rPr lang="da-DK" sz="893" b="1" noProof="1">
                <a:solidFill>
                  <a:srgbClr val="000000">
                    <a:lumMod val="65000"/>
                    <a:lumOff val="35000"/>
                  </a:srgbClr>
                </a:solidFill>
              </a:rPr>
              <a:t>Vis</a:t>
            </a:r>
            <a:r>
              <a:rPr lang="da-DK" sz="893" noProof="1">
                <a:solidFill>
                  <a:srgbClr val="000000">
                    <a:lumMod val="65000"/>
                    <a:lumOff val="35000"/>
                  </a:srgbClr>
                </a:solidFill>
              </a:rPr>
              <a:t> tegnehjælpelinjer på skærmen</a:t>
            </a:r>
          </a:p>
          <a:p>
            <a:pPr algn="r" defTabSz="454010">
              <a:spcBef>
                <a:spcPts val="593"/>
              </a:spcBef>
              <a:tabLst>
                <a:tab pos="176559" algn="l"/>
              </a:tabLst>
            </a:pPr>
            <a:r>
              <a:rPr lang="da-DK" sz="893" b="1" noProof="1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3.</a:t>
            </a:r>
            <a:r>
              <a:rPr lang="da-DK" sz="893" noProof="1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 Vælg </a:t>
            </a:r>
            <a:r>
              <a:rPr lang="da-DK" sz="893" b="1" noProof="1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OK</a:t>
            </a:r>
            <a:endParaRPr lang="da-DK" sz="893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  <p:sp>
        <p:nvSpPr>
          <p:cNvPr id="8" name="Title 1"/>
          <p:cNvSpPr txBox="1">
            <a:spLocks noChangeAspect="1"/>
          </p:cNvSpPr>
          <p:nvPr userDrawn="1"/>
        </p:nvSpPr>
        <p:spPr bwMode="auto">
          <a:xfrm>
            <a:off x="713155" y="2362354"/>
            <a:ext cx="4967738" cy="36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1786" b="0" kern="0" dirty="0" smtClean="0">
                <a:solidFill>
                  <a:srgbClr val="FFFFFF"/>
                </a:solidFill>
              </a:rPr>
              <a:t>indsæt titel i maksimalt to linjer</a:t>
            </a:r>
            <a:endParaRPr lang="da-DK" sz="1786" b="0" kern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90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verskrift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rIns="1036800"/>
          <a:lstStyle>
            <a:lvl1pPr>
              <a:defRPr cap="none" baseline="0"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rIns="1036800"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02-09-2024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-1536848" y="1455600"/>
            <a:ext cx="1428898" cy="8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8000"/>
              </a:lnSpc>
              <a:spcBef>
                <a:spcPts val="593"/>
              </a:spcBef>
            </a:pP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 bold underoverskrift</a:t>
            </a: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/>
            </a:r>
            <a:b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Fjern bullet og </a:t>
            </a:r>
            <a:b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</a:t>
            </a:r>
            <a: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teksten bold</a:t>
            </a:r>
          </a:p>
          <a:p>
            <a:pPr algn="r" eaLnBrk="1" hangingPunct="1">
              <a:lnSpc>
                <a:spcPct val="108000"/>
              </a:lnSpc>
              <a:spcBef>
                <a:spcPts val="593"/>
              </a:spcBef>
            </a:pPr>
            <a: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Ønsker du korrekt bullet, </a:t>
            </a:r>
            <a:b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</a:t>
            </a:r>
            <a:r>
              <a:rPr lang="da-DK" sz="893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bullet-knappen</a:t>
            </a:r>
            <a:endParaRPr lang="da-DK" sz="893" b="1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0998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5" y="160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14" name="think-cell Slide" r:id="rId4" imgW="216" imgH="216" progId="TCLayout.ActiveDocument.1">
                  <p:embed/>
                </p:oleObj>
              </mc:Choice>
              <mc:Fallback>
                <p:oleObj name="think-cell Slide" r:id="rId4" imgW="216" imgH="216" progId="TCLayout.ActiveDocument.1">
                  <p:embed/>
                  <p:pic>
                    <p:nvPicPr>
                      <p:cNvPr id="7" name="Objek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5" y="1602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675" y="620792"/>
            <a:ext cx="10785475" cy="719976"/>
          </a:xfrm>
        </p:spPr>
        <p:txBody>
          <a:bodyPr rIns="1036800"/>
          <a:lstStyle>
            <a:lvl1pPr>
              <a:defRPr sz="2186" b="1" cap="none" baseline="0"/>
            </a:lvl1pPr>
          </a:lstStyle>
          <a:p>
            <a:r>
              <a:rPr lang="da-DK" dirty="0" smtClean="0"/>
              <a:t>KLIK HER FOR AT TILFØJE TITEL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rIns="1036800"/>
          <a:lstStyle>
            <a:lvl1pPr>
              <a:defRPr sz="993"/>
            </a:lvl1pPr>
            <a:lvl2pPr>
              <a:defRPr sz="993"/>
            </a:lvl2pPr>
            <a:lvl3pPr>
              <a:defRPr sz="993"/>
            </a:lvl3pPr>
            <a:lvl4pPr>
              <a:defRPr sz="993"/>
            </a:lvl4pPr>
            <a:lvl5pPr>
              <a:defRPr sz="993"/>
            </a:lvl5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0E53-7ABE-4E8C-90D7-79BEA3CCB293}" type="datetime1">
              <a:rPr lang="da-DK" smtClean="0"/>
              <a:pPr/>
              <a:t>02-09-2024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000000"/>
                </a:solidFill>
              </a:rPr>
              <a:t>Skriv </a:t>
            </a:r>
            <a:r>
              <a:rPr lang="da-DK" dirty="0" err="1" smtClean="0">
                <a:solidFill>
                  <a:srgbClr val="000000"/>
                </a:solidFill>
              </a:rPr>
              <a:t>Anm</a:t>
            </a:r>
            <a:r>
              <a:rPr lang="da-DK" dirty="0" smtClean="0">
                <a:solidFill>
                  <a:srgbClr val="000000"/>
                </a:solidFill>
              </a:rPr>
              <a:t>.: eller kilde</a:t>
            </a:r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695400" y="147990"/>
            <a:ext cx="7740650" cy="184666"/>
          </a:xfrm>
        </p:spPr>
        <p:txBody>
          <a:bodyPr/>
          <a:lstStyle>
            <a:lvl1pPr marL="0" indent="0">
              <a:buNone/>
              <a:defRPr sz="1193" baseline="0">
                <a:solidFill>
                  <a:srgbClr val="031D5C"/>
                </a:solidFill>
              </a:defRPr>
            </a:lvl1pPr>
          </a:lstStyle>
          <a:p>
            <a:r>
              <a:rPr lang="da-DK" dirty="0" smtClean="0"/>
              <a:t>KLIK FOR AT TILFØJE TEKST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94749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ellemside_MODST-grø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921" y="1483"/>
          <a:ext cx="1920" cy="1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38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21" y="1483"/>
                        <a:ext cx="1920" cy="14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75026" y="2147826"/>
            <a:ext cx="7875963" cy="2244054"/>
          </a:xfrm>
          <a:prstGeom prst="rect">
            <a:avLst/>
          </a:prstGeom>
        </p:spPr>
        <p:txBody>
          <a:bodyPr>
            <a:noAutofit/>
          </a:bodyPr>
          <a:lstStyle>
            <a:lvl1pPr marL="0" indent="2073426">
              <a:spcBef>
                <a:spcPts val="423"/>
              </a:spcBef>
              <a:defRPr lang="en-US" sz="4372" b="1" kern="1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da-DK" dirty="0" smtClean="0"/>
              <a:t>Klik for at redigere i master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87476" y="4510659"/>
            <a:ext cx="7863511" cy="46609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986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70185049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4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9057445" y="179387"/>
            <a:ext cx="2952000" cy="6497638"/>
          </a:xfrm>
        </p:spPr>
        <p:txBody>
          <a:bodyPr lIns="0" tIns="72000" rIns="0" anchor="t" anchorCtr="0"/>
          <a:lstStyle>
            <a:lvl1pPr marL="0" indent="0" algn="ctr">
              <a:buNone/>
              <a:defRPr sz="1393"/>
            </a:lvl1pPr>
          </a:lstStyle>
          <a:p>
            <a:r>
              <a:rPr lang="da-DK" dirty="0"/>
              <a:t>Klik her og indsæt billede via Vælg billeder- eller Rediger-knappen.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676" y="363600"/>
            <a:ext cx="8075418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74" y="1450800"/>
            <a:ext cx="8074675" cy="44640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02-09-2024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29600" y="6385399"/>
            <a:ext cx="3794400" cy="333956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-1536848" y="1455600"/>
            <a:ext cx="1428898" cy="8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8000"/>
              </a:lnSpc>
              <a:spcBef>
                <a:spcPts val="593"/>
              </a:spcBef>
            </a:pP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 bold underoverskrift</a:t>
            </a: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/>
            </a:r>
            <a:b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Fjern bullet og </a:t>
            </a:r>
            <a:b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</a:t>
            </a:r>
            <a: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teksten bold</a:t>
            </a:r>
          </a:p>
          <a:p>
            <a:pPr algn="r" eaLnBrk="1" hangingPunct="1">
              <a:lnSpc>
                <a:spcPct val="108000"/>
              </a:lnSpc>
              <a:spcBef>
                <a:spcPts val="593"/>
              </a:spcBef>
            </a:pPr>
            <a: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Ønsker du korrekt bullet, </a:t>
            </a:r>
            <a:b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</a:t>
            </a:r>
            <a:r>
              <a:rPr lang="da-DK" sz="893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bullet-knappen</a:t>
            </a:r>
            <a:endParaRPr lang="da-DK" sz="893" b="1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3864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080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893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080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893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Logo hvid"/>
          <p:cNvSpPr>
            <a:spLocks noGrp="1"/>
          </p:cNvSpPr>
          <p:nvPr>
            <p:ph type="body" sz="quarter" idx="15" hasCustomPrompt="1"/>
          </p:nvPr>
        </p:nvSpPr>
        <p:spPr>
          <a:xfrm>
            <a:off x="9946800" y="6098400"/>
            <a:ext cx="1540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noFill/>
              </a:defRPr>
            </a:lvl1pPr>
            <a:lvl2pPr>
              <a:defRPr sz="1193"/>
            </a:lvl2pPr>
            <a:lvl3pPr>
              <a:defRPr sz="1193"/>
            </a:lvl3pPr>
            <a:lvl4pPr>
              <a:defRPr sz="1093"/>
            </a:lvl4pPr>
            <a:lvl5pPr>
              <a:defRPr sz="1043"/>
            </a:lvl5pPr>
          </a:lstStyle>
          <a:p>
            <a:pPr lvl="0"/>
            <a:r>
              <a:rPr lang="da-DK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43929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3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8067600" y="179387"/>
            <a:ext cx="3941838" cy="6497638"/>
          </a:xfrm>
        </p:spPr>
        <p:txBody>
          <a:bodyPr lIns="0" tIns="72000" rIns="0" anchor="t" anchorCtr="0"/>
          <a:lstStyle>
            <a:lvl1pPr marL="0" indent="0" algn="ctr">
              <a:buNone/>
              <a:defRPr sz="1393"/>
            </a:lvl1pPr>
          </a:lstStyle>
          <a:p>
            <a:r>
              <a:rPr lang="da-DK" dirty="0"/>
              <a:t>Klik her og indsæt billede via Vælg billeder- eller Rediger-knappen.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2668" y="363600"/>
            <a:ext cx="7084462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8" y="1450800"/>
            <a:ext cx="7084710" cy="44640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02-09-2024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-1536848" y="1455600"/>
            <a:ext cx="1428898" cy="8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8000"/>
              </a:lnSpc>
              <a:spcBef>
                <a:spcPts val="593"/>
              </a:spcBef>
            </a:pP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 bold underoverskrift</a:t>
            </a: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/>
            </a:r>
            <a:b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Fjern bullet og </a:t>
            </a:r>
            <a:b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</a:t>
            </a:r>
            <a: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teksten bold</a:t>
            </a:r>
          </a:p>
          <a:p>
            <a:pPr algn="r" eaLnBrk="1" hangingPunct="1">
              <a:lnSpc>
                <a:spcPct val="108000"/>
              </a:lnSpc>
              <a:spcBef>
                <a:spcPts val="593"/>
              </a:spcBef>
            </a:pPr>
            <a: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Ønsker du korrekt bullet, </a:t>
            </a:r>
            <a:b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</a:t>
            </a:r>
            <a:r>
              <a:rPr lang="da-DK" sz="893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bullet-knappen</a:t>
            </a:r>
            <a:endParaRPr lang="da-DK" sz="893" b="1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3864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080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893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080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893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Logo hvid"/>
          <p:cNvSpPr>
            <a:spLocks noGrp="1"/>
          </p:cNvSpPr>
          <p:nvPr>
            <p:ph type="body" sz="quarter" idx="15" hasCustomPrompt="1"/>
          </p:nvPr>
        </p:nvSpPr>
        <p:spPr>
          <a:xfrm>
            <a:off x="9946800" y="6098400"/>
            <a:ext cx="1540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noFill/>
              </a:defRPr>
            </a:lvl1pPr>
            <a:lvl2pPr>
              <a:defRPr sz="1193"/>
            </a:lvl2pPr>
            <a:lvl3pPr>
              <a:defRPr sz="1193"/>
            </a:lvl3pPr>
            <a:lvl4pPr>
              <a:defRPr sz="1093"/>
            </a:lvl4pPr>
            <a:lvl5pPr>
              <a:defRPr sz="1043"/>
            </a:lvl5pPr>
          </a:lstStyle>
          <a:p>
            <a:pPr lvl="0"/>
            <a:r>
              <a:rPr lang="da-DK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30441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82" y="1450800"/>
            <a:ext cx="5113337" cy="4464000"/>
          </a:xfrm>
        </p:spPr>
        <p:txBody>
          <a:bodyPr/>
          <a:lstStyle>
            <a:lvl1pPr>
              <a:defRPr sz="1986"/>
            </a:lvl1pPr>
            <a:lvl2pPr>
              <a:defRPr sz="1786"/>
            </a:lvl2pPr>
            <a:lvl3pPr>
              <a:defRPr sz="1586"/>
            </a:lvl3pPr>
            <a:lvl4pPr>
              <a:defRPr sz="1586"/>
            </a:lvl4pPr>
            <a:lvl5pPr>
              <a:defRPr sz="15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75600" y="1450800"/>
            <a:ext cx="5112000" cy="4464000"/>
          </a:xfrm>
        </p:spPr>
        <p:txBody>
          <a:bodyPr/>
          <a:lstStyle>
            <a:lvl1pPr>
              <a:defRPr sz="1986"/>
            </a:lvl1pPr>
            <a:lvl2pPr>
              <a:defRPr sz="1786"/>
            </a:lvl2pPr>
            <a:lvl3pPr>
              <a:defRPr sz="1586"/>
            </a:lvl3pPr>
            <a:lvl4pPr>
              <a:defRPr sz="1586"/>
            </a:lvl4pPr>
            <a:lvl5pPr>
              <a:defRPr sz="15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096000" y="1511307"/>
            <a:ext cx="0" cy="4391025"/>
          </a:xfrm>
          <a:prstGeom prst="line">
            <a:avLst/>
          </a:prstGeom>
          <a:noFill/>
          <a:ln w="3175">
            <a:solidFill>
              <a:srgbClr val="DBD9D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686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02-09-2024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-1536848" y="1455600"/>
            <a:ext cx="1428898" cy="8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8000"/>
              </a:lnSpc>
              <a:spcBef>
                <a:spcPts val="593"/>
              </a:spcBef>
            </a:pP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 bold underoverskrift</a:t>
            </a: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/>
            </a:r>
            <a:b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Fjern bullet og </a:t>
            </a:r>
            <a:b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</a:t>
            </a:r>
            <a: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teksten bold</a:t>
            </a:r>
          </a:p>
          <a:p>
            <a:pPr algn="r" eaLnBrk="1" hangingPunct="1">
              <a:lnSpc>
                <a:spcPct val="108000"/>
              </a:lnSpc>
              <a:spcBef>
                <a:spcPts val="593"/>
              </a:spcBef>
            </a:pPr>
            <a: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Ønsker du korrekt bullet, </a:t>
            </a:r>
            <a:b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</a:t>
            </a:r>
            <a:r>
              <a:rPr lang="da-DK" sz="893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bullet-knappen</a:t>
            </a:r>
            <a:endParaRPr lang="da-DK" sz="893" b="1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1137865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mind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2006" y="1800000"/>
            <a:ext cx="5113013" cy="3780000"/>
          </a:xfrm>
        </p:spPr>
        <p:txBody>
          <a:bodyPr/>
          <a:lstStyle>
            <a:lvl1pPr>
              <a:defRPr sz="1986"/>
            </a:lvl1pPr>
            <a:lvl2pPr>
              <a:defRPr sz="1786"/>
            </a:lvl2pPr>
            <a:lvl3pPr>
              <a:defRPr sz="1586"/>
            </a:lvl3pPr>
            <a:lvl4pPr>
              <a:defRPr sz="1586"/>
            </a:lvl4pPr>
            <a:lvl5pPr>
              <a:defRPr sz="15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75600" y="1800003"/>
            <a:ext cx="5111550" cy="3780847"/>
          </a:xfrm>
        </p:spPr>
        <p:txBody>
          <a:bodyPr/>
          <a:lstStyle>
            <a:lvl1pPr>
              <a:defRPr sz="1986"/>
            </a:lvl1pPr>
            <a:lvl2pPr>
              <a:defRPr sz="1786"/>
            </a:lvl2pPr>
            <a:lvl3pPr>
              <a:defRPr sz="1586"/>
            </a:lvl3pPr>
            <a:lvl4pPr>
              <a:defRPr sz="1586"/>
            </a:lvl4pPr>
            <a:lvl5pPr>
              <a:defRPr sz="15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02-09-2024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8" name="Line 5"/>
          <p:cNvSpPr>
            <a:spLocks noChangeShapeType="1"/>
          </p:cNvSpPr>
          <p:nvPr userDrawn="1"/>
        </p:nvSpPr>
        <p:spPr bwMode="auto">
          <a:xfrm>
            <a:off x="6096000" y="1511301"/>
            <a:ext cx="0" cy="4069546"/>
          </a:xfrm>
          <a:prstGeom prst="line">
            <a:avLst/>
          </a:prstGeom>
          <a:noFill/>
          <a:ln w="3175">
            <a:solidFill>
              <a:srgbClr val="DBD9D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686" dirty="0"/>
          </a:p>
        </p:txBody>
      </p:sp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-1536848" y="1455600"/>
            <a:ext cx="1428898" cy="8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8000"/>
              </a:lnSpc>
              <a:spcBef>
                <a:spcPts val="593"/>
              </a:spcBef>
            </a:pP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 bold underoverskrift</a:t>
            </a: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/>
            </a:r>
            <a:b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Fjern bullet og </a:t>
            </a:r>
            <a:b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</a:t>
            </a:r>
            <a: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teksten bold</a:t>
            </a:r>
          </a:p>
          <a:p>
            <a:pPr algn="r" eaLnBrk="1" hangingPunct="1">
              <a:lnSpc>
                <a:spcPct val="108000"/>
              </a:lnSpc>
              <a:spcBef>
                <a:spcPts val="593"/>
              </a:spcBef>
            </a:pPr>
            <a: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Ønsker du korrekt bullet, </a:t>
            </a:r>
            <a:b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</a:t>
            </a:r>
            <a:r>
              <a:rPr lang="da-DK" sz="893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bullet-knappen</a:t>
            </a:r>
            <a:endParaRPr lang="da-DK" sz="893" b="1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2EC3F75E-2523-455F-A9B8-E56849A3410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01682" y="1469453"/>
            <a:ext cx="5112000" cy="270782"/>
          </a:xfrm>
        </p:spPr>
        <p:txBody>
          <a:bodyPr/>
          <a:lstStyle>
            <a:lvl1pPr marL="0" indent="0">
              <a:buFontTx/>
              <a:buNone/>
              <a:defRPr sz="1393"/>
            </a:lvl1pPr>
            <a:lvl2pPr marL="0" indent="0">
              <a:buFontTx/>
              <a:buNone/>
              <a:defRPr sz="1393"/>
            </a:lvl2pPr>
            <a:lvl3pPr marL="0" indent="0">
              <a:buFontTx/>
              <a:buNone/>
              <a:defRPr sz="1393"/>
            </a:lvl3pPr>
            <a:lvl4pPr marL="0" indent="0">
              <a:buFontTx/>
              <a:buNone/>
              <a:defRPr sz="1393"/>
            </a:lvl4pPr>
            <a:lvl5pPr marL="0" indent="0">
              <a:buFontTx/>
              <a:buNone/>
              <a:defRPr sz="1393"/>
            </a:lvl5pPr>
          </a:lstStyle>
          <a:p>
            <a:pPr lvl="0"/>
            <a:r>
              <a:rPr lang="da-DK" dirty="0"/>
              <a:t>Klik her for at tilføje underoverskrift</a:t>
            </a:r>
          </a:p>
          <a:p>
            <a:pPr lvl="1"/>
            <a:endParaRPr lang="da-DK" dirty="0"/>
          </a:p>
        </p:txBody>
      </p:sp>
      <p:sp>
        <p:nvSpPr>
          <p:cNvPr id="12" name="Pladsholder til tekst 8">
            <a:extLst>
              <a:ext uri="{FF2B5EF4-FFF2-40B4-BE49-F238E27FC236}">
                <a16:creationId xmlns:a16="http://schemas.microsoft.com/office/drawing/2014/main" id="{3B5D24CB-3AF8-4350-9CBE-2E687A160A8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75157" y="1469453"/>
            <a:ext cx="5112000" cy="270782"/>
          </a:xfrm>
        </p:spPr>
        <p:txBody>
          <a:bodyPr/>
          <a:lstStyle>
            <a:lvl1pPr marL="0" indent="0">
              <a:buFontTx/>
              <a:buNone/>
              <a:defRPr sz="1393"/>
            </a:lvl1pPr>
            <a:lvl2pPr marL="0" indent="0">
              <a:buFontTx/>
              <a:buNone/>
              <a:defRPr sz="1393"/>
            </a:lvl2pPr>
            <a:lvl3pPr marL="0" indent="0">
              <a:buFontTx/>
              <a:buNone/>
              <a:defRPr sz="1393"/>
            </a:lvl3pPr>
            <a:lvl4pPr marL="0" indent="0">
              <a:buFontTx/>
              <a:buNone/>
              <a:defRPr sz="1393"/>
            </a:lvl4pPr>
            <a:lvl5pPr marL="0" indent="0">
              <a:buFontTx/>
              <a:buNone/>
              <a:defRPr sz="1393"/>
            </a:lvl5pPr>
          </a:lstStyle>
          <a:p>
            <a:pPr lvl="0"/>
            <a:r>
              <a:rPr lang="da-DK" dirty="0"/>
              <a:t>Klik her for at tilføje underoverskrift</a:t>
            </a:r>
          </a:p>
        </p:txBody>
      </p:sp>
    </p:spTree>
    <p:extLst>
      <p:ext uri="{BB962C8B-B14F-4D97-AF65-F5344CB8AC3E}">
        <p14:creationId xmlns:p14="http://schemas.microsoft.com/office/powerpoint/2010/main" val="1471047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mind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 hasCustomPrompt="1"/>
          </p:nvPr>
        </p:nvSpPr>
        <p:spPr>
          <a:xfrm>
            <a:off x="701682" y="1450800"/>
            <a:ext cx="5113337" cy="4464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75599" y="1800000"/>
            <a:ext cx="5112000" cy="378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02-09-2024</a:t>
            </a:fld>
            <a:endParaRPr lang="da-DK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3" name="Line 5"/>
          <p:cNvSpPr>
            <a:spLocks noChangeShapeType="1"/>
          </p:cNvSpPr>
          <p:nvPr userDrawn="1"/>
        </p:nvSpPr>
        <p:spPr bwMode="auto">
          <a:xfrm>
            <a:off x="6096000" y="1511307"/>
            <a:ext cx="0" cy="4391025"/>
          </a:xfrm>
          <a:prstGeom prst="line">
            <a:avLst/>
          </a:prstGeom>
          <a:noFill/>
          <a:ln w="3175">
            <a:solidFill>
              <a:srgbClr val="DBD9D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686" dirty="0"/>
          </a:p>
        </p:txBody>
      </p:sp>
      <p:sp>
        <p:nvSpPr>
          <p:cNvPr id="15" name="TextBox 14"/>
          <p:cNvSpPr txBox="1">
            <a:spLocks noChangeArrowheads="1"/>
          </p:cNvSpPr>
          <p:nvPr userDrawn="1"/>
        </p:nvSpPr>
        <p:spPr bwMode="auto">
          <a:xfrm>
            <a:off x="-1536848" y="1455600"/>
            <a:ext cx="1428898" cy="8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8000"/>
              </a:lnSpc>
              <a:spcBef>
                <a:spcPts val="593"/>
              </a:spcBef>
            </a:pP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 bold underoverskrift</a:t>
            </a: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/>
            </a:r>
            <a:b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Fjern bullet og </a:t>
            </a:r>
            <a:b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</a:t>
            </a:r>
            <a: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teksten bold</a:t>
            </a:r>
          </a:p>
          <a:p>
            <a:pPr algn="r" eaLnBrk="1" hangingPunct="1">
              <a:lnSpc>
                <a:spcPct val="108000"/>
              </a:lnSpc>
              <a:spcBef>
                <a:spcPts val="593"/>
              </a:spcBef>
            </a:pPr>
            <a: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Ønsker du korrekt bullet, </a:t>
            </a:r>
            <a:b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893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</a:t>
            </a:r>
            <a:r>
              <a:rPr lang="da-DK" sz="893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bullet-knappen</a:t>
            </a:r>
            <a:endParaRPr lang="da-DK" sz="893" b="1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31D5C"/>
                </a:solidFill>
              </a:defRPr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11" name="Pladsholder til tekst 8">
            <a:extLst>
              <a:ext uri="{FF2B5EF4-FFF2-40B4-BE49-F238E27FC236}">
                <a16:creationId xmlns:a16="http://schemas.microsoft.com/office/drawing/2014/main" id="{16343FA3-6DF0-494E-B3DF-AE59C5136C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75157" y="1469453"/>
            <a:ext cx="5112000" cy="270782"/>
          </a:xfrm>
        </p:spPr>
        <p:txBody>
          <a:bodyPr/>
          <a:lstStyle>
            <a:lvl1pPr marL="0" indent="0">
              <a:buFontTx/>
              <a:buNone/>
              <a:defRPr sz="1393"/>
            </a:lvl1pPr>
            <a:lvl2pPr marL="0" indent="0">
              <a:buFontTx/>
              <a:buNone/>
              <a:defRPr sz="1393"/>
            </a:lvl2pPr>
            <a:lvl3pPr marL="0" indent="0">
              <a:buFontTx/>
              <a:buNone/>
              <a:defRPr sz="1393"/>
            </a:lvl3pPr>
            <a:lvl4pPr marL="0" indent="0">
              <a:buFontTx/>
              <a:buNone/>
              <a:defRPr sz="1393"/>
            </a:lvl4pPr>
            <a:lvl5pPr marL="0" indent="0">
              <a:buFontTx/>
              <a:buNone/>
              <a:defRPr sz="1393"/>
            </a:lvl5pPr>
          </a:lstStyle>
          <a:p>
            <a:pPr lvl="0"/>
            <a:r>
              <a:rPr lang="da-DK" dirty="0"/>
              <a:t>Klik her for at tilføje underoverskrift</a:t>
            </a:r>
          </a:p>
        </p:txBody>
      </p:sp>
    </p:spTree>
    <p:extLst>
      <p:ext uri="{BB962C8B-B14F-4D97-AF65-F5344CB8AC3E}">
        <p14:creationId xmlns:p14="http://schemas.microsoft.com/office/powerpoint/2010/main" val="2867314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Statement    (kort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95" y="180975"/>
            <a:ext cx="11830050" cy="64960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686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675" y="1357273"/>
            <a:ext cx="10785475" cy="4566398"/>
          </a:xfrm>
        </p:spPr>
        <p:txBody>
          <a:bodyPr/>
          <a:lstStyle>
            <a:lvl1pPr algn="ctr">
              <a:lnSpc>
                <a:spcPct val="88000"/>
              </a:lnSpc>
              <a:defRPr sz="675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02-09-2024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>
          <a:xfrm>
            <a:off x="702668" y="63864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080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893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080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893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Logo hvid">
            <a:extLst>
              <a:ext uri="{FF2B5EF4-FFF2-40B4-BE49-F238E27FC236}">
                <a16:creationId xmlns:a16="http://schemas.microsoft.com/office/drawing/2014/main" id="{84BA9FF1-E7C4-4483-8E52-BAEC15C859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947740" y="6096948"/>
            <a:ext cx="1538920" cy="40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15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Statement    (mere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ggrund"/>
          <p:cNvSpPr>
            <a:spLocks noChangeArrowheads="1"/>
          </p:cNvSpPr>
          <p:nvPr userDrawn="1"/>
        </p:nvSpPr>
        <p:spPr bwMode="auto">
          <a:xfrm>
            <a:off x="179395" y="180975"/>
            <a:ext cx="11830050" cy="64960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686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2675" y="1052825"/>
            <a:ext cx="10784481" cy="4870846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3179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02-09-2024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Slide Number Placeholder 5 (FAST)"/>
          <p:cNvSpPr txBox="1">
            <a:spLocks/>
          </p:cNvSpPr>
          <p:nvPr userDrawn="1"/>
        </p:nvSpPr>
        <p:spPr>
          <a:xfrm>
            <a:off x="702668" y="63864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080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893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080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893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Logo hvid">
            <a:extLst>
              <a:ext uri="{FF2B5EF4-FFF2-40B4-BE49-F238E27FC236}">
                <a16:creationId xmlns:a16="http://schemas.microsoft.com/office/drawing/2014/main" id="{CB33F9C0-0B65-4993-B14B-C55BD270E9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947740" y="6096948"/>
            <a:ext cx="1538920" cy="40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67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slideLayout" Target="../slideLayouts/slideLayout20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vmlDrawing" Target="../drawings/vmlDrawing2.vml"/><Relationship Id="rId5" Type="http://schemas.openxmlformats.org/officeDocument/2006/relationships/theme" Target="../theme/theme2.xml"/><Relationship Id="rId10" Type="http://schemas.openxmlformats.org/officeDocument/2006/relationships/image" Target="../media/image4.emf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Logo">
            <a:extLst>
              <a:ext uri="{FF2B5EF4-FFF2-40B4-BE49-F238E27FC236}">
                <a16:creationId xmlns:a16="http://schemas.microsoft.com/office/drawing/2014/main" id="{F007EA09-6085-4607-A0DB-293B2B242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947740" y="6096948"/>
            <a:ext cx="1538920" cy="40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1675" y="361840"/>
            <a:ext cx="10785475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2674" y="1449389"/>
            <a:ext cx="10784483" cy="4464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9" name="TextBox 17"/>
          <p:cNvSpPr txBox="1">
            <a:spLocks noChangeArrowheads="1"/>
          </p:cNvSpPr>
          <p:nvPr/>
        </p:nvSpPr>
        <p:spPr bwMode="auto">
          <a:xfrm>
            <a:off x="-2400937" y="6015004"/>
            <a:ext cx="2282411" cy="8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108000"/>
              </a:lnSpc>
              <a:spcBef>
                <a:spcPts val="593"/>
              </a:spcBef>
            </a:pP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Indsæt tekst i sidefod</a:t>
            </a:r>
          </a:p>
          <a:p>
            <a:pPr algn="r">
              <a:lnSpc>
                <a:spcPct val="108000"/>
              </a:lnSpc>
              <a:spcBef>
                <a:spcPts val="593"/>
              </a:spcBef>
            </a:pP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1. </a:t>
            </a: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Vælg </a:t>
            </a: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Indsæt</a:t>
            </a: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 i top menuen</a:t>
            </a:r>
            <a:b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2. </a:t>
            </a: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Vælg </a:t>
            </a: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Sidehoved og Sidefod</a:t>
            </a:r>
            <a:r>
              <a:rPr lang="da-DK" sz="893" b="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da-DK" sz="893" b="0" noProof="1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3. </a:t>
            </a: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Skriv titel på præsentation ind i tekstfeltet</a:t>
            </a:r>
            <a:b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4. </a:t>
            </a:r>
            <a:r>
              <a:rPr lang="da-DK" sz="893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Tryk </a:t>
            </a:r>
            <a:r>
              <a:rPr lang="da-DK" sz="893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Anvend på alle</a:t>
            </a:r>
            <a:endParaRPr lang="da-DK" sz="893" noProof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D709F18B-C64D-467D-95E0-03999A31A181}" type="datetime1">
              <a:rPr lang="da-DK" smtClean="0"/>
              <a:t>02-09-2024</a:t>
            </a:fld>
            <a:endParaRPr lang="da-DK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029600" y="6385399"/>
            <a:ext cx="3794400" cy="33395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93" b="0">
                <a:solidFill>
                  <a:schemeClr val="tx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3" name="Slide Number Placeholder 5 (FAST)"/>
          <p:cNvSpPr txBox="1">
            <a:spLocks/>
          </p:cNvSpPr>
          <p:nvPr/>
        </p:nvSpPr>
        <p:spPr>
          <a:xfrm>
            <a:off x="702668" y="6385399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080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893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080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893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93"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738" r:id="rId3"/>
    <p:sldLayoutId id="2147483739" r:id="rId4"/>
    <p:sldLayoutId id="2147483658" r:id="rId5"/>
    <p:sldLayoutId id="2147483729" r:id="rId6"/>
    <p:sldLayoutId id="2147483730" r:id="rId7"/>
    <p:sldLayoutId id="2147483720" r:id="rId8"/>
    <p:sldLayoutId id="2147483691" r:id="rId9"/>
    <p:sldLayoutId id="2147483741" r:id="rId10"/>
    <p:sldLayoutId id="2147483732" r:id="rId11"/>
    <p:sldLayoutId id="2147483740" r:id="rId12"/>
    <p:sldLayoutId id="2147483735" r:id="rId13"/>
    <p:sldLayoutId id="2147483661" r:id="rId14"/>
    <p:sldLayoutId id="2147483727" r:id="rId15"/>
    <p:sldLayoutId id="2147483736" r:id="rId16"/>
    <p:sldLayoutId id="2147483742" r:id="rId17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79" b="0" cap="none" baseline="0">
          <a:solidFill>
            <a:srgbClr val="031D5C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579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579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579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579" b="1">
          <a:solidFill>
            <a:schemeClr val="tx1"/>
          </a:solidFill>
          <a:latin typeface="Arial" charset="0"/>
        </a:defRPr>
      </a:lvl5pPr>
      <a:lvl6pPr marL="45401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579" b="1">
          <a:solidFill>
            <a:schemeClr val="tx1"/>
          </a:solidFill>
          <a:latin typeface="Arial" charset="0"/>
        </a:defRPr>
      </a:lvl6pPr>
      <a:lvl7pPr marL="908018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579" b="1">
          <a:solidFill>
            <a:schemeClr val="tx1"/>
          </a:solidFill>
          <a:latin typeface="Arial" charset="0"/>
        </a:defRPr>
      </a:lvl7pPr>
      <a:lvl8pPr marL="1362028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579" b="1">
          <a:solidFill>
            <a:schemeClr val="tx1"/>
          </a:solidFill>
          <a:latin typeface="Arial" charset="0"/>
        </a:defRPr>
      </a:lvl8pPr>
      <a:lvl9pPr marL="1816037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579" b="1">
          <a:solidFill>
            <a:schemeClr val="tx1"/>
          </a:solidFill>
          <a:latin typeface="Arial" charset="0"/>
        </a:defRPr>
      </a:lvl9pPr>
    </p:titleStyle>
    <p:bodyStyle>
      <a:lvl1pPr marL="214492" indent="-214492" algn="l" rtl="0" eaLnBrk="1" fontAlgn="base" hangingPunct="1">
        <a:lnSpc>
          <a:spcPct val="100000"/>
        </a:lnSpc>
        <a:spcBef>
          <a:spcPts val="1093"/>
        </a:spcBef>
        <a:spcAft>
          <a:spcPct val="0"/>
        </a:spcAft>
        <a:buFont typeface="Arial" panose="020B0604020202020204" pitchFamily="34" charset="0"/>
        <a:buChar char="•"/>
        <a:defRPr sz="1986" b="0">
          <a:solidFill>
            <a:schemeClr val="tx1"/>
          </a:solidFill>
          <a:latin typeface="+mn-lt"/>
          <a:ea typeface="+mn-ea"/>
          <a:cs typeface="+mn-cs"/>
        </a:defRPr>
      </a:lvl1pPr>
      <a:lvl2pPr marL="486182" indent="-250242" algn="l" rtl="0" eaLnBrk="1" fontAlgn="base" hangingPunct="1">
        <a:lnSpc>
          <a:spcPct val="100000"/>
        </a:lnSpc>
        <a:spcBef>
          <a:spcPts val="793"/>
        </a:spcBef>
        <a:spcAft>
          <a:spcPct val="0"/>
        </a:spcAft>
        <a:buFont typeface="Arial" panose="020B0604020202020204" pitchFamily="34" charset="0"/>
        <a:buChar char="–"/>
        <a:defRPr sz="1786">
          <a:solidFill>
            <a:schemeClr val="tx1"/>
          </a:solidFill>
          <a:latin typeface="+mn-lt"/>
        </a:defRPr>
      </a:lvl2pPr>
      <a:lvl3pPr marL="754298" indent="-250242" algn="l" rtl="0" eaLnBrk="1" fontAlgn="base" hangingPunct="1">
        <a:lnSpc>
          <a:spcPct val="100000"/>
        </a:lnSpc>
        <a:spcBef>
          <a:spcPts val="793"/>
        </a:spcBef>
        <a:spcAft>
          <a:spcPct val="0"/>
        </a:spcAft>
        <a:buSzPct val="100000"/>
        <a:buFont typeface="Arial" panose="020B0604020202020204" pitchFamily="34" charset="0"/>
        <a:buChar char="–"/>
        <a:defRPr sz="1586">
          <a:solidFill>
            <a:schemeClr val="tx1"/>
          </a:solidFill>
          <a:latin typeface="+mn-lt"/>
        </a:defRPr>
      </a:lvl3pPr>
      <a:lvl4pPr marL="754298" indent="-250242" algn="l" rtl="0" eaLnBrk="1" fontAlgn="base" hangingPunct="1">
        <a:lnSpc>
          <a:spcPct val="100000"/>
        </a:lnSpc>
        <a:spcBef>
          <a:spcPts val="793"/>
        </a:spcBef>
        <a:spcAft>
          <a:spcPct val="0"/>
        </a:spcAft>
        <a:buFont typeface="Arial" panose="020B0604020202020204" pitchFamily="34" charset="0"/>
        <a:buChar char="–"/>
        <a:defRPr sz="1586">
          <a:solidFill>
            <a:schemeClr val="tx1"/>
          </a:solidFill>
          <a:latin typeface="+mn-lt"/>
        </a:defRPr>
      </a:lvl4pPr>
      <a:lvl5pPr marL="754298" indent="-250242" algn="l" rtl="0" eaLnBrk="1" fontAlgn="base" hangingPunct="1">
        <a:lnSpc>
          <a:spcPct val="100000"/>
        </a:lnSpc>
        <a:spcBef>
          <a:spcPts val="793"/>
        </a:spcBef>
        <a:spcAft>
          <a:spcPct val="0"/>
        </a:spcAft>
        <a:buFont typeface="Arial" panose="020B0604020202020204" pitchFamily="34" charset="0"/>
        <a:buChar char="–"/>
        <a:defRPr sz="1586">
          <a:solidFill>
            <a:schemeClr val="tx1"/>
          </a:solidFill>
          <a:latin typeface="+mn-lt"/>
        </a:defRPr>
      </a:lvl5pPr>
      <a:lvl6pPr marL="754298" indent="-250242" algn="l" rtl="0" eaLnBrk="1" fontAlgn="base" hangingPunct="1">
        <a:lnSpc>
          <a:spcPct val="100000"/>
        </a:lnSpc>
        <a:spcBef>
          <a:spcPts val="793"/>
        </a:spcBef>
        <a:spcAft>
          <a:spcPct val="0"/>
        </a:spcAft>
        <a:buFont typeface="Arial" panose="020B0604020202020204" pitchFamily="34" charset="0"/>
        <a:buChar char="–"/>
        <a:defRPr sz="1586">
          <a:solidFill>
            <a:schemeClr val="tx1"/>
          </a:solidFill>
          <a:latin typeface="+mn-lt"/>
        </a:defRPr>
      </a:lvl6pPr>
      <a:lvl7pPr marL="754298" indent="-250242" algn="l" rtl="0" eaLnBrk="1" fontAlgn="base" hangingPunct="1">
        <a:lnSpc>
          <a:spcPct val="100000"/>
        </a:lnSpc>
        <a:spcBef>
          <a:spcPts val="793"/>
        </a:spcBef>
        <a:spcAft>
          <a:spcPct val="0"/>
        </a:spcAft>
        <a:buFont typeface="Arial" panose="020B0604020202020204" pitchFamily="34" charset="0"/>
        <a:buChar char="–"/>
        <a:defRPr sz="1586">
          <a:solidFill>
            <a:schemeClr val="tx1"/>
          </a:solidFill>
          <a:latin typeface="+mn-lt"/>
        </a:defRPr>
      </a:lvl7pPr>
      <a:lvl8pPr marL="754298" indent="-250242" algn="l" rtl="0" eaLnBrk="1" fontAlgn="base" hangingPunct="1">
        <a:lnSpc>
          <a:spcPct val="100000"/>
        </a:lnSpc>
        <a:spcBef>
          <a:spcPts val="793"/>
        </a:spcBef>
        <a:spcAft>
          <a:spcPct val="0"/>
        </a:spcAft>
        <a:buFont typeface="Arial" panose="020B0604020202020204" pitchFamily="34" charset="0"/>
        <a:buChar char="–"/>
        <a:defRPr sz="1586">
          <a:solidFill>
            <a:schemeClr val="tx1"/>
          </a:solidFill>
          <a:latin typeface="+mn-lt"/>
        </a:defRPr>
      </a:lvl8pPr>
      <a:lvl9pPr marL="754298" indent="-250242" algn="l" rtl="0" eaLnBrk="1" fontAlgn="base" hangingPunct="1">
        <a:lnSpc>
          <a:spcPct val="100000"/>
        </a:lnSpc>
        <a:spcBef>
          <a:spcPts val="793"/>
        </a:spcBef>
        <a:spcAft>
          <a:spcPct val="0"/>
        </a:spcAft>
        <a:buFont typeface="Arial" panose="020B0604020202020204" pitchFamily="34" charset="0"/>
        <a:buChar char="–"/>
        <a:defRPr sz="1586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080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54010" algn="l" defTabSz="9080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908018" algn="l" defTabSz="9080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3pPr>
      <a:lvl4pPr marL="1362028" algn="l" defTabSz="9080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4pPr>
      <a:lvl5pPr marL="1816037" algn="l" defTabSz="9080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5pPr>
      <a:lvl6pPr marL="2270046" algn="l" defTabSz="9080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6pPr>
      <a:lvl7pPr marL="2724055" algn="l" defTabSz="9080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7pPr>
      <a:lvl8pPr marL="3178065" algn="l" defTabSz="9080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8pPr>
      <a:lvl9pPr marL="3632073" algn="l" defTabSz="9080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42" userDrawn="1">
          <p15:clr>
            <a:srgbClr val="F26B43"/>
          </p15:clr>
        </p15:guide>
        <p15:guide id="2" pos="7236" userDrawn="1">
          <p15:clr>
            <a:srgbClr val="F26B43"/>
          </p15:clr>
        </p15:guide>
        <p15:guide id="4" orient="horz" pos="913" userDrawn="1">
          <p15:clr>
            <a:srgbClr val="F26B43"/>
          </p15:clr>
        </p15:guide>
        <p15:guide id="5" orient="horz" pos="3725" userDrawn="1">
          <p15:clr>
            <a:srgbClr val="F26B43"/>
          </p15:clr>
        </p15:guide>
        <p15:guide id="6" pos="113" userDrawn="1">
          <p15:clr>
            <a:srgbClr val="A4A3A4"/>
          </p15:clr>
        </p15:guide>
        <p15:guide id="7" orient="horz" pos="113" userDrawn="1">
          <p15:clr>
            <a:srgbClr val="A4A3A4"/>
          </p15:clr>
        </p15:guide>
        <p15:guide id="8" pos="7565" userDrawn="1">
          <p15:clr>
            <a:srgbClr val="A4A3A4"/>
          </p15:clr>
        </p15:guide>
        <p15:guide id="9" orient="horz" pos="4206" userDrawn="1">
          <p15:clr>
            <a:srgbClr val="A4A3A4"/>
          </p15:clr>
        </p15:guide>
        <p15:guide id="10" orient="horz" pos="2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/>
          </p:nvPr>
        </p:nvGraphicFramePr>
        <p:xfrm>
          <a:off x="1595" y="160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66" name="think-cell Slide" r:id="rId8" imgW="216" imgH="216" progId="TCLayout.ActiveDocument.1">
                  <p:embed/>
                </p:oleObj>
              </mc:Choice>
              <mc:Fallback>
                <p:oleObj name="think-cell Slide" r:id="rId8" imgW="216" imgH="216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95" y="1602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Logo" descr="U:\Moderniseringsstyrelsen\Jobs\3589_Koncernfaelles skabelonloesning i FM styrelser\Received\Work\MODST_Logo.emf">
            <a:extLst>
              <a:ext uri="{FF2B5EF4-FFF2-40B4-BE49-F238E27FC236}">
                <a16:creationId xmlns:a16="http://schemas.microsoft.com/office/drawing/2014/main" id="{F007EA09-6085-4607-A0DB-293B2B242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011" y="6096948"/>
            <a:ext cx="2154321" cy="40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1675" y="361840"/>
            <a:ext cx="10785475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2674" y="1449389"/>
            <a:ext cx="10784483" cy="4464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0" y="6813376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99DE364E-F1F8-4107-B212-51E0003C3C76}" type="datetime1">
              <a:rPr lang="da-DK" smtClean="0"/>
              <a:pPr/>
              <a:t>02-09-2024</a:t>
            </a:fld>
            <a:endParaRPr lang="da-DK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029600" y="6286775"/>
            <a:ext cx="3794400" cy="33395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93" b="0">
                <a:solidFill>
                  <a:schemeClr val="tx1"/>
                </a:solidFill>
              </a:defRPr>
            </a:lvl1pPr>
          </a:lstStyle>
          <a:p>
            <a:r>
              <a:rPr lang="da-DK" smtClean="0">
                <a:solidFill>
                  <a:srgbClr val="000000"/>
                </a:solidFill>
              </a:rPr>
              <a:t>Skriv Anm.: eller kilde</a:t>
            </a:r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13" name="Slide Number Placeholder 5 (FAST)"/>
          <p:cNvSpPr txBox="1">
            <a:spLocks/>
          </p:cNvSpPr>
          <p:nvPr/>
        </p:nvSpPr>
        <p:spPr>
          <a:xfrm>
            <a:off x="702668" y="6286775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83DFD3FF-FAEA-D841-BBBA-173DB513EC35}" type="slidenum">
              <a:rPr lang="da-DK" sz="893" smtClean="0">
                <a:solidFill>
                  <a:srgbClr val="000000"/>
                </a:solidFill>
              </a:rPr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a-DK" sz="893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813376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93"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96716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79" b="0" cap="none" baseline="0">
          <a:solidFill>
            <a:srgbClr val="031D5C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579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579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579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579" b="1">
          <a:solidFill>
            <a:schemeClr val="tx1"/>
          </a:solidFill>
          <a:latin typeface="Arial" charset="0"/>
        </a:defRPr>
      </a:lvl5pPr>
      <a:lvl6pPr marL="45401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579" b="1">
          <a:solidFill>
            <a:schemeClr val="tx1"/>
          </a:solidFill>
          <a:latin typeface="Arial" charset="0"/>
        </a:defRPr>
      </a:lvl6pPr>
      <a:lvl7pPr marL="908018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579" b="1">
          <a:solidFill>
            <a:schemeClr val="tx1"/>
          </a:solidFill>
          <a:latin typeface="Arial" charset="0"/>
        </a:defRPr>
      </a:lvl7pPr>
      <a:lvl8pPr marL="1362028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579" b="1">
          <a:solidFill>
            <a:schemeClr val="tx1"/>
          </a:solidFill>
          <a:latin typeface="Arial" charset="0"/>
        </a:defRPr>
      </a:lvl8pPr>
      <a:lvl9pPr marL="1816037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579" b="1">
          <a:solidFill>
            <a:schemeClr val="tx1"/>
          </a:solidFill>
          <a:latin typeface="Arial" charset="0"/>
        </a:defRPr>
      </a:lvl9pPr>
    </p:titleStyle>
    <p:bodyStyle>
      <a:lvl1pPr marL="214492" indent="-214492" algn="l" rtl="0" eaLnBrk="1" fontAlgn="base" hangingPunct="1">
        <a:lnSpc>
          <a:spcPct val="100000"/>
        </a:lnSpc>
        <a:spcBef>
          <a:spcPts val="1093"/>
        </a:spcBef>
        <a:spcAft>
          <a:spcPct val="0"/>
        </a:spcAft>
        <a:buFont typeface="Arial" panose="020B0604020202020204" pitchFamily="34" charset="0"/>
        <a:buChar char="•"/>
        <a:defRPr sz="1986" b="0">
          <a:solidFill>
            <a:schemeClr val="tx1"/>
          </a:solidFill>
          <a:latin typeface="+mn-lt"/>
          <a:ea typeface="+mn-ea"/>
          <a:cs typeface="+mn-cs"/>
        </a:defRPr>
      </a:lvl1pPr>
      <a:lvl2pPr marL="486182" indent="-250242" algn="l" rtl="0" eaLnBrk="1" fontAlgn="base" hangingPunct="1">
        <a:lnSpc>
          <a:spcPct val="100000"/>
        </a:lnSpc>
        <a:spcBef>
          <a:spcPts val="793"/>
        </a:spcBef>
        <a:spcAft>
          <a:spcPct val="0"/>
        </a:spcAft>
        <a:buFont typeface="Arial" panose="020B0604020202020204" pitchFamily="34" charset="0"/>
        <a:buChar char="–"/>
        <a:defRPr sz="1786">
          <a:solidFill>
            <a:schemeClr val="tx1"/>
          </a:solidFill>
          <a:latin typeface="+mn-lt"/>
        </a:defRPr>
      </a:lvl2pPr>
      <a:lvl3pPr marL="754298" indent="-250242" algn="l" rtl="0" eaLnBrk="1" fontAlgn="base" hangingPunct="1">
        <a:lnSpc>
          <a:spcPct val="100000"/>
        </a:lnSpc>
        <a:spcBef>
          <a:spcPts val="793"/>
        </a:spcBef>
        <a:spcAft>
          <a:spcPct val="0"/>
        </a:spcAft>
        <a:buSzPct val="100000"/>
        <a:buFont typeface="Arial" panose="020B0604020202020204" pitchFamily="34" charset="0"/>
        <a:buChar char="–"/>
        <a:defRPr sz="1586">
          <a:solidFill>
            <a:schemeClr val="tx1"/>
          </a:solidFill>
          <a:latin typeface="+mn-lt"/>
        </a:defRPr>
      </a:lvl3pPr>
      <a:lvl4pPr marL="754298" indent="-250242" algn="l" rtl="0" eaLnBrk="1" fontAlgn="base" hangingPunct="1">
        <a:lnSpc>
          <a:spcPct val="100000"/>
        </a:lnSpc>
        <a:spcBef>
          <a:spcPts val="793"/>
        </a:spcBef>
        <a:spcAft>
          <a:spcPct val="0"/>
        </a:spcAft>
        <a:buFont typeface="Arial" panose="020B0604020202020204" pitchFamily="34" charset="0"/>
        <a:buChar char="–"/>
        <a:defRPr sz="1586">
          <a:solidFill>
            <a:schemeClr val="tx1"/>
          </a:solidFill>
          <a:latin typeface="+mn-lt"/>
        </a:defRPr>
      </a:lvl4pPr>
      <a:lvl5pPr marL="754298" indent="-250242" algn="l" rtl="0" eaLnBrk="1" fontAlgn="base" hangingPunct="1">
        <a:lnSpc>
          <a:spcPct val="100000"/>
        </a:lnSpc>
        <a:spcBef>
          <a:spcPts val="793"/>
        </a:spcBef>
        <a:spcAft>
          <a:spcPct val="0"/>
        </a:spcAft>
        <a:buFont typeface="Arial" panose="020B0604020202020204" pitchFamily="34" charset="0"/>
        <a:buChar char="–"/>
        <a:defRPr sz="1586">
          <a:solidFill>
            <a:schemeClr val="tx1"/>
          </a:solidFill>
          <a:latin typeface="+mn-lt"/>
        </a:defRPr>
      </a:lvl5pPr>
      <a:lvl6pPr marL="754298" indent="-250242" algn="l" rtl="0" eaLnBrk="1" fontAlgn="base" hangingPunct="1">
        <a:lnSpc>
          <a:spcPct val="100000"/>
        </a:lnSpc>
        <a:spcBef>
          <a:spcPts val="793"/>
        </a:spcBef>
        <a:spcAft>
          <a:spcPct val="0"/>
        </a:spcAft>
        <a:buFont typeface="Arial" panose="020B0604020202020204" pitchFamily="34" charset="0"/>
        <a:buChar char="–"/>
        <a:defRPr sz="1586">
          <a:solidFill>
            <a:schemeClr val="tx1"/>
          </a:solidFill>
          <a:latin typeface="+mn-lt"/>
        </a:defRPr>
      </a:lvl6pPr>
      <a:lvl7pPr marL="754298" indent="-250242" algn="l" rtl="0" eaLnBrk="1" fontAlgn="base" hangingPunct="1">
        <a:lnSpc>
          <a:spcPct val="100000"/>
        </a:lnSpc>
        <a:spcBef>
          <a:spcPts val="793"/>
        </a:spcBef>
        <a:spcAft>
          <a:spcPct val="0"/>
        </a:spcAft>
        <a:buFont typeface="Arial" panose="020B0604020202020204" pitchFamily="34" charset="0"/>
        <a:buChar char="–"/>
        <a:defRPr sz="1586">
          <a:solidFill>
            <a:schemeClr val="tx1"/>
          </a:solidFill>
          <a:latin typeface="+mn-lt"/>
        </a:defRPr>
      </a:lvl7pPr>
      <a:lvl8pPr marL="754298" indent="-250242" algn="l" rtl="0" eaLnBrk="1" fontAlgn="base" hangingPunct="1">
        <a:lnSpc>
          <a:spcPct val="100000"/>
        </a:lnSpc>
        <a:spcBef>
          <a:spcPts val="793"/>
        </a:spcBef>
        <a:spcAft>
          <a:spcPct val="0"/>
        </a:spcAft>
        <a:buFont typeface="Arial" panose="020B0604020202020204" pitchFamily="34" charset="0"/>
        <a:buChar char="–"/>
        <a:defRPr sz="1586">
          <a:solidFill>
            <a:schemeClr val="tx1"/>
          </a:solidFill>
          <a:latin typeface="+mn-lt"/>
        </a:defRPr>
      </a:lvl8pPr>
      <a:lvl9pPr marL="754298" indent="-250242" algn="l" rtl="0" eaLnBrk="1" fontAlgn="base" hangingPunct="1">
        <a:lnSpc>
          <a:spcPct val="100000"/>
        </a:lnSpc>
        <a:spcBef>
          <a:spcPts val="793"/>
        </a:spcBef>
        <a:spcAft>
          <a:spcPct val="0"/>
        </a:spcAft>
        <a:buFont typeface="Arial" panose="020B0604020202020204" pitchFamily="34" charset="0"/>
        <a:buChar char="–"/>
        <a:defRPr sz="1586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080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54010" algn="l" defTabSz="9080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908018" algn="l" defTabSz="9080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3pPr>
      <a:lvl4pPr marL="1362028" algn="l" defTabSz="9080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4pPr>
      <a:lvl5pPr marL="1816037" algn="l" defTabSz="9080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5pPr>
      <a:lvl6pPr marL="2270046" algn="l" defTabSz="9080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6pPr>
      <a:lvl7pPr marL="2724055" algn="l" defTabSz="9080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7pPr>
      <a:lvl8pPr marL="3178065" algn="l" defTabSz="9080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8pPr>
      <a:lvl9pPr marL="3632073" algn="l" defTabSz="908018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42" userDrawn="1">
          <p15:clr>
            <a:srgbClr val="F26B43"/>
          </p15:clr>
        </p15:guide>
        <p15:guide id="2" pos="7236" userDrawn="1">
          <p15:clr>
            <a:srgbClr val="F26B43"/>
          </p15:clr>
        </p15:guide>
        <p15:guide id="4" orient="horz" pos="913" userDrawn="1">
          <p15:clr>
            <a:srgbClr val="F26B43"/>
          </p15:clr>
        </p15:guide>
        <p15:guide id="5" orient="horz" pos="3725" userDrawn="1">
          <p15:clr>
            <a:srgbClr val="F26B43"/>
          </p15:clr>
        </p15:guide>
        <p15:guide id="6" pos="113" userDrawn="1">
          <p15:clr>
            <a:srgbClr val="A4A3A4"/>
          </p15:clr>
        </p15:guide>
        <p15:guide id="7" orient="horz" pos="113" userDrawn="1">
          <p15:clr>
            <a:srgbClr val="A4A3A4"/>
          </p15:clr>
        </p15:guide>
        <p15:guide id="8" pos="7565" userDrawn="1">
          <p15:clr>
            <a:srgbClr val="A4A3A4"/>
          </p15:clr>
        </p15:guide>
        <p15:guide id="9" orient="horz" pos="4206" userDrawn="1">
          <p15:clr>
            <a:srgbClr val="A4A3A4"/>
          </p15:clr>
        </p15:guide>
        <p15:guide id="10" orient="horz" pos="2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statsregnskab@oes.dk" TargetMode="External"/><Relationship Id="rId3" Type="http://schemas.openxmlformats.org/officeDocument/2006/relationships/tags" Target="../tags/tag139.xml"/><Relationship Id="rId7" Type="http://schemas.openxmlformats.org/officeDocument/2006/relationships/image" Target="../media/image11.emf"/><Relationship Id="rId2" Type="http://schemas.openxmlformats.org/officeDocument/2006/relationships/tags" Target="../tags/tag138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.bin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41.xml"/><Relationship Id="rId7" Type="http://schemas.openxmlformats.org/officeDocument/2006/relationships/image" Target="../media/image12.emf"/><Relationship Id="rId2" Type="http://schemas.openxmlformats.org/officeDocument/2006/relationships/tags" Target="../tags/tag140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3.bin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43.xml"/><Relationship Id="rId7" Type="http://schemas.openxmlformats.org/officeDocument/2006/relationships/image" Target="../media/image11.emf"/><Relationship Id="rId2" Type="http://schemas.openxmlformats.org/officeDocument/2006/relationships/tags" Target="../tags/tag14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.bin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4.xml"/><Relationship Id="rId3" Type="http://schemas.openxmlformats.org/officeDocument/2006/relationships/tags" Target="../tags/tag145.xml"/><Relationship Id="rId7" Type="http://schemas.openxmlformats.org/officeDocument/2006/relationships/slideLayout" Target="../slideLayouts/slideLayout17.xml"/><Relationship Id="rId2" Type="http://schemas.openxmlformats.org/officeDocument/2006/relationships/tags" Target="../tags/tag144.xml"/><Relationship Id="rId1" Type="http://schemas.openxmlformats.org/officeDocument/2006/relationships/vmlDrawing" Target="../drawings/vmlDrawing15.vml"/><Relationship Id="rId6" Type="http://schemas.openxmlformats.org/officeDocument/2006/relationships/tags" Target="../tags/tag148.xml"/><Relationship Id="rId5" Type="http://schemas.openxmlformats.org/officeDocument/2006/relationships/tags" Target="../tags/tag147.xml"/><Relationship Id="rId10" Type="http://schemas.openxmlformats.org/officeDocument/2006/relationships/image" Target="../media/image11.emf"/><Relationship Id="rId4" Type="http://schemas.openxmlformats.org/officeDocument/2006/relationships/tags" Target="../tags/tag146.xml"/><Relationship Id="rId9" Type="http://schemas.openxmlformats.org/officeDocument/2006/relationships/oleObject" Target="../embeddings/oleObject14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155.xml"/><Relationship Id="rId13" Type="http://schemas.openxmlformats.org/officeDocument/2006/relationships/image" Target="../media/image11.emf"/><Relationship Id="rId3" Type="http://schemas.openxmlformats.org/officeDocument/2006/relationships/tags" Target="../tags/tag150.xml"/><Relationship Id="rId7" Type="http://schemas.openxmlformats.org/officeDocument/2006/relationships/tags" Target="../tags/tag154.xml"/><Relationship Id="rId12" Type="http://schemas.openxmlformats.org/officeDocument/2006/relationships/oleObject" Target="../embeddings/oleObject15.bin"/><Relationship Id="rId2" Type="http://schemas.openxmlformats.org/officeDocument/2006/relationships/tags" Target="../tags/tag149.xml"/><Relationship Id="rId1" Type="http://schemas.openxmlformats.org/officeDocument/2006/relationships/vmlDrawing" Target="../drawings/vmlDrawing16.vml"/><Relationship Id="rId6" Type="http://schemas.openxmlformats.org/officeDocument/2006/relationships/tags" Target="../tags/tag153.xml"/><Relationship Id="rId11" Type="http://schemas.openxmlformats.org/officeDocument/2006/relationships/notesSlide" Target="../notesSlides/notesSlide15.xml"/><Relationship Id="rId5" Type="http://schemas.openxmlformats.org/officeDocument/2006/relationships/tags" Target="../tags/tag152.xml"/><Relationship Id="rId10" Type="http://schemas.openxmlformats.org/officeDocument/2006/relationships/slideLayout" Target="../slideLayouts/slideLayout17.xml"/><Relationship Id="rId4" Type="http://schemas.openxmlformats.org/officeDocument/2006/relationships/tags" Target="../tags/tag151.xml"/><Relationship Id="rId9" Type="http://schemas.openxmlformats.org/officeDocument/2006/relationships/tags" Target="../tags/tag15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6.xml"/><Relationship Id="rId3" Type="http://schemas.openxmlformats.org/officeDocument/2006/relationships/tags" Target="../tags/tag158.xml"/><Relationship Id="rId7" Type="http://schemas.openxmlformats.org/officeDocument/2006/relationships/slideLayout" Target="../slideLayouts/slideLayout17.xml"/><Relationship Id="rId2" Type="http://schemas.openxmlformats.org/officeDocument/2006/relationships/tags" Target="../tags/tag157.xml"/><Relationship Id="rId1" Type="http://schemas.openxmlformats.org/officeDocument/2006/relationships/vmlDrawing" Target="../drawings/vmlDrawing17.vml"/><Relationship Id="rId6" Type="http://schemas.openxmlformats.org/officeDocument/2006/relationships/tags" Target="../tags/tag161.xml"/><Relationship Id="rId5" Type="http://schemas.openxmlformats.org/officeDocument/2006/relationships/tags" Target="../tags/tag160.xml"/><Relationship Id="rId10" Type="http://schemas.openxmlformats.org/officeDocument/2006/relationships/image" Target="../media/image11.emf"/><Relationship Id="rId4" Type="http://schemas.openxmlformats.org/officeDocument/2006/relationships/tags" Target="../tags/tag159.xml"/><Relationship Id="rId9" Type="http://schemas.openxmlformats.org/officeDocument/2006/relationships/oleObject" Target="../embeddings/oleObject1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mailto:styring@oes.dk" TargetMode="External"/><Relationship Id="rId3" Type="http://schemas.openxmlformats.org/officeDocument/2006/relationships/tags" Target="../tags/tag163.xml"/><Relationship Id="rId7" Type="http://schemas.openxmlformats.org/officeDocument/2006/relationships/image" Target="../media/image11.emf"/><Relationship Id="rId2" Type="http://schemas.openxmlformats.org/officeDocument/2006/relationships/tags" Target="../tags/tag16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7.bin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8.xml"/><Relationship Id="rId3" Type="http://schemas.openxmlformats.org/officeDocument/2006/relationships/tags" Target="../tags/tag165.xml"/><Relationship Id="rId7" Type="http://schemas.openxmlformats.org/officeDocument/2006/relationships/slideLayout" Target="../slideLayouts/slideLayout17.xml"/><Relationship Id="rId2" Type="http://schemas.openxmlformats.org/officeDocument/2006/relationships/tags" Target="../tags/tag164.xml"/><Relationship Id="rId1" Type="http://schemas.openxmlformats.org/officeDocument/2006/relationships/vmlDrawing" Target="../drawings/vmlDrawing19.vml"/><Relationship Id="rId6" Type="http://schemas.openxmlformats.org/officeDocument/2006/relationships/tags" Target="../tags/tag168.xml"/><Relationship Id="rId5" Type="http://schemas.openxmlformats.org/officeDocument/2006/relationships/tags" Target="../tags/tag167.xml"/><Relationship Id="rId10" Type="http://schemas.openxmlformats.org/officeDocument/2006/relationships/image" Target="../media/image11.emf"/><Relationship Id="rId4" Type="http://schemas.openxmlformats.org/officeDocument/2006/relationships/tags" Target="../tags/tag166.xml"/><Relationship Id="rId9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9.xml"/><Relationship Id="rId3" Type="http://schemas.openxmlformats.org/officeDocument/2006/relationships/tags" Target="../tags/tag170.xml"/><Relationship Id="rId7" Type="http://schemas.openxmlformats.org/officeDocument/2006/relationships/slideLayout" Target="../slideLayouts/slideLayout17.xml"/><Relationship Id="rId2" Type="http://schemas.openxmlformats.org/officeDocument/2006/relationships/tags" Target="../tags/tag169.xml"/><Relationship Id="rId1" Type="http://schemas.openxmlformats.org/officeDocument/2006/relationships/vmlDrawing" Target="../drawings/vmlDrawing20.vml"/><Relationship Id="rId6" Type="http://schemas.openxmlformats.org/officeDocument/2006/relationships/tags" Target="../tags/tag173.xml"/><Relationship Id="rId5" Type="http://schemas.openxmlformats.org/officeDocument/2006/relationships/tags" Target="../tags/tag172.xml"/><Relationship Id="rId10" Type="http://schemas.openxmlformats.org/officeDocument/2006/relationships/image" Target="../media/image11.emf"/><Relationship Id="rId4" Type="http://schemas.openxmlformats.org/officeDocument/2006/relationships/tags" Target="../tags/tag171.xml"/><Relationship Id="rId9" Type="http://schemas.openxmlformats.org/officeDocument/2006/relationships/oleObject" Target="../embeddings/oleObject1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175.xml"/><Relationship Id="rId7" Type="http://schemas.openxmlformats.org/officeDocument/2006/relationships/image" Target="../media/image11.emf"/><Relationship Id="rId2" Type="http://schemas.openxmlformats.org/officeDocument/2006/relationships/tags" Target="../tags/tag174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20.bin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1.xml"/><Relationship Id="rId3" Type="http://schemas.openxmlformats.org/officeDocument/2006/relationships/tags" Target="../tags/tag177.xml"/><Relationship Id="rId7" Type="http://schemas.openxmlformats.org/officeDocument/2006/relationships/slideLayout" Target="../slideLayouts/slideLayout17.xml"/><Relationship Id="rId2" Type="http://schemas.openxmlformats.org/officeDocument/2006/relationships/tags" Target="../tags/tag176.xml"/><Relationship Id="rId1" Type="http://schemas.openxmlformats.org/officeDocument/2006/relationships/vmlDrawing" Target="../drawings/vmlDrawing22.vml"/><Relationship Id="rId6" Type="http://schemas.openxmlformats.org/officeDocument/2006/relationships/tags" Target="../tags/tag180.xml"/><Relationship Id="rId5" Type="http://schemas.openxmlformats.org/officeDocument/2006/relationships/tags" Target="../tags/tag179.xml"/><Relationship Id="rId10" Type="http://schemas.openxmlformats.org/officeDocument/2006/relationships/image" Target="../media/image11.emf"/><Relationship Id="rId4" Type="http://schemas.openxmlformats.org/officeDocument/2006/relationships/tags" Target="../tags/tag178.xml"/><Relationship Id="rId9" Type="http://schemas.openxmlformats.org/officeDocument/2006/relationships/oleObject" Target="../embeddings/oleObject21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2.xml"/><Relationship Id="rId3" Type="http://schemas.openxmlformats.org/officeDocument/2006/relationships/tags" Target="../tags/tag182.xml"/><Relationship Id="rId7" Type="http://schemas.openxmlformats.org/officeDocument/2006/relationships/slideLayout" Target="../slideLayouts/slideLayout17.xml"/><Relationship Id="rId2" Type="http://schemas.openxmlformats.org/officeDocument/2006/relationships/tags" Target="../tags/tag181.xml"/><Relationship Id="rId1" Type="http://schemas.openxmlformats.org/officeDocument/2006/relationships/vmlDrawing" Target="../drawings/vmlDrawing23.vml"/><Relationship Id="rId6" Type="http://schemas.openxmlformats.org/officeDocument/2006/relationships/tags" Target="../tags/tag185.xml"/><Relationship Id="rId5" Type="http://schemas.openxmlformats.org/officeDocument/2006/relationships/tags" Target="../tags/tag184.xml"/><Relationship Id="rId10" Type="http://schemas.openxmlformats.org/officeDocument/2006/relationships/image" Target="../media/image11.emf"/><Relationship Id="rId4" Type="http://schemas.openxmlformats.org/officeDocument/2006/relationships/tags" Target="../tags/tag183.xml"/><Relationship Id="rId9" Type="http://schemas.openxmlformats.org/officeDocument/2006/relationships/oleObject" Target="../embeddings/oleObject22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mailto:statsregnskab@oes.dk" TargetMode="External"/><Relationship Id="rId13" Type="http://schemas.openxmlformats.org/officeDocument/2006/relationships/hyperlink" Target="mailto:ansaettelsesret@medst.dk" TargetMode="External"/><Relationship Id="rId18" Type="http://schemas.openxmlformats.org/officeDocument/2006/relationships/hyperlink" Target="mailto:mailbox@rigsarkivet.dk" TargetMode="External"/><Relationship Id="rId3" Type="http://schemas.openxmlformats.org/officeDocument/2006/relationships/tags" Target="../tags/tag187.xml"/><Relationship Id="rId7" Type="http://schemas.openxmlformats.org/officeDocument/2006/relationships/image" Target="../media/image11.emf"/><Relationship Id="rId12" Type="http://schemas.openxmlformats.org/officeDocument/2006/relationships/hyperlink" Target="mailto:FV@statens-it.dk" TargetMode="External"/><Relationship Id="rId17" Type="http://schemas.openxmlformats.org/officeDocument/2006/relationships/hyperlink" Target="mailto:jhm@bygst.dk" TargetMode="External"/><Relationship Id="rId2" Type="http://schemas.openxmlformats.org/officeDocument/2006/relationships/tags" Target="../tags/tag186.xml"/><Relationship Id="rId16" Type="http://schemas.openxmlformats.org/officeDocument/2006/relationships/hyperlink" Target="mailto:nsb@bygst.dk" TargetMode="Externa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23.bin"/><Relationship Id="rId11" Type="http://schemas.openxmlformats.org/officeDocument/2006/relationships/hyperlink" Target="mailto:styring@modst.dk" TargetMode="External"/><Relationship Id="rId5" Type="http://schemas.openxmlformats.org/officeDocument/2006/relationships/notesSlide" Target="../notesSlides/notesSlide25.xml"/><Relationship Id="rId15" Type="http://schemas.openxmlformats.org/officeDocument/2006/relationships/hyperlink" Target="mailto:ask@medst.dk" TargetMode="External"/><Relationship Id="rId10" Type="http://schemas.openxmlformats.org/officeDocument/2006/relationships/hyperlink" Target="mailto:ressort@oes.dk" TargetMode="External"/><Relationship Id="rId19" Type="http://schemas.openxmlformats.org/officeDocument/2006/relationships/hyperlink" Target="mailto:ressort@modst.dk" TargetMode="External"/><Relationship Id="rId4" Type="http://schemas.openxmlformats.org/officeDocument/2006/relationships/slideLayout" Target="../slideLayouts/slideLayout17.xml"/><Relationship Id="rId9" Type="http://schemas.openxmlformats.org/officeDocument/2006/relationships/hyperlink" Target="mailto:ressort@statens-adm.dk" TargetMode="External"/><Relationship Id="rId14" Type="http://schemas.openxmlformats.org/officeDocument/2006/relationships/hyperlink" Target="mailto:overenskomster@medst.dk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tags" Target="../tags/tag189.xml"/><Relationship Id="rId7" Type="http://schemas.openxmlformats.org/officeDocument/2006/relationships/image" Target="../media/image11.emf"/><Relationship Id="rId2" Type="http://schemas.openxmlformats.org/officeDocument/2006/relationships/tags" Target="../tags/tag188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24.bin"/><Relationship Id="rId5" Type="http://schemas.openxmlformats.org/officeDocument/2006/relationships/notesSlide" Target="../notesSlides/notesSlide26.xml"/><Relationship Id="rId10" Type="http://schemas.openxmlformats.org/officeDocument/2006/relationships/image" Target="../media/image14.png"/><Relationship Id="rId4" Type="http://schemas.openxmlformats.org/officeDocument/2006/relationships/slideLayout" Target="../slideLayouts/slideLayout17.xml"/><Relationship Id="rId9" Type="http://schemas.openxmlformats.org/officeDocument/2006/relationships/hyperlink" Target="mailto:statsregnskab@oes.dk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191.xml"/><Relationship Id="rId7" Type="http://schemas.openxmlformats.org/officeDocument/2006/relationships/image" Target="../media/image11.emf"/><Relationship Id="rId2" Type="http://schemas.openxmlformats.org/officeDocument/2006/relationships/tags" Target="../tags/tag190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25.bin"/><Relationship Id="rId5" Type="http://schemas.openxmlformats.org/officeDocument/2006/relationships/notesSlide" Target="../notesSlides/notesSlide27.xml"/><Relationship Id="rId4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11.emf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11.emf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12" Type="http://schemas.openxmlformats.org/officeDocument/2006/relationships/image" Target="../media/image11.emf"/><Relationship Id="rId2" Type="http://schemas.openxmlformats.org/officeDocument/2006/relationships/tags" Target="../tags/tag10.xml"/><Relationship Id="rId1" Type="http://schemas.openxmlformats.org/officeDocument/2006/relationships/vmlDrawing" Target="../drawings/vmlDrawing8.vml"/><Relationship Id="rId6" Type="http://schemas.openxmlformats.org/officeDocument/2006/relationships/tags" Target="../tags/tag14.xml"/><Relationship Id="rId11" Type="http://schemas.openxmlformats.org/officeDocument/2006/relationships/oleObject" Target="../embeddings/oleObject8.bin"/><Relationship Id="rId5" Type="http://schemas.openxmlformats.org/officeDocument/2006/relationships/tags" Target="../tags/tag13.xml"/><Relationship Id="rId10" Type="http://schemas.openxmlformats.org/officeDocument/2006/relationships/notesSlide" Target="../notesSlides/notesSlide6.xml"/><Relationship Id="rId4" Type="http://schemas.openxmlformats.org/officeDocument/2006/relationships/tags" Target="../tags/tag12.xml"/><Relationship Id="rId9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13" Type="http://schemas.openxmlformats.org/officeDocument/2006/relationships/oleObject" Target="../embeddings/oleObject9.bin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12" Type="http://schemas.openxmlformats.org/officeDocument/2006/relationships/notesSlide" Target="../notesSlides/notesSlide7.xml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tags" Target="../tags/tag21.xml"/><Relationship Id="rId11" Type="http://schemas.openxmlformats.org/officeDocument/2006/relationships/slideLayout" Target="../slideLayouts/slideLayout17.xml"/><Relationship Id="rId5" Type="http://schemas.openxmlformats.org/officeDocument/2006/relationships/tags" Target="../tags/tag20.xml"/><Relationship Id="rId10" Type="http://schemas.openxmlformats.org/officeDocument/2006/relationships/tags" Target="../tags/tag25.xml"/><Relationship Id="rId4" Type="http://schemas.openxmlformats.org/officeDocument/2006/relationships/tags" Target="../tags/tag19.xml"/><Relationship Id="rId9" Type="http://schemas.openxmlformats.org/officeDocument/2006/relationships/tags" Target="../tags/tag24.xml"/><Relationship Id="rId1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tags" Target="../tags/tag37.xml"/><Relationship Id="rId18" Type="http://schemas.openxmlformats.org/officeDocument/2006/relationships/tags" Target="../tags/tag42.xml"/><Relationship Id="rId26" Type="http://schemas.openxmlformats.org/officeDocument/2006/relationships/tags" Target="../tags/tag50.xml"/><Relationship Id="rId39" Type="http://schemas.openxmlformats.org/officeDocument/2006/relationships/tags" Target="../tags/tag63.xml"/><Relationship Id="rId21" Type="http://schemas.openxmlformats.org/officeDocument/2006/relationships/tags" Target="../tags/tag45.xml"/><Relationship Id="rId34" Type="http://schemas.openxmlformats.org/officeDocument/2006/relationships/tags" Target="../tags/tag58.xml"/><Relationship Id="rId42" Type="http://schemas.openxmlformats.org/officeDocument/2006/relationships/tags" Target="../tags/tag66.xml"/><Relationship Id="rId47" Type="http://schemas.openxmlformats.org/officeDocument/2006/relationships/tags" Target="../tags/tag71.xml"/><Relationship Id="rId50" Type="http://schemas.openxmlformats.org/officeDocument/2006/relationships/tags" Target="../tags/tag74.xml"/><Relationship Id="rId55" Type="http://schemas.openxmlformats.org/officeDocument/2006/relationships/tags" Target="../tags/tag79.xml"/><Relationship Id="rId63" Type="http://schemas.openxmlformats.org/officeDocument/2006/relationships/tags" Target="../tags/tag87.xml"/><Relationship Id="rId68" Type="http://schemas.openxmlformats.org/officeDocument/2006/relationships/tags" Target="../tags/tag92.xml"/><Relationship Id="rId76" Type="http://schemas.openxmlformats.org/officeDocument/2006/relationships/tags" Target="../tags/tag100.xml"/><Relationship Id="rId84" Type="http://schemas.openxmlformats.org/officeDocument/2006/relationships/tags" Target="../tags/tag108.xml"/><Relationship Id="rId89" Type="http://schemas.openxmlformats.org/officeDocument/2006/relationships/slideLayout" Target="../slideLayouts/slideLayout17.xml"/><Relationship Id="rId7" Type="http://schemas.openxmlformats.org/officeDocument/2006/relationships/tags" Target="../tags/tag31.xml"/><Relationship Id="rId71" Type="http://schemas.openxmlformats.org/officeDocument/2006/relationships/tags" Target="../tags/tag95.xml"/><Relationship Id="rId92" Type="http://schemas.openxmlformats.org/officeDocument/2006/relationships/image" Target="../media/image11.emf"/><Relationship Id="rId2" Type="http://schemas.openxmlformats.org/officeDocument/2006/relationships/tags" Target="../tags/tag26.xml"/><Relationship Id="rId16" Type="http://schemas.openxmlformats.org/officeDocument/2006/relationships/tags" Target="../tags/tag40.xml"/><Relationship Id="rId29" Type="http://schemas.openxmlformats.org/officeDocument/2006/relationships/tags" Target="../tags/tag53.xml"/><Relationship Id="rId11" Type="http://schemas.openxmlformats.org/officeDocument/2006/relationships/tags" Target="../tags/tag35.xml"/><Relationship Id="rId24" Type="http://schemas.openxmlformats.org/officeDocument/2006/relationships/tags" Target="../tags/tag48.xml"/><Relationship Id="rId32" Type="http://schemas.openxmlformats.org/officeDocument/2006/relationships/tags" Target="../tags/tag56.xml"/><Relationship Id="rId37" Type="http://schemas.openxmlformats.org/officeDocument/2006/relationships/tags" Target="../tags/tag61.xml"/><Relationship Id="rId40" Type="http://schemas.openxmlformats.org/officeDocument/2006/relationships/tags" Target="../tags/tag64.xml"/><Relationship Id="rId45" Type="http://schemas.openxmlformats.org/officeDocument/2006/relationships/tags" Target="../tags/tag69.xml"/><Relationship Id="rId53" Type="http://schemas.openxmlformats.org/officeDocument/2006/relationships/tags" Target="../tags/tag77.xml"/><Relationship Id="rId58" Type="http://schemas.openxmlformats.org/officeDocument/2006/relationships/tags" Target="../tags/tag82.xml"/><Relationship Id="rId66" Type="http://schemas.openxmlformats.org/officeDocument/2006/relationships/tags" Target="../tags/tag90.xml"/><Relationship Id="rId74" Type="http://schemas.openxmlformats.org/officeDocument/2006/relationships/tags" Target="../tags/tag98.xml"/><Relationship Id="rId79" Type="http://schemas.openxmlformats.org/officeDocument/2006/relationships/tags" Target="../tags/tag103.xml"/><Relationship Id="rId87" Type="http://schemas.openxmlformats.org/officeDocument/2006/relationships/tags" Target="../tags/tag111.xml"/><Relationship Id="rId5" Type="http://schemas.openxmlformats.org/officeDocument/2006/relationships/tags" Target="../tags/tag29.xml"/><Relationship Id="rId61" Type="http://schemas.openxmlformats.org/officeDocument/2006/relationships/tags" Target="../tags/tag85.xml"/><Relationship Id="rId82" Type="http://schemas.openxmlformats.org/officeDocument/2006/relationships/tags" Target="../tags/tag106.xml"/><Relationship Id="rId90" Type="http://schemas.openxmlformats.org/officeDocument/2006/relationships/notesSlide" Target="../notesSlides/notesSlide8.xml"/><Relationship Id="rId19" Type="http://schemas.openxmlformats.org/officeDocument/2006/relationships/tags" Target="../tags/tag43.xml"/><Relationship Id="rId14" Type="http://schemas.openxmlformats.org/officeDocument/2006/relationships/tags" Target="../tags/tag38.xml"/><Relationship Id="rId22" Type="http://schemas.openxmlformats.org/officeDocument/2006/relationships/tags" Target="../tags/tag46.xml"/><Relationship Id="rId27" Type="http://schemas.openxmlformats.org/officeDocument/2006/relationships/tags" Target="../tags/tag51.xml"/><Relationship Id="rId30" Type="http://schemas.openxmlformats.org/officeDocument/2006/relationships/tags" Target="../tags/tag54.xml"/><Relationship Id="rId35" Type="http://schemas.openxmlformats.org/officeDocument/2006/relationships/tags" Target="../tags/tag59.xml"/><Relationship Id="rId43" Type="http://schemas.openxmlformats.org/officeDocument/2006/relationships/tags" Target="../tags/tag67.xml"/><Relationship Id="rId48" Type="http://schemas.openxmlformats.org/officeDocument/2006/relationships/tags" Target="../tags/tag72.xml"/><Relationship Id="rId56" Type="http://schemas.openxmlformats.org/officeDocument/2006/relationships/tags" Target="../tags/tag80.xml"/><Relationship Id="rId64" Type="http://schemas.openxmlformats.org/officeDocument/2006/relationships/tags" Target="../tags/tag88.xml"/><Relationship Id="rId69" Type="http://schemas.openxmlformats.org/officeDocument/2006/relationships/tags" Target="../tags/tag93.xml"/><Relationship Id="rId77" Type="http://schemas.openxmlformats.org/officeDocument/2006/relationships/tags" Target="../tags/tag101.xml"/><Relationship Id="rId8" Type="http://schemas.openxmlformats.org/officeDocument/2006/relationships/tags" Target="../tags/tag32.xml"/><Relationship Id="rId51" Type="http://schemas.openxmlformats.org/officeDocument/2006/relationships/tags" Target="../tags/tag75.xml"/><Relationship Id="rId72" Type="http://schemas.openxmlformats.org/officeDocument/2006/relationships/tags" Target="../tags/tag96.xml"/><Relationship Id="rId80" Type="http://schemas.openxmlformats.org/officeDocument/2006/relationships/tags" Target="../tags/tag104.xml"/><Relationship Id="rId85" Type="http://schemas.openxmlformats.org/officeDocument/2006/relationships/tags" Target="../tags/tag109.xml"/><Relationship Id="rId3" Type="http://schemas.openxmlformats.org/officeDocument/2006/relationships/tags" Target="../tags/tag27.xml"/><Relationship Id="rId12" Type="http://schemas.openxmlformats.org/officeDocument/2006/relationships/tags" Target="../tags/tag36.xml"/><Relationship Id="rId17" Type="http://schemas.openxmlformats.org/officeDocument/2006/relationships/tags" Target="../tags/tag41.xml"/><Relationship Id="rId25" Type="http://schemas.openxmlformats.org/officeDocument/2006/relationships/tags" Target="../tags/tag49.xml"/><Relationship Id="rId33" Type="http://schemas.openxmlformats.org/officeDocument/2006/relationships/tags" Target="../tags/tag57.xml"/><Relationship Id="rId38" Type="http://schemas.openxmlformats.org/officeDocument/2006/relationships/tags" Target="../tags/tag62.xml"/><Relationship Id="rId46" Type="http://schemas.openxmlformats.org/officeDocument/2006/relationships/tags" Target="../tags/tag70.xml"/><Relationship Id="rId59" Type="http://schemas.openxmlformats.org/officeDocument/2006/relationships/tags" Target="../tags/tag83.xml"/><Relationship Id="rId67" Type="http://schemas.openxmlformats.org/officeDocument/2006/relationships/tags" Target="../tags/tag91.xml"/><Relationship Id="rId20" Type="http://schemas.openxmlformats.org/officeDocument/2006/relationships/tags" Target="../tags/tag44.xml"/><Relationship Id="rId41" Type="http://schemas.openxmlformats.org/officeDocument/2006/relationships/tags" Target="../tags/tag65.xml"/><Relationship Id="rId54" Type="http://schemas.openxmlformats.org/officeDocument/2006/relationships/tags" Target="../tags/tag78.xml"/><Relationship Id="rId62" Type="http://schemas.openxmlformats.org/officeDocument/2006/relationships/tags" Target="../tags/tag86.xml"/><Relationship Id="rId70" Type="http://schemas.openxmlformats.org/officeDocument/2006/relationships/tags" Target="../tags/tag94.xml"/><Relationship Id="rId75" Type="http://schemas.openxmlformats.org/officeDocument/2006/relationships/tags" Target="../tags/tag99.xml"/><Relationship Id="rId83" Type="http://schemas.openxmlformats.org/officeDocument/2006/relationships/tags" Target="../tags/tag107.xml"/><Relationship Id="rId88" Type="http://schemas.openxmlformats.org/officeDocument/2006/relationships/tags" Target="../tags/tag112.xml"/><Relationship Id="rId91" Type="http://schemas.openxmlformats.org/officeDocument/2006/relationships/oleObject" Target="../embeddings/oleObject10.bin"/><Relationship Id="rId1" Type="http://schemas.openxmlformats.org/officeDocument/2006/relationships/vmlDrawing" Target="../drawings/vmlDrawing10.vml"/><Relationship Id="rId6" Type="http://schemas.openxmlformats.org/officeDocument/2006/relationships/tags" Target="../tags/tag30.xml"/><Relationship Id="rId15" Type="http://schemas.openxmlformats.org/officeDocument/2006/relationships/tags" Target="../tags/tag39.xml"/><Relationship Id="rId23" Type="http://schemas.openxmlformats.org/officeDocument/2006/relationships/tags" Target="../tags/tag47.xml"/><Relationship Id="rId28" Type="http://schemas.openxmlformats.org/officeDocument/2006/relationships/tags" Target="../tags/tag52.xml"/><Relationship Id="rId36" Type="http://schemas.openxmlformats.org/officeDocument/2006/relationships/tags" Target="../tags/tag60.xml"/><Relationship Id="rId49" Type="http://schemas.openxmlformats.org/officeDocument/2006/relationships/tags" Target="../tags/tag73.xml"/><Relationship Id="rId57" Type="http://schemas.openxmlformats.org/officeDocument/2006/relationships/tags" Target="../tags/tag81.xml"/><Relationship Id="rId10" Type="http://schemas.openxmlformats.org/officeDocument/2006/relationships/tags" Target="../tags/tag34.xml"/><Relationship Id="rId31" Type="http://schemas.openxmlformats.org/officeDocument/2006/relationships/tags" Target="../tags/tag55.xml"/><Relationship Id="rId44" Type="http://schemas.openxmlformats.org/officeDocument/2006/relationships/tags" Target="../tags/tag68.xml"/><Relationship Id="rId52" Type="http://schemas.openxmlformats.org/officeDocument/2006/relationships/tags" Target="../tags/tag76.xml"/><Relationship Id="rId60" Type="http://schemas.openxmlformats.org/officeDocument/2006/relationships/tags" Target="../tags/tag84.xml"/><Relationship Id="rId65" Type="http://schemas.openxmlformats.org/officeDocument/2006/relationships/tags" Target="../tags/tag89.xml"/><Relationship Id="rId73" Type="http://schemas.openxmlformats.org/officeDocument/2006/relationships/tags" Target="../tags/tag97.xml"/><Relationship Id="rId78" Type="http://schemas.openxmlformats.org/officeDocument/2006/relationships/tags" Target="../tags/tag102.xml"/><Relationship Id="rId81" Type="http://schemas.openxmlformats.org/officeDocument/2006/relationships/tags" Target="../tags/tag105.xml"/><Relationship Id="rId86" Type="http://schemas.openxmlformats.org/officeDocument/2006/relationships/tags" Target="../tags/tag110.xml"/><Relationship Id="rId4" Type="http://schemas.openxmlformats.org/officeDocument/2006/relationships/tags" Target="../tags/tag28.xml"/><Relationship Id="rId9" Type="http://schemas.openxmlformats.org/officeDocument/2006/relationships/tags" Target="../tags/tag3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19.xml"/><Relationship Id="rId13" Type="http://schemas.openxmlformats.org/officeDocument/2006/relationships/tags" Target="../tags/tag124.xml"/><Relationship Id="rId18" Type="http://schemas.openxmlformats.org/officeDocument/2006/relationships/tags" Target="../tags/tag129.xml"/><Relationship Id="rId26" Type="http://schemas.openxmlformats.org/officeDocument/2006/relationships/tags" Target="../tags/tag137.xml"/><Relationship Id="rId3" Type="http://schemas.openxmlformats.org/officeDocument/2006/relationships/tags" Target="../tags/tag114.xml"/><Relationship Id="rId21" Type="http://schemas.openxmlformats.org/officeDocument/2006/relationships/tags" Target="../tags/tag132.xml"/><Relationship Id="rId7" Type="http://schemas.openxmlformats.org/officeDocument/2006/relationships/tags" Target="../tags/tag118.xml"/><Relationship Id="rId12" Type="http://schemas.openxmlformats.org/officeDocument/2006/relationships/tags" Target="../tags/tag123.xml"/><Relationship Id="rId17" Type="http://schemas.openxmlformats.org/officeDocument/2006/relationships/tags" Target="../tags/tag128.xml"/><Relationship Id="rId25" Type="http://schemas.openxmlformats.org/officeDocument/2006/relationships/tags" Target="../tags/tag136.xml"/><Relationship Id="rId2" Type="http://schemas.openxmlformats.org/officeDocument/2006/relationships/tags" Target="../tags/tag113.xml"/><Relationship Id="rId16" Type="http://schemas.openxmlformats.org/officeDocument/2006/relationships/tags" Target="../tags/tag127.xml"/><Relationship Id="rId20" Type="http://schemas.openxmlformats.org/officeDocument/2006/relationships/tags" Target="../tags/tag131.xml"/><Relationship Id="rId29" Type="http://schemas.openxmlformats.org/officeDocument/2006/relationships/oleObject" Target="../embeddings/oleObject11.bin"/><Relationship Id="rId1" Type="http://schemas.openxmlformats.org/officeDocument/2006/relationships/vmlDrawing" Target="../drawings/vmlDrawing11.vml"/><Relationship Id="rId6" Type="http://schemas.openxmlformats.org/officeDocument/2006/relationships/tags" Target="../tags/tag117.xml"/><Relationship Id="rId11" Type="http://schemas.openxmlformats.org/officeDocument/2006/relationships/tags" Target="../tags/tag122.xml"/><Relationship Id="rId24" Type="http://schemas.openxmlformats.org/officeDocument/2006/relationships/tags" Target="../tags/tag135.xml"/><Relationship Id="rId5" Type="http://schemas.openxmlformats.org/officeDocument/2006/relationships/tags" Target="../tags/tag116.xml"/><Relationship Id="rId15" Type="http://schemas.openxmlformats.org/officeDocument/2006/relationships/tags" Target="../tags/tag126.xml"/><Relationship Id="rId23" Type="http://schemas.openxmlformats.org/officeDocument/2006/relationships/tags" Target="../tags/tag134.xml"/><Relationship Id="rId28" Type="http://schemas.openxmlformats.org/officeDocument/2006/relationships/notesSlide" Target="../notesSlides/notesSlide9.xml"/><Relationship Id="rId10" Type="http://schemas.openxmlformats.org/officeDocument/2006/relationships/tags" Target="../tags/tag121.xml"/><Relationship Id="rId19" Type="http://schemas.openxmlformats.org/officeDocument/2006/relationships/tags" Target="../tags/tag130.xml"/><Relationship Id="rId4" Type="http://schemas.openxmlformats.org/officeDocument/2006/relationships/tags" Target="../tags/tag115.xml"/><Relationship Id="rId9" Type="http://schemas.openxmlformats.org/officeDocument/2006/relationships/tags" Target="../tags/tag120.xml"/><Relationship Id="rId14" Type="http://schemas.openxmlformats.org/officeDocument/2006/relationships/tags" Target="../tags/tag125.xml"/><Relationship Id="rId22" Type="http://schemas.openxmlformats.org/officeDocument/2006/relationships/tags" Target="../tags/tag133.xml"/><Relationship Id="rId27" Type="http://schemas.openxmlformats.org/officeDocument/2006/relationships/slideLayout" Target="../slideLayouts/slideLayout17.xml"/><Relationship Id="rId30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ladsholder til billede 2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" r="32"/>
          <a:stretch>
            <a:fillRect/>
          </a:stretch>
        </p:blipFill>
        <p:spPr/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C407D6B-380F-4599-BE9E-CAAF00F5FA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dirty="0" smtClean="0"/>
              <a:t>Fælles teknisk møde i Økonomistyrelsen</a:t>
            </a:r>
            <a:endParaRPr lang="da-DK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42F744C-8C67-4CCA-9228-D2A3E4C3F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Administrativ implementering af ressortomlægninger</a:t>
            </a:r>
            <a:endParaRPr lang="da-DK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6FD27F4-4FE4-4BC9-9C30-2A317D7DD98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728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Objekt 6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5853" y="26487"/>
          <a:ext cx="1573" cy="1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9" name="think-cell Slide" r:id="rId6" imgW="216" imgH="216" progId="TCLayout.ActiveDocument.1">
                  <p:embed/>
                </p:oleObj>
              </mc:Choice>
              <mc:Fallback>
                <p:oleObj name="think-cell Slide" r:id="rId6" imgW="216" imgH="216" progId="TCLayout.ActiveDocument.1">
                  <p:embed/>
                  <p:pic>
                    <p:nvPicPr>
                      <p:cNvPr id="69" name="Objekt 68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853" y="26487"/>
                        <a:ext cx="1573" cy="1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/>
          <p:cNvSpPr/>
          <p:nvPr>
            <p:custDataLst>
              <p:tags r:id="rId3"/>
            </p:custDataLst>
          </p:nvPr>
        </p:nvSpPr>
        <p:spPr bwMode="auto">
          <a:xfrm>
            <a:off x="44270" y="24906"/>
            <a:ext cx="157597" cy="157597"/>
          </a:xfrm>
          <a:prstGeom prst="rect">
            <a:avLst/>
          </a:prstGeom>
          <a:solidFill>
            <a:schemeClr val="tx2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da-DK" sz="2386" dirty="0" err="1">
              <a:solidFill>
                <a:srgbClr val="FFFFFF"/>
              </a:solidFill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10</a:t>
            </a:fld>
            <a:endParaRPr lang="da-DK" dirty="0"/>
          </a:p>
        </p:txBody>
      </p:sp>
      <p:cxnSp>
        <p:nvCxnSpPr>
          <p:cNvPr id="52" name="Lige forbindelse 51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itle 2"/>
          <p:cNvSpPr txBox="1">
            <a:spLocks/>
          </p:cNvSpPr>
          <p:nvPr/>
        </p:nvSpPr>
        <p:spPr bwMode="auto">
          <a:xfrm>
            <a:off x="719249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386" kern="0" dirty="0"/>
              <a:t>Plan for sættemødet</a:t>
            </a:r>
          </a:p>
        </p:txBody>
      </p:sp>
      <p:sp>
        <p:nvSpPr>
          <p:cNvPr id="25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993" kern="0" dirty="0">
                <a:latin typeface="Arial "/>
              </a:rPr>
              <a:t>Ressortomlægningsprocessen</a:t>
            </a:r>
          </a:p>
        </p:txBody>
      </p:sp>
      <p:sp>
        <p:nvSpPr>
          <p:cNvPr id="11" name="Tekstfelt 10"/>
          <p:cNvSpPr txBox="1"/>
          <p:nvPr/>
        </p:nvSpPr>
        <p:spPr>
          <a:xfrm>
            <a:off x="740850" y="2337420"/>
            <a:ext cx="5069904" cy="25447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0506" indent="-340506">
              <a:lnSpc>
                <a:spcPct val="100000"/>
              </a:lnSpc>
              <a:spcBef>
                <a:spcPts val="1193"/>
              </a:spcBef>
              <a:buFont typeface="Arial" panose="020B0604020202020204" pitchFamily="34" charset="0"/>
              <a:buChar char="•"/>
            </a:pPr>
            <a:r>
              <a:rPr lang="da-DK" sz="1393" dirty="0" smtClean="0"/>
              <a:t>Billaterale sættemøder afholdes i uge 37 til 39</a:t>
            </a:r>
          </a:p>
          <a:p>
            <a:pPr marL="797706" lvl="1" indent="-340506">
              <a:lnSpc>
                <a:spcPct val="100000"/>
              </a:lnSpc>
              <a:spcBef>
                <a:spcPts val="1193"/>
              </a:spcBef>
              <a:buFont typeface="Arial" panose="020B0604020202020204" pitchFamily="34" charset="0"/>
              <a:buChar char="•"/>
            </a:pPr>
            <a:r>
              <a:rPr lang="da-DK" sz="1393" dirty="0" smtClean="0"/>
              <a:t>Ønskes sættemødet afholdt i uge 37, gives besked til </a:t>
            </a:r>
            <a:r>
              <a:rPr lang="da-DK" sz="1393" dirty="0" smtClean="0">
                <a:hlinkClick r:id="rId8"/>
              </a:rPr>
              <a:t>statsregnskab@oes.dk</a:t>
            </a:r>
            <a:r>
              <a:rPr lang="da-DK" sz="1393" dirty="0" smtClean="0"/>
              <a:t> </a:t>
            </a:r>
          </a:p>
          <a:p>
            <a:pPr marL="340506" indent="-340506">
              <a:lnSpc>
                <a:spcPct val="100000"/>
              </a:lnSpc>
              <a:spcBef>
                <a:spcPts val="1193"/>
              </a:spcBef>
              <a:buFont typeface="Arial" panose="020B0604020202020204" pitchFamily="34" charset="0"/>
              <a:buChar char="•"/>
            </a:pPr>
            <a:r>
              <a:rPr lang="da-DK" sz="1393" dirty="0" smtClean="0"/>
              <a:t>Vi vil prioritere at holde møder med nye administrative enheder gerne i uge 37, øvrige vil blive planlagt senere</a:t>
            </a:r>
          </a:p>
          <a:p>
            <a:pPr marL="340506" indent="-340506">
              <a:lnSpc>
                <a:spcPct val="100000"/>
              </a:lnSpc>
              <a:spcBef>
                <a:spcPts val="1193"/>
              </a:spcBef>
              <a:buFont typeface="Arial" panose="020B0604020202020204" pitchFamily="34" charset="0"/>
              <a:buChar char="•"/>
            </a:pPr>
            <a:r>
              <a:rPr lang="da-DK" sz="1393" dirty="0" smtClean="0"/>
              <a:t>Invitation til sættemødet udsendes til ressortkoordinatorerne i uge 37</a:t>
            </a:r>
          </a:p>
          <a:p>
            <a:pPr marL="340506" indent="-340506">
              <a:lnSpc>
                <a:spcPct val="100000"/>
              </a:lnSpc>
              <a:spcBef>
                <a:spcPts val="1193"/>
              </a:spcBef>
              <a:buFont typeface="Arial" panose="020B0604020202020204" pitchFamily="34" charset="0"/>
              <a:buChar char="•"/>
            </a:pPr>
            <a:r>
              <a:rPr lang="da-DK" sz="1393" dirty="0" smtClean="0"/>
              <a:t>Til sættemødet gennemgås de relevante administrative spor for den pågældende ændring</a:t>
            </a:r>
            <a:endParaRPr lang="da-DK" sz="1393" dirty="0"/>
          </a:p>
        </p:txBody>
      </p:sp>
      <p:grpSp>
        <p:nvGrpSpPr>
          <p:cNvPr id="12" name="Gruppe 11"/>
          <p:cNvGrpSpPr/>
          <p:nvPr/>
        </p:nvGrpSpPr>
        <p:grpSpPr>
          <a:xfrm>
            <a:off x="740852" y="1744497"/>
            <a:ext cx="4860988" cy="250405"/>
            <a:chOff x="9984432" y="1232548"/>
            <a:chExt cx="1368152" cy="252236"/>
          </a:xfrm>
        </p:grpSpPr>
        <p:sp>
          <p:nvSpPr>
            <p:cNvPr id="13" name="Tekstfelt 12"/>
            <p:cNvSpPr txBox="1"/>
            <p:nvPr/>
          </p:nvSpPr>
          <p:spPr>
            <a:xfrm>
              <a:off x="9984432" y="1232548"/>
              <a:ext cx="136815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</a:pPr>
              <a:r>
                <a:rPr lang="da-DK" sz="1393" b="1" dirty="0"/>
                <a:t>Sættemøder </a:t>
              </a:r>
              <a:r>
                <a:rPr lang="da-DK" sz="1393" b="1" dirty="0" smtClean="0"/>
                <a:t>afholdes i uge 37 til 39 </a:t>
              </a:r>
              <a:endParaRPr lang="da-DK" sz="1393" b="1" dirty="0"/>
            </a:p>
          </p:txBody>
        </p:sp>
        <p:cxnSp>
          <p:nvCxnSpPr>
            <p:cNvPr id="14" name="Lige forbindelse 13"/>
            <p:cNvCxnSpPr/>
            <p:nvPr/>
          </p:nvCxnSpPr>
          <p:spPr bwMode="auto">
            <a:xfrm>
              <a:off x="9984432" y="1484784"/>
              <a:ext cx="136815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57892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5843" y="26477"/>
          <a:ext cx="1574" cy="1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0" name="think-cell Slide" r:id="rId6" imgW="530" imgH="531" progId="TCLayout.ActiveDocument.1">
                  <p:embed/>
                </p:oleObj>
              </mc:Choice>
              <mc:Fallback>
                <p:oleObj name="think-cell Slide" r:id="rId6" imgW="530" imgH="531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843" y="26477"/>
                        <a:ext cx="1574" cy="1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/>
          <p:cNvSpPr/>
          <p:nvPr>
            <p:custDataLst>
              <p:tags r:id="rId3"/>
            </p:custDataLst>
          </p:nvPr>
        </p:nvSpPr>
        <p:spPr bwMode="auto">
          <a:xfrm>
            <a:off x="44270" y="24906"/>
            <a:ext cx="157597" cy="157597"/>
          </a:xfrm>
          <a:prstGeom prst="rect">
            <a:avLst/>
          </a:prstGeom>
          <a:solidFill>
            <a:schemeClr val="tx2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da-DK" sz="2186" b="1" dirty="0" err="1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11</a:t>
            </a:fld>
            <a:endParaRPr lang="da-DK" dirty="0"/>
          </a:p>
        </p:txBody>
      </p:sp>
      <p:cxnSp>
        <p:nvCxnSpPr>
          <p:cNvPr id="25" name="Lige forbindelse 51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itle 2"/>
          <p:cNvSpPr txBox="1">
            <a:spLocks/>
          </p:cNvSpPr>
          <p:nvPr/>
        </p:nvSpPr>
        <p:spPr bwMode="auto">
          <a:xfrm>
            <a:off x="719249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386" kern="0" dirty="0"/>
              <a:t>Der lægges op til at tage </a:t>
            </a:r>
            <a:r>
              <a:rPr lang="da-DK" sz="2386" i="1" kern="0" dirty="0"/>
              <a:t>udgangspunkt</a:t>
            </a:r>
            <a:r>
              <a:rPr lang="da-DK" sz="2386" kern="0" dirty="0"/>
              <a:t> i nedenstående adm. standarder</a:t>
            </a:r>
          </a:p>
        </p:txBody>
      </p:sp>
      <p:sp>
        <p:nvSpPr>
          <p:cNvPr id="27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993" kern="0" dirty="0">
                <a:latin typeface="Arial "/>
              </a:rPr>
              <a:t>Ressortomlægningsprocessen</a:t>
            </a:r>
          </a:p>
        </p:txBody>
      </p:sp>
      <p:sp>
        <p:nvSpPr>
          <p:cNvPr id="9" name="AutoShape 24"/>
          <p:cNvSpPr>
            <a:spLocks noChangeArrowheads="1"/>
          </p:cNvSpPr>
          <p:nvPr/>
        </p:nvSpPr>
        <p:spPr bwMode="auto">
          <a:xfrm>
            <a:off x="734621" y="1616126"/>
            <a:ext cx="2871426" cy="740602"/>
          </a:xfrm>
          <a:prstGeom prst="homePlate">
            <a:avLst>
              <a:gd name="adj" fmla="val 20045"/>
            </a:avLst>
          </a:prstGeom>
          <a:solidFill>
            <a:schemeClr val="tx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178693" tIns="107035" rIns="107035" bIns="107035" anchor="ctr"/>
          <a:lstStyle/>
          <a:p>
            <a:r>
              <a:rPr lang="da-DK" sz="1393" dirty="0">
                <a:solidFill>
                  <a:schemeClr val="bg1"/>
                </a:solidFill>
              </a:rPr>
              <a:t>Statens It</a:t>
            </a:r>
            <a:endParaRPr lang="da-DK" sz="1393" dirty="0">
              <a:solidFill>
                <a:schemeClr val="bg1"/>
              </a:solidFill>
              <a:latin typeface="+mn-lt"/>
              <a:sym typeface="Verdana"/>
            </a:endParaRPr>
          </a:p>
        </p:txBody>
      </p:sp>
      <p:sp>
        <p:nvSpPr>
          <p:cNvPr id="10" name="AutoShape 24"/>
          <p:cNvSpPr>
            <a:spLocks noChangeArrowheads="1"/>
          </p:cNvSpPr>
          <p:nvPr/>
        </p:nvSpPr>
        <p:spPr bwMode="auto">
          <a:xfrm>
            <a:off x="734621" y="3903650"/>
            <a:ext cx="2871426" cy="740602"/>
          </a:xfrm>
          <a:prstGeom prst="homePlate">
            <a:avLst>
              <a:gd name="adj" fmla="val 20045"/>
            </a:avLst>
          </a:prstGeom>
          <a:solidFill>
            <a:schemeClr val="tx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178693" tIns="107035" rIns="107035" bIns="107035" anchor="ctr"/>
          <a:lstStyle/>
          <a:p>
            <a:r>
              <a:rPr lang="da-DK" sz="1393" dirty="0">
                <a:solidFill>
                  <a:schemeClr val="bg1"/>
                </a:solidFill>
                <a:sym typeface="Verdana"/>
              </a:rPr>
              <a:t>Facility management</a:t>
            </a:r>
          </a:p>
        </p:txBody>
      </p:sp>
      <p:sp>
        <p:nvSpPr>
          <p:cNvPr id="11" name="AutoShape 24"/>
          <p:cNvSpPr>
            <a:spLocks noChangeArrowheads="1"/>
          </p:cNvSpPr>
          <p:nvPr/>
        </p:nvSpPr>
        <p:spPr bwMode="auto">
          <a:xfrm>
            <a:off x="734621" y="2759887"/>
            <a:ext cx="2871426" cy="740602"/>
          </a:xfrm>
          <a:prstGeom prst="homePlate">
            <a:avLst>
              <a:gd name="adj" fmla="val 20045"/>
            </a:avLst>
          </a:prstGeom>
          <a:solidFill>
            <a:schemeClr val="tx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178693" tIns="107035" rIns="107035" bIns="107035" anchor="ctr"/>
          <a:lstStyle/>
          <a:p>
            <a:r>
              <a:rPr lang="da-DK" sz="1393" dirty="0">
                <a:solidFill>
                  <a:schemeClr val="bg1"/>
                </a:solidFill>
                <a:sym typeface="Verdana"/>
              </a:rPr>
              <a:t>Statens Administration</a:t>
            </a:r>
          </a:p>
        </p:txBody>
      </p:sp>
      <p:sp>
        <p:nvSpPr>
          <p:cNvPr id="12" name="AutoShape 24"/>
          <p:cNvSpPr>
            <a:spLocks noChangeArrowheads="1"/>
          </p:cNvSpPr>
          <p:nvPr/>
        </p:nvSpPr>
        <p:spPr bwMode="auto">
          <a:xfrm>
            <a:off x="734621" y="5047412"/>
            <a:ext cx="2871426" cy="740602"/>
          </a:xfrm>
          <a:prstGeom prst="homePlate">
            <a:avLst>
              <a:gd name="adj" fmla="val 20045"/>
            </a:avLst>
          </a:prstGeom>
          <a:solidFill>
            <a:schemeClr val="tx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178693" tIns="107035" rIns="107035" bIns="107035" anchor="ctr"/>
          <a:lstStyle/>
          <a:p>
            <a:r>
              <a:rPr lang="da-DK" sz="1393" dirty="0">
                <a:solidFill>
                  <a:schemeClr val="bg1"/>
                </a:solidFill>
              </a:rPr>
              <a:t>Registreringsrammer</a:t>
            </a:r>
            <a:endParaRPr lang="da-DK" sz="1393" dirty="0">
              <a:solidFill>
                <a:schemeClr val="bg1"/>
              </a:solidFill>
              <a:latin typeface="+mn-lt"/>
              <a:sym typeface="Verdana"/>
            </a:endParaRPr>
          </a:p>
        </p:txBody>
      </p:sp>
      <p:sp>
        <p:nvSpPr>
          <p:cNvPr id="17" name="Tekstfelt 16"/>
          <p:cNvSpPr txBox="1"/>
          <p:nvPr/>
        </p:nvSpPr>
        <p:spPr>
          <a:xfrm>
            <a:off x="3963473" y="1772550"/>
            <a:ext cx="7224532" cy="4277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0254" indent="-170254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Ny institutioner etableres som SIT-kunder med mindre resten af ministerområdet er dækket af stort it-fællesskab</a:t>
            </a:r>
            <a:endParaRPr lang="da-DK" sz="1393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kstfelt 17"/>
          <p:cNvSpPr txBox="1"/>
          <p:nvPr/>
        </p:nvSpPr>
        <p:spPr>
          <a:xfrm>
            <a:off x="3963473" y="2890852"/>
            <a:ext cx="7224532" cy="4786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0254" indent="-170254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Ny institutioner etableres som SAM-kunder</a:t>
            </a:r>
          </a:p>
          <a:p>
            <a:pPr marL="170254" indent="-170254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da-DK" sz="1393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Opgavesplit kan genbesøges i institutioner, der modtager eller afgiver opgaver</a:t>
            </a:r>
          </a:p>
        </p:txBody>
      </p:sp>
      <p:sp>
        <p:nvSpPr>
          <p:cNvPr id="19" name="Tekstfelt 18"/>
          <p:cNvSpPr txBox="1"/>
          <p:nvPr/>
        </p:nvSpPr>
        <p:spPr>
          <a:xfrm>
            <a:off x="3963473" y="4022600"/>
            <a:ext cx="7224532" cy="2143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0254" indent="-170254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Nye institutioner indgår i F</a:t>
            </a:r>
            <a:r>
              <a:rPr lang="da-DK" sz="1393" dirty="0" smtClean="0"/>
              <a:t>acility </a:t>
            </a:r>
            <a:r>
              <a:rPr lang="da-DK" sz="1393" dirty="0"/>
              <a:t>managemt </a:t>
            </a:r>
            <a:r>
              <a:rPr lang="da-DK" sz="1393" dirty="0" smtClean="0"/>
              <a:t>løsning</a:t>
            </a:r>
          </a:p>
        </p:txBody>
      </p:sp>
      <p:sp>
        <p:nvSpPr>
          <p:cNvPr id="20" name="Tekstfelt 19"/>
          <p:cNvSpPr txBox="1"/>
          <p:nvPr/>
        </p:nvSpPr>
        <p:spPr>
          <a:xfrm>
            <a:off x="3963473" y="5203834"/>
            <a:ext cx="7224532" cy="4277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0254" indent="-170254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Økonomistyrelsen yder rådgivning og anbefaler opsætning af en standardiseret registreringsramme</a:t>
            </a:r>
            <a:endParaRPr lang="da-DK" sz="1393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84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Objekt 6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5853" y="26487"/>
          <a:ext cx="1573" cy="1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7" name="think-cell Slide" r:id="rId6" imgW="216" imgH="216" progId="TCLayout.ActiveDocument.1">
                  <p:embed/>
                </p:oleObj>
              </mc:Choice>
              <mc:Fallback>
                <p:oleObj name="think-cell Slide" r:id="rId6" imgW="216" imgH="216" progId="TCLayout.ActiveDocument.1">
                  <p:embed/>
                  <p:pic>
                    <p:nvPicPr>
                      <p:cNvPr id="69" name="Objekt 68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853" y="26487"/>
                        <a:ext cx="1573" cy="1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/>
          <p:cNvSpPr/>
          <p:nvPr>
            <p:custDataLst>
              <p:tags r:id="rId3"/>
            </p:custDataLst>
          </p:nvPr>
        </p:nvSpPr>
        <p:spPr bwMode="auto">
          <a:xfrm>
            <a:off x="44270" y="24906"/>
            <a:ext cx="157597" cy="157597"/>
          </a:xfrm>
          <a:prstGeom prst="rect">
            <a:avLst/>
          </a:prstGeom>
          <a:solidFill>
            <a:schemeClr val="tx2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da-DK" sz="2386" dirty="0" err="1">
              <a:solidFill>
                <a:srgbClr val="FFFFFF"/>
              </a:solidFill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12</a:t>
            </a:fld>
            <a:endParaRPr lang="da-DK" dirty="0"/>
          </a:p>
        </p:txBody>
      </p:sp>
      <p:cxnSp>
        <p:nvCxnSpPr>
          <p:cNvPr id="52" name="Lige forbindelse 51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itle 2"/>
          <p:cNvSpPr txBox="1">
            <a:spLocks/>
          </p:cNvSpPr>
          <p:nvPr/>
        </p:nvSpPr>
        <p:spPr bwMode="auto">
          <a:xfrm>
            <a:off x="719249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386" kern="0" dirty="0" smtClean="0"/>
              <a:t>Den nye udgave af </a:t>
            </a:r>
            <a:r>
              <a:rPr lang="da-DK" sz="2386" kern="0" dirty="0"/>
              <a:t>fælles </a:t>
            </a:r>
            <a:r>
              <a:rPr lang="da-DK" sz="2386" kern="0" dirty="0" smtClean="0"/>
              <a:t>vejledning publiceres </a:t>
            </a:r>
            <a:r>
              <a:rPr lang="da-DK" sz="2386" kern="0" dirty="0"/>
              <a:t>på </a:t>
            </a:r>
            <a:r>
              <a:rPr lang="da-DK" sz="2386" kern="0" dirty="0" smtClean="0"/>
              <a:t>oes.dk efter teknisk møde</a:t>
            </a:r>
            <a:endParaRPr lang="da-DK" sz="2386" kern="0" dirty="0"/>
          </a:p>
        </p:txBody>
      </p:sp>
      <p:sp>
        <p:nvSpPr>
          <p:cNvPr id="27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993" kern="0" dirty="0">
                <a:latin typeface="Arial "/>
              </a:rPr>
              <a:t>Ressortomlægningsprocessen</a:t>
            </a:r>
          </a:p>
        </p:txBody>
      </p:sp>
      <p:sp>
        <p:nvSpPr>
          <p:cNvPr id="11" name="Tekstboks 14"/>
          <p:cNvSpPr txBox="1"/>
          <p:nvPr/>
        </p:nvSpPr>
        <p:spPr>
          <a:xfrm>
            <a:off x="756965" y="1791073"/>
            <a:ext cx="5053788" cy="15277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GB"/>
            </a:defPPr>
            <a:lvl1pPr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193"/>
              </a:spcBef>
            </a:pPr>
            <a:r>
              <a:rPr lang="da-DK" sz="1393" b="1" dirty="0"/>
              <a:t>Vejledning om administrativ implementering af </a:t>
            </a:r>
            <a:r>
              <a:rPr lang="da-DK" sz="1393" b="1" dirty="0" smtClean="0"/>
              <a:t>ressortomlægninger 2024</a:t>
            </a:r>
            <a:endParaRPr lang="da-DK" sz="1393" b="1" dirty="0"/>
          </a:p>
          <a:p>
            <a:pPr marL="283756" indent="-283756">
              <a:lnSpc>
                <a:spcPct val="100000"/>
              </a:lnSpc>
              <a:spcBef>
                <a:spcPts val="1193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Procesplan med vigtigste milepæle og mødeplan</a:t>
            </a:r>
          </a:p>
          <a:p>
            <a:pPr marL="283756" indent="-283756">
              <a:lnSpc>
                <a:spcPct val="100000"/>
              </a:lnSpc>
              <a:spcBef>
                <a:spcPts val="1193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Overordnet gennemgang af </a:t>
            </a:r>
            <a:r>
              <a:rPr lang="da-DK" sz="1393" dirty="0" smtClean="0"/>
              <a:t>7 </a:t>
            </a:r>
            <a:r>
              <a:rPr lang="da-DK" sz="1393" dirty="0"/>
              <a:t>administrative spor</a:t>
            </a:r>
          </a:p>
          <a:p>
            <a:pPr marL="283756" indent="-283756">
              <a:lnSpc>
                <a:spcPct val="100000"/>
              </a:lnSpc>
              <a:spcBef>
                <a:spcPts val="1193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Kontaktoplysninger</a:t>
            </a:r>
          </a:p>
        </p:txBody>
      </p:sp>
      <p:sp>
        <p:nvSpPr>
          <p:cNvPr id="15" name="Rektangel 14"/>
          <p:cNvSpPr/>
          <p:nvPr/>
        </p:nvSpPr>
        <p:spPr bwMode="auto">
          <a:xfrm>
            <a:off x="7096797" y="1791077"/>
            <a:ext cx="4329612" cy="2709437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07216" tIns="107216" rIns="107216" bIns="107216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393" b="1" dirty="0"/>
              <a:t>Gennemgangen af administrative spor indeholder</a:t>
            </a:r>
          </a:p>
          <a:p>
            <a:pPr marL="283756" indent="-283756">
              <a:lnSpc>
                <a:spcPct val="100000"/>
              </a:lnSpc>
              <a:spcBef>
                <a:spcPts val="1093"/>
              </a:spcBef>
              <a:buFont typeface="Wingdings" panose="05000000000000000000" pitchFamily="2" charset="2"/>
              <a:buChar char="ü"/>
            </a:pPr>
            <a:r>
              <a:rPr lang="da-DK" sz="1393" dirty="0"/>
              <a:t>Overordnet beskrivelse af processen</a:t>
            </a:r>
          </a:p>
          <a:p>
            <a:pPr marL="283756" indent="-283756">
              <a:lnSpc>
                <a:spcPct val="100000"/>
              </a:lnSpc>
              <a:spcBef>
                <a:spcPts val="1093"/>
              </a:spcBef>
              <a:buFont typeface="Wingdings" panose="05000000000000000000" pitchFamily="2" charset="2"/>
              <a:buChar char="ü"/>
            </a:pPr>
            <a:r>
              <a:rPr lang="da-DK" sz="1393" dirty="0"/>
              <a:t>Oversigt over vigtigste milepæle</a:t>
            </a:r>
          </a:p>
          <a:p>
            <a:pPr marL="283756" indent="-283756">
              <a:lnSpc>
                <a:spcPct val="100000"/>
              </a:lnSpc>
              <a:spcBef>
                <a:spcPts val="1093"/>
              </a:spcBef>
              <a:buFont typeface="Wingdings" panose="05000000000000000000" pitchFamily="2" charset="2"/>
              <a:buChar char="ü"/>
            </a:pPr>
            <a:r>
              <a:rPr lang="da-DK" sz="1393" dirty="0"/>
              <a:t>Centrale opmærksomhedspunkter for hhv. afgivende og modtagende institutioner</a:t>
            </a:r>
          </a:p>
          <a:p>
            <a:pPr marL="283756" indent="-283756">
              <a:lnSpc>
                <a:spcPct val="100000"/>
              </a:lnSpc>
              <a:spcBef>
                <a:spcPts val="1093"/>
              </a:spcBef>
              <a:buFont typeface="Wingdings" panose="05000000000000000000" pitchFamily="2" charset="2"/>
              <a:buChar char="ü"/>
            </a:pPr>
            <a:r>
              <a:rPr lang="da-DK" sz="1393" dirty="0"/>
              <a:t>Direkte henvisninger </a:t>
            </a:r>
            <a:r>
              <a:rPr lang="da-DK" sz="1393" dirty="0" smtClean="0"/>
              <a:t>til relevant vejledningsmateriale</a:t>
            </a:r>
            <a:endParaRPr lang="da-DK" sz="1393" dirty="0"/>
          </a:p>
        </p:txBody>
      </p:sp>
      <p:sp>
        <p:nvSpPr>
          <p:cNvPr id="14" name="Ligebenet trekant 13"/>
          <p:cNvSpPr/>
          <p:nvPr/>
        </p:nvSpPr>
        <p:spPr bwMode="auto">
          <a:xfrm rot="16200000">
            <a:off x="4898550" y="2237778"/>
            <a:ext cx="2466397" cy="1787126"/>
          </a:xfrm>
          <a:prstGeom prst="triangle">
            <a:avLst>
              <a:gd name="adj" fmla="val 61134"/>
            </a:avLst>
          </a:prstGeom>
          <a:gradFill>
            <a:gsLst>
              <a:gs pos="50000">
                <a:srgbClr val="00542E">
                  <a:tint val="66000"/>
                  <a:satMod val="160000"/>
                </a:srgbClr>
              </a:gs>
              <a:gs pos="84000">
                <a:srgbClr val="00542E">
                  <a:tint val="44500"/>
                  <a:satMod val="160000"/>
                </a:srgbClr>
              </a:gs>
              <a:gs pos="100000">
                <a:srgbClr val="00542E">
                  <a:tint val="23500"/>
                  <a:satMod val="160000"/>
                </a:srgbClr>
              </a:gs>
            </a:gsLst>
            <a:lin ang="5400000" scaled="0"/>
          </a:gra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lnSpc>
                <a:spcPct val="100000"/>
              </a:lnSpc>
              <a:spcBef>
                <a:spcPts val="1093"/>
              </a:spcBef>
              <a:spcAft>
                <a:spcPts val="0"/>
              </a:spcAft>
              <a:defRPr/>
            </a:pPr>
            <a:endParaRPr lang="da-DK" sz="1986" kern="0" dirty="0" err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64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/>
              <a:pPr/>
              <a:t>13</a:t>
            </a:fld>
            <a:endParaRPr lang="da-DK" dirty="0"/>
          </a:p>
        </p:txBody>
      </p:sp>
      <p:pic>
        <p:nvPicPr>
          <p:cNvPr id="10" name="Billede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1377989" y="1731537"/>
            <a:ext cx="474949" cy="474949"/>
          </a:xfrm>
          <a:prstGeom prst="rect">
            <a:avLst/>
          </a:prstGeom>
        </p:spPr>
      </p:pic>
      <p:pic>
        <p:nvPicPr>
          <p:cNvPr id="11" name="Billede 10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1377988" y="3478234"/>
            <a:ext cx="474949" cy="474949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1377988" y="4396595"/>
            <a:ext cx="474949" cy="474949"/>
          </a:xfrm>
          <a:prstGeom prst="rect">
            <a:avLst/>
          </a:prstGeom>
        </p:spPr>
      </p:pic>
      <p:pic>
        <p:nvPicPr>
          <p:cNvPr id="13" name="Billede 12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1377985" y="2604881"/>
            <a:ext cx="474948" cy="474948"/>
          </a:xfrm>
          <a:prstGeom prst="rect">
            <a:avLst/>
          </a:prstGeom>
        </p:spPr>
      </p:pic>
      <p:sp>
        <p:nvSpPr>
          <p:cNvPr id="15" name="Tekstfelt 14"/>
          <p:cNvSpPr txBox="1"/>
          <p:nvPr/>
        </p:nvSpPr>
        <p:spPr>
          <a:xfrm>
            <a:off x="2309029" y="1735270"/>
            <a:ext cx="6934057" cy="5677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393" b="1" dirty="0">
                <a:solidFill>
                  <a:schemeClr val="bg1"/>
                </a:solidFill>
              </a:rPr>
              <a:t>Velkommen</a:t>
            </a:r>
          </a:p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393" dirty="0">
                <a:solidFill>
                  <a:schemeClr val="bg1"/>
                </a:solidFill>
              </a:rPr>
              <a:t>Agenda og formål med mødet</a:t>
            </a:r>
          </a:p>
        </p:txBody>
      </p:sp>
      <p:sp>
        <p:nvSpPr>
          <p:cNvPr id="19" name="Pladsholder til tekst 1"/>
          <p:cNvSpPr txBox="1">
            <a:spLocks/>
          </p:cNvSpPr>
          <p:nvPr/>
        </p:nvSpPr>
        <p:spPr>
          <a:xfrm>
            <a:off x="2307296" y="2604884"/>
            <a:ext cx="8770361" cy="520491"/>
          </a:xfrm>
          <a:prstGeom prst="rect">
            <a:avLst/>
          </a:prstGeom>
        </p:spPr>
        <p:txBody>
          <a:bodyPr vert="horz" lIns="0" tIns="45389" rIns="90775" bIns="45389" rtlCol="0" anchor="ctr">
            <a:noAutofit/>
          </a:bodyPr>
          <a:lstStyle>
            <a:defPPr>
              <a:defRPr lang="en-GB"/>
            </a:defPPr>
            <a:lvl1pPr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00" kern="1200">
                <a:noFill/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da-DK" sz="1393" b="1" dirty="0">
                <a:solidFill>
                  <a:schemeClr val="bg1"/>
                </a:solidFill>
              </a:rPr>
              <a:t>Ressortomlægningsprocessen</a:t>
            </a:r>
          </a:p>
          <a:p>
            <a:r>
              <a:rPr lang="da-DK" sz="1393" dirty="0">
                <a:solidFill>
                  <a:schemeClr val="bg1"/>
                </a:solidFill>
              </a:rPr>
              <a:t>Introduktion til den teknisk-administrative implementering af ressortomlægninger</a:t>
            </a:r>
          </a:p>
        </p:txBody>
      </p:sp>
      <p:sp>
        <p:nvSpPr>
          <p:cNvPr id="20" name="Pladsholder til tekst 1"/>
          <p:cNvSpPr txBox="1">
            <a:spLocks/>
          </p:cNvSpPr>
          <p:nvPr/>
        </p:nvSpPr>
        <p:spPr>
          <a:xfrm>
            <a:off x="2307296" y="4396593"/>
            <a:ext cx="8770361" cy="533599"/>
          </a:xfrm>
          <a:prstGeom prst="rect">
            <a:avLst/>
          </a:prstGeom>
        </p:spPr>
        <p:txBody>
          <a:bodyPr vert="horz" lIns="0" tIns="45389" rIns="90775" bIns="45389" rtlCol="0" anchor="ctr">
            <a:noAutofit/>
          </a:bodyPr>
          <a:lstStyle>
            <a:defPPr>
              <a:defRPr lang="en-GB"/>
            </a:defPPr>
            <a:lvl1pPr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00" kern="1200">
                <a:noFill/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da-DK" sz="1393" b="1" dirty="0">
                <a:solidFill>
                  <a:schemeClr val="bg1"/>
                </a:solidFill>
              </a:rPr>
              <a:t>Opsamling og videre proces</a:t>
            </a:r>
          </a:p>
          <a:p>
            <a:r>
              <a:rPr lang="da-DK" sz="1393" dirty="0">
                <a:solidFill>
                  <a:schemeClr val="bg1"/>
                </a:solidFill>
              </a:rPr>
              <a:t>Kontaktoplysninger og organisering</a:t>
            </a:r>
          </a:p>
        </p:txBody>
      </p:sp>
      <p:sp>
        <p:nvSpPr>
          <p:cNvPr id="21" name="Pladsholder til tekst 1"/>
          <p:cNvSpPr txBox="1">
            <a:spLocks/>
          </p:cNvSpPr>
          <p:nvPr/>
        </p:nvSpPr>
        <p:spPr>
          <a:xfrm>
            <a:off x="2307296" y="3478231"/>
            <a:ext cx="8770361" cy="565505"/>
          </a:xfrm>
          <a:prstGeom prst="rect">
            <a:avLst/>
          </a:prstGeom>
        </p:spPr>
        <p:txBody>
          <a:bodyPr vert="horz" lIns="0" tIns="45389" rIns="90775" bIns="45389" rtlCol="0" anchor="ctr">
            <a:noAutofit/>
          </a:bodyPr>
          <a:lstStyle>
            <a:defPPr>
              <a:defRPr lang="en-GB"/>
            </a:defPPr>
            <a:lvl1pPr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00" kern="1200">
                <a:noFill/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da-DK" sz="1393" b="1" dirty="0">
                <a:solidFill>
                  <a:schemeClr val="bg1"/>
                </a:solidFill>
              </a:rPr>
              <a:t>Administrative spor</a:t>
            </a:r>
          </a:p>
          <a:p>
            <a:r>
              <a:rPr lang="da-DK" sz="1393" dirty="0">
                <a:solidFill>
                  <a:schemeClr val="bg1"/>
                </a:solidFill>
              </a:rPr>
              <a:t>Introduktion til de syv administrative spor</a:t>
            </a:r>
          </a:p>
        </p:txBody>
      </p:sp>
      <p:sp>
        <p:nvSpPr>
          <p:cNvPr id="17" name="Rektangel 16"/>
          <p:cNvSpPr/>
          <p:nvPr/>
        </p:nvSpPr>
        <p:spPr bwMode="auto">
          <a:xfrm>
            <a:off x="1239843" y="1524069"/>
            <a:ext cx="9364551" cy="920146"/>
          </a:xfrm>
          <a:prstGeom prst="rect">
            <a:avLst/>
          </a:prstGeom>
          <a:solidFill>
            <a:schemeClr val="tx2">
              <a:alpha val="50000"/>
            </a:schemeClr>
          </a:solidFill>
          <a:ln w="6350" cap="flat" cmpd="sng" algn="ctr">
            <a:solidFill>
              <a:srgbClr val="066B4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endParaRPr lang="da-DK" sz="1986" dirty="0" err="1">
              <a:solidFill>
                <a:schemeClr val="bg1"/>
              </a:solidFill>
            </a:endParaRPr>
          </a:p>
        </p:txBody>
      </p:sp>
      <p:sp>
        <p:nvSpPr>
          <p:cNvPr id="22" name="Rektangel 21"/>
          <p:cNvSpPr/>
          <p:nvPr/>
        </p:nvSpPr>
        <p:spPr bwMode="auto">
          <a:xfrm>
            <a:off x="1268964" y="2457648"/>
            <a:ext cx="9364551" cy="920146"/>
          </a:xfrm>
          <a:prstGeom prst="rect">
            <a:avLst/>
          </a:prstGeom>
          <a:solidFill>
            <a:schemeClr val="tx2">
              <a:alpha val="50000"/>
            </a:schemeClr>
          </a:solidFill>
          <a:ln w="6350" cap="flat" cmpd="sng" algn="ctr">
            <a:solidFill>
              <a:srgbClr val="066B4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endParaRPr lang="da-DK" sz="1986" dirty="0" err="1">
              <a:solidFill>
                <a:schemeClr val="bg1"/>
              </a:solidFill>
            </a:endParaRPr>
          </a:p>
        </p:txBody>
      </p:sp>
      <p:sp>
        <p:nvSpPr>
          <p:cNvPr id="23" name="Rektangel 22"/>
          <p:cNvSpPr/>
          <p:nvPr/>
        </p:nvSpPr>
        <p:spPr bwMode="auto">
          <a:xfrm>
            <a:off x="1235014" y="4358311"/>
            <a:ext cx="9364551" cy="920146"/>
          </a:xfrm>
          <a:prstGeom prst="rect">
            <a:avLst/>
          </a:prstGeom>
          <a:solidFill>
            <a:schemeClr val="tx2">
              <a:alpha val="50000"/>
            </a:schemeClr>
          </a:solidFill>
          <a:ln w="6350" cap="flat" cmpd="sng" algn="ctr">
            <a:solidFill>
              <a:srgbClr val="066B4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endParaRPr lang="da-DK" sz="1986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01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14</a:t>
            </a:fld>
            <a:endParaRPr lang="da-DK" dirty="0"/>
          </a:p>
        </p:txBody>
      </p:sp>
      <p:cxnSp>
        <p:nvCxnSpPr>
          <p:cNvPr id="30" name="Lige forbindelse 29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itle 2"/>
          <p:cNvSpPr txBox="1">
            <a:spLocks/>
          </p:cNvSpPr>
          <p:nvPr/>
        </p:nvSpPr>
        <p:spPr bwMode="auto">
          <a:xfrm>
            <a:off x="719249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a-DK" sz="2386" kern="0" dirty="0">
                <a:latin typeface="Arial"/>
              </a:rPr>
              <a:t>Udgiftsmæssig deling</a:t>
            </a:r>
          </a:p>
        </p:txBody>
      </p:sp>
      <p:sp>
        <p:nvSpPr>
          <p:cNvPr id="32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a-DK" sz="993" kern="0" dirty="0">
                <a:latin typeface="Arial "/>
              </a:rPr>
              <a:t>Administrative spor</a:t>
            </a:r>
          </a:p>
        </p:txBody>
      </p:sp>
      <p:sp>
        <p:nvSpPr>
          <p:cNvPr id="33" name="Rektangel med diagonalt afklippet hjørne 32"/>
          <p:cNvSpPr/>
          <p:nvPr/>
        </p:nvSpPr>
        <p:spPr bwMode="auto">
          <a:xfrm>
            <a:off x="6310462" y="1601528"/>
            <a:ext cx="5115949" cy="4114998"/>
          </a:xfrm>
          <a:prstGeom prst="snip2DiagRect">
            <a:avLst>
              <a:gd name="adj1" fmla="val 0"/>
              <a:gd name="adj2" fmla="val 9521"/>
            </a:avLst>
          </a:prstGeom>
          <a:ln w="6350">
            <a:solidFill>
              <a:schemeClr val="tx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da-DK" sz="1193" dirty="0">
              <a:solidFill>
                <a:srgbClr val="000000"/>
              </a:solidFill>
              <a:latin typeface="Arial"/>
              <a:sym typeface="Verdana"/>
            </a:endParaRPr>
          </a:p>
        </p:txBody>
      </p:sp>
      <p:grpSp>
        <p:nvGrpSpPr>
          <p:cNvPr id="34" name="Gruppe 33"/>
          <p:cNvGrpSpPr/>
          <p:nvPr/>
        </p:nvGrpSpPr>
        <p:grpSpPr>
          <a:xfrm>
            <a:off x="6453431" y="1744497"/>
            <a:ext cx="4860988" cy="250405"/>
            <a:chOff x="9984432" y="1232548"/>
            <a:chExt cx="1368152" cy="252236"/>
          </a:xfrm>
        </p:grpSpPr>
        <p:sp>
          <p:nvSpPr>
            <p:cNvPr id="35" name="Tekstfelt 34"/>
            <p:cNvSpPr txBox="1"/>
            <p:nvPr/>
          </p:nvSpPr>
          <p:spPr>
            <a:xfrm>
              <a:off x="9984432" y="1232548"/>
              <a:ext cx="136815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  <a:defRPr/>
              </a:pPr>
              <a:r>
                <a:rPr lang="da-DK" sz="1393" b="1" dirty="0">
                  <a:solidFill>
                    <a:srgbClr val="000000"/>
                  </a:solidFill>
                </a:rPr>
                <a:t>Centrale milepæle</a:t>
              </a:r>
              <a:endParaRPr lang="da-DK" sz="1393" b="1" dirty="0">
                <a:solidFill>
                  <a:srgbClr val="C00000"/>
                </a:solidFill>
              </a:endParaRPr>
            </a:p>
          </p:txBody>
        </p:sp>
        <p:cxnSp>
          <p:nvCxnSpPr>
            <p:cNvPr id="36" name="Lige forbindelse 35"/>
            <p:cNvCxnSpPr/>
            <p:nvPr/>
          </p:nvCxnSpPr>
          <p:spPr bwMode="auto">
            <a:xfrm>
              <a:off x="9984432" y="1484784"/>
              <a:ext cx="136815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7" name="Lige pilforbindelse 36"/>
          <p:cNvCxnSpPr/>
          <p:nvPr/>
        </p:nvCxnSpPr>
        <p:spPr bwMode="auto">
          <a:xfrm>
            <a:off x="7438848" y="2470762"/>
            <a:ext cx="0" cy="30421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2"/>
            </a:solidFill>
            <a:prstDash val="solid"/>
            <a:round/>
            <a:headEnd type="oval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kstboks 19"/>
          <p:cNvSpPr txBox="1"/>
          <p:nvPr/>
        </p:nvSpPr>
        <p:spPr>
          <a:xfrm>
            <a:off x="6453431" y="2373440"/>
            <a:ext cx="669688" cy="1833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  <a:defRPr/>
            </a:pPr>
            <a:r>
              <a:rPr lang="da-DK" sz="1193" dirty="0" smtClean="0">
                <a:solidFill>
                  <a:srgbClr val="000000"/>
                </a:solidFill>
              </a:rPr>
              <a:t>29/08</a:t>
            </a:r>
            <a:endParaRPr lang="da-DK" sz="1193" dirty="0">
              <a:solidFill>
                <a:srgbClr val="000000"/>
              </a:solidFill>
            </a:endParaRPr>
          </a:p>
        </p:txBody>
      </p:sp>
      <p:cxnSp>
        <p:nvCxnSpPr>
          <p:cNvPr id="39" name="Lige forbindelse 38"/>
          <p:cNvCxnSpPr/>
          <p:nvPr/>
        </p:nvCxnSpPr>
        <p:spPr bwMode="auto">
          <a:xfrm flipH="1">
            <a:off x="7153377" y="2470758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0" name="Gruppe 39"/>
          <p:cNvGrpSpPr/>
          <p:nvPr/>
        </p:nvGrpSpPr>
        <p:grpSpPr>
          <a:xfrm>
            <a:off x="6453436" y="3530134"/>
            <a:ext cx="4860988" cy="367152"/>
            <a:chOff x="6456040" y="2935726"/>
            <a:chExt cx="4896544" cy="369838"/>
          </a:xfrm>
        </p:grpSpPr>
        <p:cxnSp>
          <p:nvCxnSpPr>
            <p:cNvPr id="41" name="Lige forbindelse 40"/>
            <p:cNvCxnSpPr/>
            <p:nvPr/>
          </p:nvCxnSpPr>
          <p:spPr bwMode="auto">
            <a:xfrm flipH="1">
              <a:off x="7161108" y="3120643"/>
              <a:ext cx="287563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Tekstboks 19"/>
            <p:cNvSpPr txBox="1"/>
            <p:nvPr/>
          </p:nvSpPr>
          <p:spPr>
            <a:xfrm>
              <a:off x="6456040" y="2935726"/>
              <a:ext cx="803971" cy="36983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  <a:defRPr/>
              </a:pPr>
              <a:r>
                <a:rPr lang="da-DK" sz="1193" dirty="0">
                  <a:solidFill>
                    <a:srgbClr val="000000"/>
                  </a:solidFill>
                </a:rPr>
                <a:t>1</a:t>
              </a:r>
              <a:r>
                <a:rPr lang="da-DK" sz="1193" dirty="0" smtClean="0">
                  <a:solidFill>
                    <a:srgbClr val="000000"/>
                  </a:solidFill>
                </a:rPr>
                <a:t>8. september</a:t>
              </a:r>
              <a:endParaRPr lang="da-DK" sz="1193" dirty="0">
                <a:solidFill>
                  <a:srgbClr val="000000"/>
                </a:solidFill>
              </a:endParaRPr>
            </a:p>
          </p:txBody>
        </p:sp>
        <p:sp>
          <p:nvSpPr>
            <p:cNvPr id="43" name="Tekstboks 19"/>
            <p:cNvSpPr txBox="1"/>
            <p:nvPr/>
          </p:nvSpPr>
          <p:spPr>
            <a:xfrm>
              <a:off x="7604202" y="3028310"/>
              <a:ext cx="3748382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  <a:defRPr/>
              </a:pPr>
              <a:r>
                <a:rPr lang="da-DK" sz="1193" dirty="0" smtClean="0">
                  <a:solidFill>
                    <a:srgbClr val="000000"/>
                  </a:solidFill>
                </a:rPr>
                <a:t>Midtvejsstatus til </a:t>
              </a:r>
              <a:r>
                <a:rPr lang="da-DK" sz="1193" dirty="0">
                  <a:solidFill>
                    <a:srgbClr val="000000"/>
                  </a:solidFill>
                </a:rPr>
                <a:t>FM</a:t>
              </a:r>
            </a:p>
          </p:txBody>
        </p:sp>
      </p:grpSp>
      <p:grpSp>
        <p:nvGrpSpPr>
          <p:cNvPr id="44" name="Gruppe 43"/>
          <p:cNvGrpSpPr/>
          <p:nvPr/>
        </p:nvGrpSpPr>
        <p:grpSpPr>
          <a:xfrm>
            <a:off x="6437942" y="4330554"/>
            <a:ext cx="4860988" cy="183576"/>
            <a:chOff x="6456040" y="3509408"/>
            <a:chExt cx="4896544" cy="184919"/>
          </a:xfrm>
        </p:grpSpPr>
        <p:cxnSp>
          <p:nvCxnSpPr>
            <p:cNvPr id="45" name="Lige forbindelse 44"/>
            <p:cNvCxnSpPr/>
            <p:nvPr/>
          </p:nvCxnSpPr>
          <p:spPr bwMode="auto">
            <a:xfrm flipH="1">
              <a:off x="7161108" y="3601865"/>
              <a:ext cx="287563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Tekstboks 19"/>
            <p:cNvSpPr txBox="1"/>
            <p:nvPr/>
          </p:nvSpPr>
          <p:spPr>
            <a:xfrm>
              <a:off x="6456040" y="3509408"/>
              <a:ext cx="819578" cy="18491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  <a:defRPr/>
              </a:pPr>
              <a:r>
                <a:rPr lang="da-DK" sz="1193" dirty="0" smtClean="0">
                  <a:solidFill>
                    <a:srgbClr val="000000"/>
                  </a:solidFill>
                </a:rPr>
                <a:t>9. oktober</a:t>
              </a:r>
              <a:endParaRPr lang="da-DK" sz="1193" dirty="0">
                <a:solidFill>
                  <a:srgbClr val="000000"/>
                </a:solidFill>
              </a:endParaRPr>
            </a:p>
          </p:txBody>
        </p:sp>
        <p:sp>
          <p:nvSpPr>
            <p:cNvPr id="47" name="Tekstboks 19"/>
            <p:cNvSpPr txBox="1"/>
            <p:nvPr/>
          </p:nvSpPr>
          <p:spPr>
            <a:xfrm>
              <a:off x="7604202" y="3509532"/>
              <a:ext cx="3748382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  <a:defRPr/>
              </a:pPr>
              <a:r>
                <a:rPr lang="da-DK" sz="1193" dirty="0" smtClean="0">
                  <a:solidFill>
                    <a:srgbClr val="000000"/>
                  </a:solidFill>
                </a:rPr>
                <a:t>Endelige delingsaftaler og ministeriestatus til FM</a:t>
              </a:r>
              <a:endParaRPr lang="da-DK" sz="1193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8" name="Gruppe 47"/>
          <p:cNvGrpSpPr/>
          <p:nvPr/>
        </p:nvGrpSpPr>
        <p:grpSpPr>
          <a:xfrm>
            <a:off x="6429245" y="4773086"/>
            <a:ext cx="4878381" cy="367152"/>
            <a:chOff x="6438520" y="4067319"/>
            <a:chExt cx="4914064" cy="369838"/>
          </a:xfrm>
        </p:grpSpPr>
        <p:cxnSp>
          <p:nvCxnSpPr>
            <p:cNvPr id="49" name="Lige forbindelse 48"/>
            <p:cNvCxnSpPr/>
            <p:nvPr/>
          </p:nvCxnSpPr>
          <p:spPr bwMode="auto">
            <a:xfrm flipH="1">
              <a:off x="7161108" y="4252237"/>
              <a:ext cx="287563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0" name="Tekstboks 19"/>
            <p:cNvSpPr txBox="1"/>
            <p:nvPr/>
          </p:nvSpPr>
          <p:spPr>
            <a:xfrm>
              <a:off x="6438520" y="4067319"/>
              <a:ext cx="837101" cy="36983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  <a:defRPr/>
              </a:pPr>
              <a:r>
                <a:rPr lang="da-DK" sz="1193" dirty="0" smtClean="0">
                  <a:solidFill>
                    <a:srgbClr val="000000"/>
                  </a:solidFill>
                </a:rPr>
                <a:t>Januar 2025</a:t>
              </a:r>
              <a:endParaRPr lang="da-DK" sz="1193" dirty="0">
                <a:solidFill>
                  <a:srgbClr val="000000"/>
                </a:solidFill>
              </a:endParaRPr>
            </a:p>
          </p:txBody>
        </p:sp>
        <p:sp>
          <p:nvSpPr>
            <p:cNvPr id="51" name="Tekstboks 19"/>
            <p:cNvSpPr txBox="1"/>
            <p:nvPr/>
          </p:nvSpPr>
          <p:spPr>
            <a:xfrm>
              <a:off x="7604202" y="4159904"/>
              <a:ext cx="3748382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  <a:defRPr/>
              </a:pPr>
              <a:r>
                <a:rPr lang="da-DK" sz="1193" dirty="0" smtClean="0">
                  <a:solidFill>
                    <a:srgbClr val="000000"/>
                  </a:solidFill>
                </a:rPr>
                <a:t>Frist for indarbejdelse af ressortændringer i SBS</a:t>
              </a:r>
              <a:endParaRPr lang="da-DK" sz="1193" dirty="0">
                <a:solidFill>
                  <a:srgbClr val="000000"/>
                </a:solidFill>
              </a:endParaRPr>
            </a:p>
          </p:txBody>
        </p:sp>
      </p:grpSp>
      <p:sp>
        <p:nvSpPr>
          <p:cNvPr id="52" name="Tekstfelt 51"/>
          <p:cNvSpPr txBox="1"/>
          <p:nvPr/>
        </p:nvSpPr>
        <p:spPr>
          <a:xfrm>
            <a:off x="740852" y="2337427"/>
            <a:ext cx="5069904" cy="239193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  <a:defRPr/>
            </a:pPr>
            <a:r>
              <a:rPr lang="da-DK" sz="1193" dirty="0">
                <a:solidFill>
                  <a:srgbClr val="000000"/>
                </a:solidFill>
              </a:rPr>
              <a:t>Finansministeriet udsender vejledning om den udgiftsmæssige ressortdeling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  <a:defRPr/>
            </a:pPr>
            <a:r>
              <a:rPr lang="da-DK" sz="1193" dirty="0">
                <a:solidFill>
                  <a:srgbClr val="000000"/>
                </a:solidFill>
              </a:rPr>
              <a:t>Ressortdelingsaftaler aftales hurtigst muligt mellem afgivende og modtagende ministerium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  <a:defRPr/>
            </a:pPr>
            <a:r>
              <a:rPr lang="da-DK" sz="1193" dirty="0">
                <a:solidFill>
                  <a:srgbClr val="000000"/>
                </a:solidFill>
              </a:rPr>
              <a:t>Seneste tidspunkt for aflevering af delingsaftaler mv. til Finansministeriet </a:t>
            </a:r>
            <a:br>
              <a:rPr lang="da-DK" sz="1193" dirty="0">
                <a:solidFill>
                  <a:srgbClr val="000000"/>
                </a:solidFill>
              </a:rPr>
            </a:br>
            <a:r>
              <a:rPr lang="da-DK" sz="1193" b="1" dirty="0">
                <a:solidFill>
                  <a:srgbClr val="000000"/>
                </a:solidFill>
              </a:rPr>
              <a:t>9. oktober 2024</a:t>
            </a:r>
            <a:endParaRPr lang="da-DK" sz="1193" dirty="0">
              <a:solidFill>
                <a:srgbClr val="000000"/>
              </a:solidFill>
            </a:endParaRP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  <a:defRPr/>
            </a:pPr>
            <a:r>
              <a:rPr lang="da-DK" sz="1193" dirty="0">
                <a:solidFill>
                  <a:srgbClr val="000000"/>
                </a:solidFill>
              </a:rPr>
              <a:t>Bevillingsflytninger indarbejdes på </a:t>
            </a:r>
            <a:r>
              <a:rPr lang="da-DK" sz="1193" dirty="0" smtClean="0">
                <a:solidFill>
                  <a:srgbClr val="000000"/>
                </a:solidFill>
              </a:rPr>
              <a:t>TB25</a:t>
            </a:r>
            <a:endParaRPr lang="da-DK" sz="1193" dirty="0">
              <a:solidFill>
                <a:srgbClr val="000000"/>
              </a:solidFill>
            </a:endParaRPr>
          </a:p>
        </p:txBody>
      </p:sp>
      <p:grpSp>
        <p:nvGrpSpPr>
          <p:cNvPr id="53" name="Gruppe 52"/>
          <p:cNvGrpSpPr/>
          <p:nvPr/>
        </p:nvGrpSpPr>
        <p:grpSpPr>
          <a:xfrm>
            <a:off x="740852" y="1744497"/>
            <a:ext cx="4860988" cy="250405"/>
            <a:chOff x="9984432" y="1232548"/>
            <a:chExt cx="1368152" cy="252236"/>
          </a:xfrm>
        </p:grpSpPr>
        <p:sp>
          <p:nvSpPr>
            <p:cNvPr id="54" name="Tekstfelt 53"/>
            <p:cNvSpPr txBox="1"/>
            <p:nvPr/>
          </p:nvSpPr>
          <p:spPr>
            <a:xfrm>
              <a:off x="9984432" y="1232548"/>
              <a:ext cx="136815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  <a:defRPr/>
              </a:pPr>
              <a:r>
                <a:rPr lang="da-DK" sz="1393" b="1" dirty="0">
                  <a:solidFill>
                    <a:srgbClr val="000000"/>
                  </a:solidFill>
                </a:rPr>
                <a:t>Overordnet om processen</a:t>
              </a:r>
            </a:p>
          </p:txBody>
        </p:sp>
        <p:cxnSp>
          <p:nvCxnSpPr>
            <p:cNvPr id="55" name="Lige forbindelse 54"/>
            <p:cNvCxnSpPr/>
            <p:nvPr/>
          </p:nvCxnSpPr>
          <p:spPr bwMode="auto">
            <a:xfrm>
              <a:off x="9984432" y="1484784"/>
              <a:ext cx="136815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6" name="Tekstboks 19"/>
          <p:cNvSpPr txBox="1"/>
          <p:nvPr/>
        </p:nvSpPr>
        <p:spPr>
          <a:xfrm>
            <a:off x="7593259" y="2384723"/>
            <a:ext cx="3721165" cy="1833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  <a:defRPr/>
            </a:pPr>
            <a:r>
              <a:rPr lang="da-DK" sz="1193" dirty="0">
                <a:solidFill>
                  <a:srgbClr val="000000"/>
                </a:solidFill>
              </a:rPr>
              <a:t>Kongelig resolution</a:t>
            </a:r>
          </a:p>
        </p:txBody>
      </p:sp>
      <p:grpSp>
        <p:nvGrpSpPr>
          <p:cNvPr id="57" name="Gruppe 56"/>
          <p:cNvGrpSpPr/>
          <p:nvPr/>
        </p:nvGrpSpPr>
        <p:grpSpPr>
          <a:xfrm>
            <a:off x="6453436" y="2803736"/>
            <a:ext cx="4860988" cy="367152"/>
            <a:chOff x="6456040" y="2935726"/>
            <a:chExt cx="4896544" cy="369838"/>
          </a:xfrm>
        </p:grpSpPr>
        <p:cxnSp>
          <p:nvCxnSpPr>
            <p:cNvPr id="58" name="Lige forbindelse 57"/>
            <p:cNvCxnSpPr/>
            <p:nvPr/>
          </p:nvCxnSpPr>
          <p:spPr bwMode="auto">
            <a:xfrm flipH="1">
              <a:off x="7161108" y="3120643"/>
              <a:ext cx="287563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" name="Tekstboks 19"/>
            <p:cNvSpPr txBox="1"/>
            <p:nvPr/>
          </p:nvSpPr>
          <p:spPr>
            <a:xfrm>
              <a:off x="6456040" y="2935726"/>
              <a:ext cx="803971" cy="36983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  <a:defRPr/>
              </a:pPr>
              <a:r>
                <a:rPr lang="da-DK" sz="1193" dirty="0">
                  <a:solidFill>
                    <a:srgbClr val="000000"/>
                  </a:solidFill>
                </a:rPr>
                <a:t>6</a:t>
              </a:r>
              <a:r>
                <a:rPr lang="da-DK" sz="1193" dirty="0" smtClean="0">
                  <a:solidFill>
                    <a:srgbClr val="000000"/>
                  </a:solidFill>
                </a:rPr>
                <a:t>. september</a:t>
              </a:r>
              <a:endParaRPr lang="da-DK" sz="1193" dirty="0">
                <a:solidFill>
                  <a:srgbClr val="000000"/>
                </a:solidFill>
              </a:endParaRPr>
            </a:p>
          </p:txBody>
        </p:sp>
        <p:sp>
          <p:nvSpPr>
            <p:cNvPr id="60" name="Tekstboks 19"/>
            <p:cNvSpPr txBox="1"/>
            <p:nvPr/>
          </p:nvSpPr>
          <p:spPr>
            <a:xfrm>
              <a:off x="7604202" y="3028310"/>
              <a:ext cx="3748382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  <a:defRPr/>
              </a:pPr>
              <a:r>
                <a:rPr lang="da-DK" sz="1193" dirty="0" smtClean="0">
                  <a:solidFill>
                    <a:srgbClr val="000000"/>
                  </a:solidFill>
                </a:rPr>
                <a:t>Første status til </a:t>
              </a:r>
              <a:r>
                <a:rPr lang="da-DK" sz="1193" dirty="0">
                  <a:solidFill>
                    <a:srgbClr val="000000"/>
                  </a:solidFill>
                </a:rPr>
                <a:t>FM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024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Objekt 6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5853" y="26487"/>
          <a:ext cx="1573" cy="1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0" name="think-cell Slide" r:id="rId9" imgW="216" imgH="216" progId="TCLayout.ActiveDocument.1">
                  <p:embed/>
                </p:oleObj>
              </mc:Choice>
              <mc:Fallback>
                <p:oleObj name="think-cell Slide" r:id="rId9" imgW="216" imgH="216" progId="TCLayout.ActiveDocument.1">
                  <p:embed/>
                  <p:pic>
                    <p:nvPicPr>
                      <p:cNvPr id="69" name="Objekt 68" hidden="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853" y="26487"/>
                        <a:ext cx="1573" cy="1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/>
          <p:cNvSpPr/>
          <p:nvPr>
            <p:custDataLst>
              <p:tags r:id="rId3"/>
            </p:custDataLst>
          </p:nvPr>
        </p:nvSpPr>
        <p:spPr bwMode="auto">
          <a:xfrm>
            <a:off x="44270" y="24906"/>
            <a:ext cx="157597" cy="157597"/>
          </a:xfrm>
          <a:prstGeom prst="rect">
            <a:avLst/>
          </a:prstGeom>
          <a:solidFill>
            <a:schemeClr val="tx2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da-DK" sz="2386" dirty="0" err="1">
              <a:solidFill>
                <a:srgbClr val="FFFFFF"/>
              </a:solidFill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44" name="Rektangel med diagonalt afklippet hjørne 43"/>
          <p:cNvSpPr/>
          <p:nvPr/>
        </p:nvSpPr>
        <p:spPr bwMode="auto">
          <a:xfrm>
            <a:off x="6310462" y="1601528"/>
            <a:ext cx="5115949" cy="4114998"/>
          </a:xfrm>
          <a:prstGeom prst="snip2DiagRect">
            <a:avLst>
              <a:gd name="adj1" fmla="val 0"/>
              <a:gd name="adj2" fmla="val 9521"/>
            </a:avLst>
          </a:prstGeom>
          <a:ln w="6350">
            <a:solidFill>
              <a:schemeClr val="tx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endParaRPr lang="da-DK" sz="1193" dirty="0">
              <a:solidFill>
                <a:srgbClr val="000000"/>
              </a:solidFill>
              <a:sym typeface="Verdana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15</a:t>
            </a:fld>
            <a:endParaRPr lang="da-DK" dirty="0"/>
          </a:p>
        </p:txBody>
      </p:sp>
      <p:cxnSp>
        <p:nvCxnSpPr>
          <p:cNvPr id="52" name="Lige forbindelse 51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itle 2"/>
          <p:cNvSpPr txBox="1">
            <a:spLocks/>
          </p:cNvSpPr>
          <p:nvPr/>
        </p:nvSpPr>
        <p:spPr bwMode="auto">
          <a:xfrm>
            <a:off x="719249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386" kern="0" dirty="0"/>
              <a:t>Regnskabsmæssig flytning</a:t>
            </a:r>
          </a:p>
        </p:txBody>
      </p:sp>
      <p:sp>
        <p:nvSpPr>
          <p:cNvPr id="9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993" kern="0" dirty="0">
                <a:latin typeface="Arial "/>
              </a:rPr>
              <a:t>Administrative spor</a:t>
            </a:r>
          </a:p>
        </p:txBody>
      </p:sp>
      <p:grpSp>
        <p:nvGrpSpPr>
          <p:cNvPr id="18" name="Gruppe 17"/>
          <p:cNvGrpSpPr/>
          <p:nvPr/>
        </p:nvGrpSpPr>
        <p:grpSpPr>
          <a:xfrm>
            <a:off x="6453431" y="1744497"/>
            <a:ext cx="4860988" cy="250405"/>
            <a:chOff x="9984432" y="1232548"/>
            <a:chExt cx="1368152" cy="252236"/>
          </a:xfrm>
        </p:grpSpPr>
        <p:sp>
          <p:nvSpPr>
            <p:cNvPr id="19" name="Tekstfelt 18"/>
            <p:cNvSpPr txBox="1"/>
            <p:nvPr/>
          </p:nvSpPr>
          <p:spPr>
            <a:xfrm>
              <a:off x="9984432" y="1232548"/>
              <a:ext cx="136815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</a:pPr>
              <a:r>
                <a:rPr lang="da-DK" sz="1393" b="1" dirty="0"/>
                <a:t>Centrale milepæle</a:t>
              </a:r>
            </a:p>
          </p:txBody>
        </p:sp>
        <p:cxnSp>
          <p:nvCxnSpPr>
            <p:cNvPr id="20" name="Lige forbindelse 19"/>
            <p:cNvCxnSpPr/>
            <p:nvPr/>
          </p:nvCxnSpPr>
          <p:spPr bwMode="auto">
            <a:xfrm>
              <a:off x="9984432" y="1484784"/>
              <a:ext cx="136815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1" name="Lige pilforbindelse 20"/>
          <p:cNvCxnSpPr/>
          <p:nvPr/>
        </p:nvCxnSpPr>
        <p:spPr bwMode="auto">
          <a:xfrm>
            <a:off x="7438848" y="2470762"/>
            <a:ext cx="0" cy="30421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2"/>
            </a:solidFill>
            <a:prstDash val="solid"/>
            <a:round/>
            <a:headEnd type="oval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Lige forbindelse 22"/>
          <p:cNvCxnSpPr/>
          <p:nvPr/>
        </p:nvCxnSpPr>
        <p:spPr bwMode="auto">
          <a:xfrm flipH="1">
            <a:off x="7153377" y="2872561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kstboks 19"/>
          <p:cNvSpPr txBox="1"/>
          <p:nvPr/>
        </p:nvSpPr>
        <p:spPr>
          <a:xfrm>
            <a:off x="6453431" y="2373440"/>
            <a:ext cx="669688" cy="1833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Kgl. res.</a:t>
            </a:r>
          </a:p>
        </p:txBody>
      </p:sp>
      <p:cxnSp>
        <p:nvCxnSpPr>
          <p:cNvPr id="26" name="Lige forbindelse 25"/>
          <p:cNvCxnSpPr/>
          <p:nvPr/>
        </p:nvCxnSpPr>
        <p:spPr bwMode="auto">
          <a:xfrm flipH="1">
            <a:off x="7153377" y="4919964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Lige forbindelse 26"/>
          <p:cNvCxnSpPr/>
          <p:nvPr/>
        </p:nvCxnSpPr>
        <p:spPr bwMode="auto">
          <a:xfrm flipH="1">
            <a:off x="7153377" y="2470758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Tekstboks 19"/>
          <p:cNvSpPr txBox="1"/>
          <p:nvPr/>
        </p:nvSpPr>
        <p:spPr>
          <a:xfrm>
            <a:off x="6453430" y="2780774"/>
            <a:ext cx="831007" cy="18357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 smtClean="0"/>
              <a:t>November</a:t>
            </a:r>
            <a:endParaRPr lang="da-DK" sz="1193" dirty="0"/>
          </a:p>
        </p:txBody>
      </p:sp>
      <p:sp>
        <p:nvSpPr>
          <p:cNvPr id="34" name="Tekstboks 19"/>
          <p:cNvSpPr txBox="1"/>
          <p:nvPr/>
        </p:nvSpPr>
        <p:spPr>
          <a:xfrm>
            <a:off x="7593259" y="2689238"/>
            <a:ext cx="3721165" cy="36665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Nye ministerier, regnskabsførende institutioner og bogføringskredse er oprettet </a:t>
            </a:r>
            <a:r>
              <a:rPr lang="da-DK" sz="1193" dirty="0" smtClean="0"/>
              <a:t>til brug i 2025 </a:t>
            </a:r>
            <a:endParaRPr lang="da-DK" sz="1193" dirty="0"/>
          </a:p>
        </p:txBody>
      </p:sp>
      <p:cxnSp>
        <p:nvCxnSpPr>
          <p:cNvPr id="36" name="Lige forbindelse 35"/>
          <p:cNvCxnSpPr/>
          <p:nvPr/>
        </p:nvCxnSpPr>
        <p:spPr bwMode="auto">
          <a:xfrm flipH="1">
            <a:off x="7153377" y="3600609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kstboks 19"/>
          <p:cNvSpPr txBox="1"/>
          <p:nvPr/>
        </p:nvSpPr>
        <p:spPr>
          <a:xfrm>
            <a:off x="6453431" y="3417035"/>
            <a:ext cx="669688" cy="36715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 smtClean="0"/>
              <a:t>Primo marts</a:t>
            </a:r>
            <a:endParaRPr lang="da-DK" sz="1193" dirty="0"/>
          </a:p>
        </p:txBody>
      </p:sp>
      <p:sp>
        <p:nvSpPr>
          <p:cNvPr id="38" name="Tekstboks 19"/>
          <p:cNvSpPr txBox="1"/>
          <p:nvPr/>
        </p:nvSpPr>
        <p:spPr>
          <a:xfrm>
            <a:off x="7593259" y="3508948"/>
            <a:ext cx="3721165" cy="1833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Frist for fremsendelse af blanketter til balanceflytning</a:t>
            </a:r>
          </a:p>
        </p:txBody>
      </p:sp>
      <p:cxnSp>
        <p:nvCxnSpPr>
          <p:cNvPr id="39" name="Lige forbindelse 38"/>
          <p:cNvCxnSpPr/>
          <p:nvPr/>
        </p:nvCxnSpPr>
        <p:spPr bwMode="auto">
          <a:xfrm flipH="1">
            <a:off x="7153377" y="4246259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kstboks 19"/>
          <p:cNvSpPr txBox="1"/>
          <p:nvPr/>
        </p:nvSpPr>
        <p:spPr>
          <a:xfrm>
            <a:off x="6453431" y="4062684"/>
            <a:ext cx="669688" cy="36715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 smtClean="0"/>
              <a:t>Ultimo marts</a:t>
            </a:r>
            <a:endParaRPr lang="da-DK" sz="1193" dirty="0"/>
          </a:p>
        </p:txBody>
      </p:sp>
      <p:sp>
        <p:nvSpPr>
          <p:cNvPr id="41" name="Tekstboks 19"/>
          <p:cNvSpPr txBox="1"/>
          <p:nvPr/>
        </p:nvSpPr>
        <p:spPr>
          <a:xfrm>
            <a:off x="7593259" y="4062936"/>
            <a:ext cx="3721165" cy="36665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Frist for endelig bogføring af balanceflytninger, inkl. videreført overskud </a:t>
            </a:r>
          </a:p>
        </p:txBody>
      </p:sp>
      <p:sp>
        <p:nvSpPr>
          <p:cNvPr id="42" name="Tekstboks 19"/>
          <p:cNvSpPr txBox="1"/>
          <p:nvPr/>
        </p:nvSpPr>
        <p:spPr>
          <a:xfrm>
            <a:off x="6453431" y="4736389"/>
            <a:ext cx="669688" cy="36715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 smtClean="0"/>
              <a:t>Medio april</a:t>
            </a:r>
            <a:endParaRPr lang="da-DK" sz="1193" dirty="0"/>
          </a:p>
        </p:txBody>
      </p:sp>
      <p:sp>
        <p:nvSpPr>
          <p:cNvPr id="43" name="Tekstboks 19"/>
          <p:cNvSpPr txBox="1"/>
          <p:nvPr/>
        </p:nvSpPr>
        <p:spPr>
          <a:xfrm>
            <a:off x="7593259" y="4828178"/>
            <a:ext cx="3721165" cy="18357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 smtClean="0"/>
              <a:t>Balanceflytninger er afsluttet og endelig afstemt</a:t>
            </a:r>
            <a:endParaRPr lang="da-DK" sz="1193" dirty="0"/>
          </a:p>
        </p:txBody>
      </p:sp>
      <p:sp>
        <p:nvSpPr>
          <p:cNvPr id="45" name="Tekstfelt 44"/>
          <p:cNvSpPr txBox="1"/>
          <p:nvPr/>
        </p:nvSpPr>
        <p:spPr>
          <a:xfrm>
            <a:off x="740850" y="2337419"/>
            <a:ext cx="5069904" cy="20247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b="1" dirty="0"/>
              <a:t>ØS</a:t>
            </a:r>
            <a:r>
              <a:rPr lang="da-DK" sz="1193" dirty="0"/>
              <a:t> udarbejder udkast til regnskabsstrukturen inden sættemødet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dirty="0" smtClean="0"/>
              <a:t>Den </a:t>
            </a:r>
            <a:r>
              <a:rPr lang="da-DK" sz="1193" dirty="0"/>
              <a:t>samlede tilpasning af regnskabsstrukturen </a:t>
            </a:r>
            <a:r>
              <a:rPr lang="da-DK" sz="1193" b="1" dirty="0" smtClean="0"/>
              <a:t>foretages efter sættemøde</a:t>
            </a:r>
            <a:endParaRPr lang="da-DK" sz="1193" b="1" dirty="0"/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b="1" dirty="0" smtClean="0"/>
              <a:t>Afgivende og modtagende institution </a:t>
            </a:r>
            <a:r>
              <a:rPr lang="da-DK" sz="1193" dirty="0" smtClean="0"/>
              <a:t>indkaldes til regnskabsmøde, hvor processen for regnskabsflytningerne fastsættes</a:t>
            </a:r>
            <a:endParaRPr lang="da-DK" sz="1193" dirty="0"/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Processen </a:t>
            </a:r>
            <a:r>
              <a:rPr lang="da-DK" sz="1193" dirty="0" smtClean="0"/>
              <a:t>afsluttes i løbet af de første </a:t>
            </a:r>
            <a:r>
              <a:rPr lang="da-DK" sz="1193" b="1" dirty="0" smtClean="0"/>
              <a:t>3-4 måneder i 2025</a:t>
            </a:r>
            <a:endParaRPr lang="da-DK" sz="1193" b="1" dirty="0"/>
          </a:p>
        </p:txBody>
      </p:sp>
      <p:grpSp>
        <p:nvGrpSpPr>
          <p:cNvPr id="50" name="Gruppe 49"/>
          <p:cNvGrpSpPr/>
          <p:nvPr/>
        </p:nvGrpSpPr>
        <p:grpSpPr>
          <a:xfrm>
            <a:off x="740852" y="1744497"/>
            <a:ext cx="4860988" cy="250405"/>
            <a:chOff x="9984432" y="1232548"/>
            <a:chExt cx="1368152" cy="252236"/>
          </a:xfrm>
        </p:grpSpPr>
        <p:sp>
          <p:nvSpPr>
            <p:cNvPr id="51" name="Tekstfelt 50"/>
            <p:cNvSpPr txBox="1"/>
            <p:nvPr/>
          </p:nvSpPr>
          <p:spPr>
            <a:xfrm>
              <a:off x="9984432" y="1232548"/>
              <a:ext cx="136815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</a:pPr>
              <a:r>
                <a:rPr lang="da-DK" sz="1393" b="1" dirty="0"/>
                <a:t>Overordnet om processen</a:t>
              </a:r>
            </a:p>
          </p:txBody>
        </p:sp>
        <p:cxnSp>
          <p:nvCxnSpPr>
            <p:cNvPr id="54" name="Lige forbindelse 53"/>
            <p:cNvCxnSpPr/>
            <p:nvPr/>
          </p:nvCxnSpPr>
          <p:spPr bwMode="auto">
            <a:xfrm>
              <a:off x="9984432" y="1484784"/>
              <a:ext cx="136815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1" name="Gruppe 30"/>
          <p:cNvGrpSpPr/>
          <p:nvPr/>
        </p:nvGrpSpPr>
        <p:grpSpPr>
          <a:xfrm>
            <a:off x="8383529" y="1744498"/>
            <a:ext cx="2626068" cy="204327"/>
            <a:chOff x="1147772" y="3083438"/>
            <a:chExt cx="2645276" cy="205845"/>
          </a:xfrm>
        </p:grpSpPr>
        <p:sp>
          <p:nvSpPr>
            <p:cNvPr id="32" name="AutoShape 72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147772" y="3083438"/>
              <a:ext cx="2645276" cy="20584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2519" tIns="6297" rIns="2519" bIns="0">
              <a:spAutoFit/>
            </a:bodyPr>
            <a:lstStyle/>
            <a:p>
              <a:pPr algn="r"/>
              <a:r>
                <a:rPr lang="da-DK" sz="1193" i="1" dirty="0">
                  <a:solidFill>
                    <a:srgbClr val="C00000"/>
                  </a:solidFill>
                  <a:latin typeface="+mn-lt"/>
                  <a:sym typeface="Verdana"/>
                </a:rPr>
                <a:t>TIDSANGIVELSER ER VEJLEDENDE</a:t>
              </a:r>
            </a:p>
          </p:txBody>
        </p:sp>
        <p:cxnSp>
          <p:nvCxnSpPr>
            <p:cNvPr id="35" name="AutoShape 73"/>
            <p:cNvCxnSpPr>
              <a:cxnSpLocks noChangeShapeType="1"/>
              <a:stCxn id="32" idx="2"/>
              <a:endCxn id="32" idx="0"/>
            </p:cNvCxnSpPr>
            <p:nvPr>
              <p:custDataLst>
                <p:tags r:id="rId5"/>
              </p:custDataLst>
            </p:nvPr>
          </p:nvCxnSpPr>
          <p:spPr bwMode="gray">
            <a:xfrm>
              <a:off x="1147772" y="3083438"/>
              <a:ext cx="2645276" cy="0"/>
            </a:xfrm>
            <a:prstGeom prst="straightConnector1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46" name="AutoShape 74"/>
            <p:cNvCxnSpPr>
              <a:cxnSpLocks noChangeShapeType="1"/>
              <a:stCxn id="32" idx="4"/>
              <a:endCxn id="32" idx="6"/>
            </p:cNvCxnSpPr>
            <p:nvPr>
              <p:custDataLst>
                <p:tags r:id="rId6"/>
              </p:custDataLst>
            </p:nvPr>
          </p:nvCxnSpPr>
          <p:spPr bwMode="gray">
            <a:xfrm>
              <a:off x="1147772" y="3289283"/>
              <a:ext cx="2645276" cy="0"/>
            </a:xfrm>
            <a:prstGeom prst="straightConnector1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</p:cxnSp>
      </p:grpSp>
    </p:spTree>
    <p:extLst>
      <p:ext uri="{BB962C8B-B14F-4D97-AF65-F5344CB8AC3E}">
        <p14:creationId xmlns:p14="http://schemas.microsoft.com/office/powerpoint/2010/main" val="310965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Objekt 6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5853" y="26487"/>
          <a:ext cx="1573" cy="1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4" name="think-cell Slide" r:id="rId12" imgW="216" imgH="216" progId="TCLayout.ActiveDocument.1">
                  <p:embed/>
                </p:oleObj>
              </mc:Choice>
              <mc:Fallback>
                <p:oleObj name="think-cell Slide" r:id="rId12" imgW="216" imgH="216" progId="TCLayout.ActiveDocument.1">
                  <p:embed/>
                  <p:pic>
                    <p:nvPicPr>
                      <p:cNvPr id="69" name="Objekt 68" hidden="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5853" y="26487"/>
                        <a:ext cx="1573" cy="1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/>
          <p:cNvSpPr/>
          <p:nvPr>
            <p:custDataLst>
              <p:tags r:id="rId3"/>
            </p:custDataLst>
          </p:nvPr>
        </p:nvSpPr>
        <p:spPr bwMode="auto">
          <a:xfrm>
            <a:off x="44270" y="24906"/>
            <a:ext cx="157597" cy="157597"/>
          </a:xfrm>
          <a:prstGeom prst="rect">
            <a:avLst/>
          </a:prstGeom>
          <a:solidFill>
            <a:schemeClr val="tx2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da-DK" sz="2386" dirty="0" err="1">
              <a:solidFill>
                <a:srgbClr val="FFFFFF"/>
              </a:solidFill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16</a:t>
            </a:fld>
            <a:endParaRPr lang="da-DK" dirty="0"/>
          </a:p>
        </p:txBody>
      </p:sp>
      <p:cxnSp>
        <p:nvCxnSpPr>
          <p:cNvPr id="52" name="Lige forbindelse 51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itle 2"/>
          <p:cNvSpPr txBox="1">
            <a:spLocks/>
          </p:cNvSpPr>
          <p:nvPr/>
        </p:nvSpPr>
        <p:spPr bwMode="auto">
          <a:xfrm>
            <a:off x="719249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386" kern="0" dirty="0"/>
              <a:t>Regnskabsmæssig flytning - Tilpasning af regnskabsstruktur</a:t>
            </a:r>
          </a:p>
        </p:txBody>
      </p:sp>
      <p:sp>
        <p:nvSpPr>
          <p:cNvPr id="25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993" kern="0" dirty="0">
                <a:latin typeface="Arial "/>
              </a:rPr>
              <a:t>Administrative spor</a:t>
            </a:r>
          </a:p>
        </p:txBody>
      </p:sp>
      <p:sp>
        <p:nvSpPr>
          <p:cNvPr id="11" name="Tekstfelt 10"/>
          <p:cNvSpPr txBox="1"/>
          <p:nvPr/>
        </p:nvSpPr>
        <p:spPr>
          <a:xfrm>
            <a:off x="740849" y="2213460"/>
            <a:ext cx="5069904" cy="18806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93" b="1" dirty="0"/>
              <a:t>Nye ministerområder </a:t>
            </a:r>
            <a:r>
              <a:rPr lang="da-DK" sz="1193" dirty="0"/>
              <a:t>	– 	Proces starter umiddelbart	efter 			sættemøde</a:t>
            </a:r>
          </a:p>
          <a:p>
            <a:r>
              <a:rPr lang="da-DK" sz="1193" b="1" dirty="0"/>
              <a:t>Nye virksomheder</a:t>
            </a:r>
            <a:r>
              <a:rPr lang="da-DK" sz="1193" dirty="0"/>
              <a:t>	– 	Proces starter umiddelbart 	efter 			sættemøde</a:t>
            </a:r>
          </a:p>
          <a:p>
            <a:r>
              <a:rPr lang="da-DK" sz="1193" b="1" dirty="0"/>
              <a:t>Nye bogføringskredse</a:t>
            </a:r>
            <a:r>
              <a:rPr lang="da-DK" sz="1193" dirty="0"/>
              <a:t>	–	Proces starter umiddelbart 	efter 			sættemøde </a:t>
            </a:r>
          </a:p>
          <a:p>
            <a:r>
              <a:rPr lang="da-DK" sz="1193" b="1" dirty="0"/>
              <a:t>Nye delregnskaber</a:t>
            </a:r>
            <a:r>
              <a:rPr lang="da-DK" sz="1193" dirty="0"/>
              <a:t>	–	Proces starter når FFL-struktur er 			på plads</a:t>
            </a:r>
          </a:p>
        </p:txBody>
      </p:sp>
      <p:grpSp>
        <p:nvGrpSpPr>
          <p:cNvPr id="12" name="Gruppe 11"/>
          <p:cNvGrpSpPr/>
          <p:nvPr/>
        </p:nvGrpSpPr>
        <p:grpSpPr>
          <a:xfrm>
            <a:off x="740851" y="1744497"/>
            <a:ext cx="5069906" cy="250405"/>
            <a:chOff x="9984432" y="1232548"/>
            <a:chExt cx="1426953" cy="252236"/>
          </a:xfrm>
        </p:grpSpPr>
        <p:sp>
          <p:nvSpPr>
            <p:cNvPr id="13" name="Tekstfelt 12"/>
            <p:cNvSpPr txBox="1"/>
            <p:nvPr/>
          </p:nvSpPr>
          <p:spPr>
            <a:xfrm>
              <a:off x="9984432" y="1232548"/>
              <a:ext cx="136815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</a:pPr>
              <a:r>
                <a:rPr lang="da-DK" sz="1393" b="1" dirty="0" smtClean="0"/>
                <a:t>Regnskabsstruktur</a:t>
              </a:r>
              <a:endParaRPr lang="da-DK" sz="1393" b="1" dirty="0"/>
            </a:p>
          </p:txBody>
        </p:sp>
        <p:cxnSp>
          <p:nvCxnSpPr>
            <p:cNvPr id="14" name="Lige forbindelse 13"/>
            <p:cNvCxnSpPr/>
            <p:nvPr/>
          </p:nvCxnSpPr>
          <p:spPr bwMode="auto">
            <a:xfrm>
              <a:off x="9984432" y="1484784"/>
              <a:ext cx="1426953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" name="Rektangel 1"/>
          <p:cNvSpPr/>
          <p:nvPr/>
        </p:nvSpPr>
        <p:spPr bwMode="auto">
          <a:xfrm>
            <a:off x="755195" y="4608348"/>
            <a:ext cx="1445072" cy="110818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71476" tIns="46460" rIns="71476" bIns="4646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b="1" dirty="0">
                <a:solidFill>
                  <a:schemeClr val="bg1"/>
                </a:solidFill>
              </a:rPr>
              <a:t>ØS</a:t>
            </a:r>
            <a:r>
              <a:rPr lang="da-DK" sz="1193" dirty="0">
                <a:solidFill>
                  <a:schemeClr val="bg1"/>
                </a:solidFill>
              </a:rPr>
              <a:t> præsenterer tilpasninger på sættemøde </a:t>
            </a:r>
          </a:p>
        </p:txBody>
      </p:sp>
      <p:sp>
        <p:nvSpPr>
          <p:cNvPr id="23" name="Rektangel 22"/>
          <p:cNvSpPr/>
          <p:nvPr/>
        </p:nvSpPr>
        <p:spPr bwMode="auto">
          <a:xfrm>
            <a:off x="2568300" y="4608348"/>
            <a:ext cx="1445072" cy="110818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71476" tIns="46460" rIns="71476" bIns="4646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>
                <a:solidFill>
                  <a:schemeClr val="bg1"/>
                </a:solidFill>
              </a:rPr>
              <a:t>Tilpasninger drøftes med berørte institutioner </a:t>
            </a:r>
          </a:p>
        </p:txBody>
      </p:sp>
      <p:sp>
        <p:nvSpPr>
          <p:cNvPr id="24" name="Rektangel 23"/>
          <p:cNvSpPr/>
          <p:nvPr/>
        </p:nvSpPr>
        <p:spPr bwMode="auto">
          <a:xfrm>
            <a:off x="4381407" y="4608348"/>
            <a:ext cx="1445072" cy="110818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71476" tIns="46460" rIns="71476" bIns="4646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>
                <a:solidFill>
                  <a:schemeClr val="bg1"/>
                </a:solidFill>
              </a:rPr>
              <a:t>Tilpasninger registreres i SKS af </a:t>
            </a:r>
            <a:r>
              <a:rPr lang="da-DK" sz="1193" b="1" dirty="0">
                <a:solidFill>
                  <a:schemeClr val="bg1"/>
                </a:solidFill>
              </a:rPr>
              <a:t>ØS</a:t>
            </a:r>
          </a:p>
        </p:txBody>
      </p:sp>
      <p:sp>
        <p:nvSpPr>
          <p:cNvPr id="26" name="TextBox 60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61905" y="4616437"/>
            <a:ext cx="246378" cy="255938"/>
          </a:xfrm>
          <a:prstGeom prst="ellipse">
            <a:avLst/>
          </a:prstGeom>
          <a:solidFill>
            <a:srgbClr val="00542E"/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vert="horz" wrap="square" lIns="3782" tIns="0" rIns="3782" bIns="0" numCol="1" anchor="ctr" anchorCtr="1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algn="ctr" defTabSz="913526" eaLnBrk="1" hangingPunct="1">
              <a:buClr>
                <a:schemeClr val="tx2"/>
              </a:buClr>
              <a:defRPr sz="2400" baseline="0">
                <a:latin typeface="+mn-lt"/>
              </a:defRPr>
            </a:lvl1pPr>
            <a:lvl2pPr marL="197607" lvl="1" indent="-195987" defTabSz="913526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66481" lvl="2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lvl="3" indent="-158733" defTabSz="913526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65029" lvl="4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Bef>
                <a:spcPct val="0"/>
              </a:spcBef>
              <a:buClr>
                <a:srgbClr val="2B532C"/>
              </a:buClr>
            </a:pPr>
            <a:r>
              <a:rPr lang="da-DK" sz="793" dirty="0">
                <a:solidFill>
                  <a:srgbClr val="FFFFFF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</a:p>
        </p:txBody>
      </p:sp>
      <p:sp>
        <p:nvSpPr>
          <p:cNvPr id="27" name="TextBox 60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2457615" y="4616437"/>
            <a:ext cx="206047" cy="225734"/>
          </a:xfrm>
          <a:prstGeom prst="ellipse">
            <a:avLst/>
          </a:prstGeom>
          <a:solidFill>
            <a:srgbClr val="00542E"/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vert="horz" wrap="square" lIns="3782" tIns="0" rIns="3782" bIns="0" numCol="1" anchor="ctr" anchorCtr="1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algn="ctr" defTabSz="913526" eaLnBrk="1" hangingPunct="1">
              <a:buClr>
                <a:schemeClr val="tx2"/>
              </a:buClr>
              <a:defRPr sz="2400" baseline="0">
                <a:latin typeface="+mn-lt"/>
              </a:defRPr>
            </a:lvl1pPr>
            <a:lvl2pPr marL="197607" lvl="1" indent="-195987" defTabSz="913526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66481" lvl="2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lvl="3" indent="-158733" defTabSz="913526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65029" lvl="4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Bef>
                <a:spcPct val="0"/>
              </a:spcBef>
              <a:buClr>
                <a:srgbClr val="2B532C"/>
              </a:buClr>
            </a:pPr>
            <a:r>
              <a:rPr lang="da-DK" sz="793" dirty="0">
                <a:solidFill>
                  <a:srgbClr val="FFFFFF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</a:p>
        </p:txBody>
      </p:sp>
      <p:sp>
        <p:nvSpPr>
          <p:cNvPr id="28" name="TextBox 60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4208961" y="4616437"/>
            <a:ext cx="246378" cy="202703"/>
          </a:xfrm>
          <a:prstGeom prst="ellipse">
            <a:avLst/>
          </a:prstGeom>
          <a:solidFill>
            <a:srgbClr val="00542E"/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vert="horz" wrap="square" lIns="3782" tIns="0" rIns="3782" bIns="0" numCol="1" anchor="ctr" anchorCtr="1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algn="ctr" defTabSz="913526" eaLnBrk="1" hangingPunct="1">
              <a:buClr>
                <a:schemeClr val="tx2"/>
              </a:buClr>
              <a:defRPr sz="2400" baseline="0">
                <a:latin typeface="+mn-lt"/>
              </a:defRPr>
            </a:lvl1pPr>
            <a:lvl2pPr marL="197607" lvl="1" indent="-195987" defTabSz="913526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66481" lvl="2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lvl="3" indent="-158733" defTabSz="913526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65029" lvl="4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Bef>
                <a:spcPct val="0"/>
              </a:spcBef>
              <a:buClr>
                <a:srgbClr val="2B532C"/>
              </a:buClr>
            </a:pPr>
            <a:r>
              <a:rPr lang="da-DK" sz="793" dirty="0">
                <a:solidFill>
                  <a:srgbClr val="FFFFFF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</a:p>
        </p:txBody>
      </p:sp>
      <p:sp>
        <p:nvSpPr>
          <p:cNvPr id="9" name="Opadbuet pil 8"/>
          <p:cNvSpPr/>
          <p:nvPr/>
        </p:nvSpPr>
        <p:spPr bwMode="auto">
          <a:xfrm>
            <a:off x="1878381" y="5658395"/>
            <a:ext cx="1000791" cy="337423"/>
          </a:xfrm>
          <a:prstGeom prst="curvedUpArrow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endParaRPr lang="da-DK" sz="1986" dirty="0" err="1">
              <a:solidFill>
                <a:schemeClr val="bg1"/>
              </a:solidFill>
            </a:endParaRPr>
          </a:p>
        </p:txBody>
      </p:sp>
      <p:sp>
        <p:nvSpPr>
          <p:cNvPr id="10" name="Venstrebuet pil 9"/>
          <p:cNvSpPr/>
          <p:nvPr/>
        </p:nvSpPr>
        <p:spPr bwMode="auto">
          <a:xfrm rot="16200000">
            <a:off x="4140167" y="4189600"/>
            <a:ext cx="337422" cy="1000791"/>
          </a:xfrm>
          <a:prstGeom prst="curvedLeftArrow">
            <a:avLst>
              <a:gd name="adj1" fmla="val 25000"/>
              <a:gd name="adj2" fmla="val 50000"/>
              <a:gd name="adj3" fmla="val 37086"/>
            </a:avLst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endParaRPr lang="da-DK" sz="1986" dirty="0" err="1">
              <a:solidFill>
                <a:schemeClr val="bg1"/>
              </a:solidFill>
            </a:endParaRPr>
          </a:p>
        </p:txBody>
      </p:sp>
      <p:sp>
        <p:nvSpPr>
          <p:cNvPr id="37" name="Tekstfelt 36"/>
          <p:cNvSpPr txBox="1"/>
          <p:nvPr/>
        </p:nvSpPr>
        <p:spPr>
          <a:xfrm>
            <a:off x="739475" y="4131165"/>
            <a:ext cx="3053280" cy="1833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u="sng" dirty="0"/>
              <a:t>Den generelle proces og ansvarsfordeling</a:t>
            </a:r>
          </a:p>
        </p:txBody>
      </p:sp>
      <p:cxnSp>
        <p:nvCxnSpPr>
          <p:cNvPr id="21" name="Lige forbindelse 20"/>
          <p:cNvCxnSpPr/>
          <p:nvPr/>
        </p:nvCxnSpPr>
        <p:spPr bwMode="auto">
          <a:xfrm>
            <a:off x="6096000" y="2213460"/>
            <a:ext cx="0" cy="368164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" name="Gruppe 21"/>
          <p:cNvGrpSpPr/>
          <p:nvPr/>
        </p:nvGrpSpPr>
        <p:grpSpPr>
          <a:xfrm>
            <a:off x="6501491" y="1744497"/>
            <a:ext cx="5069906" cy="250405"/>
            <a:chOff x="9984432" y="1232548"/>
            <a:chExt cx="1426953" cy="252236"/>
          </a:xfrm>
        </p:grpSpPr>
        <p:sp>
          <p:nvSpPr>
            <p:cNvPr id="29" name="Tekstfelt 28"/>
            <p:cNvSpPr txBox="1"/>
            <p:nvPr/>
          </p:nvSpPr>
          <p:spPr>
            <a:xfrm>
              <a:off x="9984432" y="1232548"/>
              <a:ext cx="136815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</a:pPr>
              <a:r>
                <a:rPr lang="da-DK" sz="1393" b="1" dirty="0" smtClean="0"/>
                <a:t>Balanceflytninger</a:t>
              </a:r>
              <a:endParaRPr lang="da-DK" sz="1393" b="1" dirty="0"/>
            </a:p>
          </p:txBody>
        </p:sp>
        <p:cxnSp>
          <p:nvCxnSpPr>
            <p:cNvPr id="30" name="Lige forbindelse 29"/>
            <p:cNvCxnSpPr/>
            <p:nvPr/>
          </p:nvCxnSpPr>
          <p:spPr bwMode="auto">
            <a:xfrm>
              <a:off x="9984432" y="1484784"/>
              <a:ext cx="1426953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1" name="Rektangel 30"/>
          <p:cNvSpPr/>
          <p:nvPr/>
        </p:nvSpPr>
        <p:spPr>
          <a:xfrm>
            <a:off x="6501492" y="2350226"/>
            <a:ext cx="5069906" cy="1279455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da-DK" sz="1193" b="1" dirty="0">
                <a:solidFill>
                  <a:srgbClr val="000000"/>
                </a:solidFill>
              </a:rPr>
              <a:t>Aktiver og passiver</a:t>
            </a:r>
            <a:r>
              <a:rPr lang="da-DK" sz="1193" dirty="0">
                <a:solidFill>
                  <a:srgbClr val="000000"/>
                </a:solidFill>
              </a:rPr>
              <a:t>	</a:t>
            </a:r>
            <a:r>
              <a:rPr lang="da-DK" sz="1193" dirty="0"/>
              <a:t>–	</a:t>
            </a:r>
            <a:r>
              <a:rPr lang="da-DK" sz="1193" dirty="0">
                <a:solidFill>
                  <a:srgbClr val="000000"/>
                </a:solidFill>
              </a:rPr>
              <a:t>Håndteres via blanketter </a:t>
            </a:r>
          </a:p>
          <a:p>
            <a:r>
              <a:rPr lang="da-DK" sz="1193" b="1" dirty="0">
                <a:solidFill>
                  <a:srgbClr val="000000"/>
                </a:solidFill>
              </a:rPr>
              <a:t>Videreført overskud	</a:t>
            </a:r>
            <a:r>
              <a:rPr lang="da-DK" sz="1193" dirty="0"/>
              <a:t>–	</a:t>
            </a:r>
            <a:r>
              <a:rPr lang="da-DK" sz="1193" dirty="0">
                <a:solidFill>
                  <a:srgbClr val="000000"/>
                </a:solidFill>
              </a:rPr>
              <a:t>Håndteres via bevillings-				afregningen, kontoændringer  </a:t>
            </a:r>
          </a:p>
          <a:p>
            <a:r>
              <a:rPr lang="da-DK" sz="1193" b="1" dirty="0">
                <a:solidFill>
                  <a:srgbClr val="000000"/>
                </a:solidFill>
              </a:rPr>
              <a:t>Videreførelser, tilskud	</a:t>
            </a:r>
            <a:r>
              <a:rPr lang="da-DK" sz="1193" dirty="0"/>
              <a:t> – 	</a:t>
            </a:r>
            <a:r>
              <a:rPr lang="da-DK" sz="1193" dirty="0">
                <a:solidFill>
                  <a:srgbClr val="000000"/>
                </a:solidFill>
              </a:rPr>
              <a:t>Håndteres via bevillings-</a:t>
            </a:r>
            <a:br>
              <a:rPr lang="da-DK" sz="1193" dirty="0">
                <a:solidFill>
                  <a:srgbClr val="000000"/>
                </a:solidFill>
              </a:rPr>
            </a:br>
            <a:r>
              <a:rPr lang="da-DK" sz="1193" dirty="0">
                <a:solidFill>
                  <a:srgbClr val="000000"/>
                </a:solidFill>
              </a:rPr>
              <a:t>			afregningen, kontoændringer  </a:t>
            </a:r>
          </a:p>
        </p:txBody>
      </p:sp>
      <p:sp>
        <p:nvSpPr>
          <p:cNvPr id="32" name="Rektangel 31"/>
          <p:cNvSpPr/>
          <p:nvPr/>
        </p:nvSpPr>
        <p:spPr bwMode="auto">
          <a:xfrm>
            <a:off x="6515839" y="4604905"/>
            <a:ext cx="1445072" cy="1111623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71476" tIns="46460" rIns="71476" bIns="4646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b="1" dirty="0">
                <a:solidFill>
                  <a:schemeClr val="bg1"/>
                </a:solidFill>
              </a:rPr>
              <a:t>ØS</a:t>
            </a:r>
            <a:r>
              <a:rPr lang="da-DK" sz="1193" dirty="0">
                <a:solidFill>
                  <a:schemeClr val="bg1"/>
                </a:solidFill>
              </a:rPr>
              <a:t> </a:t>
            </a:r>
            <a:r>
              <a:rPr lang="da-DK" sz="1193" dirty="0" smtClean="0">
                <a:solidFill>
                  <a:schemeClr val="bg1"/>
                </a:solidFill>
              </a:rPr>
              <a:t>afholder regnskabsmøde med afgivende og modtagende institution</a:t>
            </a:r>
            <a:endParaRPr lang="da-DK" sz="1193" dirty="0">
              <a:solidFill>
                <a:schemeClr val="bg1"/>
              </a:solidFill>
            </a:endParaRPr>
          </a:p>
        </p:txBody>
      </p:sp>
      <p:sp>
        <p:nvSpPr>
          <p:cNvPr id="33" name="Rektangel 32"/>
          <p:cNvSpPr/>
          <p:nvPr/>
        </p:nvSpPr>
        <p:spPr bwMode="auto">
          <a:xfrm>
            <a:off x="8328944" y="4602022"/>
            <a:ext cx="1445072" cy="1114506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71476" tIns="46460" rIns="71476" bIns="4646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 smtClean="0">
                <a:solidFill>
                  <a:schemeClr val="bg1"/>
                </a:solidFill>
              </a:rPr>
              <a:t>Afgivende institution udfylder blanketter til brug for regnskabsflyt</a:t>
            </a:r>
            <a:endParaRPr lang="da-DK" sz="1193" dirty="0">
              <a:solidFill>
                <a:schemeClr val="bg1"/>
              </a:solidFill>
            </a:endParaRPr>
          </a:p>
        </p:txBody>
      </p:sp>
      <p:sp>
        <p:nvSpPr>
          <p:cNvPr id="34" name="Rektangel 33"/>
          <p:cNvSpPr/>
          <p:nvPr/>
        </p:nvSpPr>
        <p:spPr bwMode="auto">
          <a:xfrm>
            <a:off x="10142051" y="4602022"/>
            <a:ext cx="1445072" cy="1114506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71476" tIns="46460" rIns="71476" bIns="4646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>
                <a:solidFill>
                  <a:schemeClr val="bg1"/>
                </a:solidFill>
              </a:rPr>
              <a:t>Indsendte </a:t>
            </a:r>
            <a:r>
              <a:rPr lang="da-DK" sz="1193" dirty="0" err="1">
                <a:solidFill>
                  <a:schemeClr val="bg1"/>
                </a:solidFill>
              </a:rPr>
              <a:t>blan-ketter</a:t>
            </a:r>
            <a:r>
              <a:rPr lang="da-DK" sz="1193" dirty="0">
                <a:solidFill>
                  <a:schemeClr val="bg1"/>
                </a:solidFill>
              </a:rPr>
              <a:t> godkendes i </a:t>
            </a:r>
            <a:r>
              <a:rPr lang="da-DK" sz="1193" b="1" dirty="0">
                <a:solidFill>
                  <a:schemeClr val="bg1"/>
                </a:solidFill>
              </a:rPr>
              <a:t>ØS</a:t>
            </a:r>
            <a:r>
              <a:rPr lang="da-DK" sz="1193" dirty="0">
                <a:solidFill>
                  <a:schemeClr val="bg1"/>
                </a:solidFill>
              </a:rPr>
              <a:t> og bogføres herefter som ressortkorrektioner</a:t>
            </a:r>
          </a:p>
        </p:txBody>
      </p:sp>
      <p:sp>
        <p:nvSpPr>
          <p:cNvPr id="35" name="TextBox 60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6332858" y="4616926"/>
            <a:ext cx="246378" cy="246597"/>
          </a:xfrm>
          <a:prstGeom prst="ellipse">
            <a:avLst/>
          </a:prstGeom>
          <a:solidFill>
            <a:srgbClr val="00542E"/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vert="horz" wrap="square" lIns="3782" tIns="0" rIns="3782" bIns="0" numCol="1" anchor="ctr" anchorCtr="1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algn="ctr" defTabSz="913526" eaLnBrk="1" hangingPunct="1">
              <a:buClr>
                <a:schemeClr val="tx2"/>
              </a:buClr>
              <a:defRPr sz="2400" baseline="0">
                <a:latin typeface="+mn-lt"/>
              </a:defRPr>
            </a:lvl1pPr>
            <a:lvl2pPr marL="197607" lvl="1" indent="-195987" defTabSz="913526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66481" lvl="2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lvl="3" indent="-158733" defTabSz="913526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65029" lvl="4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Bef>
                <a:spcPct val="0"/>
              </a:spcBef>
              <a:buClr>
                <a:srgbClr val="2B532C"/>
              </a:buClr>
            </a:pPr>
            <a:r>
              <a:rPr lang="da-DK" sz="793" dirty="0">
                <a:solidFill>
                  <a:srgbClr val="FFFFFF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</a:p>
        </p:txBody>
      </p:sp>
      <p:sp>
        <p:nvSpPr>
          <p:cNvPr id="36" name="TextBox 60"/>
          <p:cNvSpPr txBox="1">
            <a:spLocks/>
          </p:cNvSpPr>
          <p:nvPr>
            <p:custDataLst>
              <p:tags r:id="rId8"/>
            </p:custDataLst>
          </p:nvPr>
        </p:nvSpPr>
        <p:spPr>
          <a:xfrm>
            <a:off x="8186108" y="4608348"/>
            <a:ext cx="246378" cy="246597"/>
          </a:xfrm>
          <a:prstGeom prst="ellipse">
            <a:avLst/>
          </a:prstGeom>
          <a:solidFill>
            <a:srgbClr val="00542E"/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vert="horz" wrap="square" lIns="3782" tIns="0" rIns="3782" bIns="0" numCol="1" anchor="ctr" anchorCtr="1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algn="ctr" defTabSz="913526" eaLnBrk="1" hangingPunct="1">
              <a:buClr>
                <a:schemeClr val="tx2"/>
              </a:buClr>
              <a:defRPr sz="2400" baseline="0">
                <a:latin typeface="+mn-lt"/>
              </a:defRPr>
            </a:lvl1pPr>
            <a:lvl2pPr marL="197607" lvl="1" indent="-195987" defTabSz="913526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66481" lvl="2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lvl="3" indent="-158733" defTabSz="913526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65029" lvl="4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Bef>
                <a:spcPct val="0"/>
              </a:spcBef>
              <a:buClr>
                <a:srgbClr val="2B532C"/>
              </a:buClr>
            </a:pPr>
            <a:r>
              <a:rPr lang="da-DK" sz="793" dirty="0">
                <a:solidFill>
                  <a:srgbClr val="FFFFFF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</a:p>
        </p:txBody>
      </p:sp>
      <p:sp>
        <p:nvSpPr>
          <p:cNvPr id="38" name="TextBox 60"/>
          <p:cNvSpPr txBox="1">
            <a:spLocks/>
          </p:cNvSpPr>
          <p:nvPr>
            <p:custDataLst>
              <p:tags r:id="rId9"/>
            </p:custDataLst>
          </p:nvPr>
        </p:nvSpPr>
        <p:spPr>
          <a:xfrm>
            <a:off x="9947476" y="4572543"/>
            <a:ext cx="246378" cy="246597"/>
          </a:xfrm>
          <a:prstGeom prst="ellipse">
            <a:avLst/>
          </a:prstGeom>
          <a:solidFill>
            <a:srgbClr val="00542E"/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vert="horz" wrap="square" lIns="3782" tIns="0" rIns="3782" bIns="0" numCol="1" anchor="ctr" anchorCtr="1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algn="ctr" defTabSz="913526" eaLnBrk="1" hangingPunct="1">
              <a:buClr>
                <a:schemeClr val="tx2"/>
              </a:buClr>
              <a:defRPr sz="2400" baseline="0">
                <a:latin typeface="+mn-lt"/>
              </a:defRPr>
            </a:lvl1pPr>
            <a:lvl2pPr marL="197607" lvl="1" indent="-195987" defTabSz="913526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66481" lvl="2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lvl="3" indent="-158733" defTabSz="913526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65029" lvl="4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Bef>
                <a:spcPct val="0"/>
              </a:spcBef>
              <a:buClr>
                <a:srgbClr val="2B532C"/>
              </a:buClr>
            </a:pPr>
            <a:r>
              <a:rPr lang="da-DK" sz="793" dirty="0">
                <a:solidFill>
                  <a:srgbClr val="FFFFFF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</a:p>
        </p:txBody>
      </p:sp>
      <p:sp>
        <p:nvSpPr>
          <p:cNvPr id="39" name="Tekstfelt 38"/>
          <p:cNvSpPr txBox="1"/>
          <p:nvPr/>
        </p:nvSpPr>
        <p:spPr>
          <a:xfrm>
            <a:off x="6501492" y="4091286"/>
            <a:ext cx="3053280" cy="1833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u="sng" dirty="0"/>
              <a:t>Den generelle proces og ansvarsfordeling</a:t>
            </a:r>
          </a:p>
        </p:txBody>
      </p:sp>
      <p:sp>
        <p:nvSpPr>
          <p:cNvPr id="40" name="Opadbuet pil 39"/>
          <p:cNvSpPr/>
          <p:nvPr/>
        </p:nvSpPr>
        <p:spPr bwMode="auto">
          <a:xfrm>
            <a:off x="7639025" y="5716525"/>
            <a:ext cx="1000791" cy="250359"/>
          </a:xfrm>
          <a:prstGeom prst="curvedUpArrow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endParaRPr lang="da-DK" sz="1986" dirty="0" err="1">
              <a:solidFill>
                <a:schemeClr val="bg1"/>
              </a:solidFill>
            </a:endParaRPr>
          </a:p>
        </p:txBody>
      </p:sp>
      <p:sp>
        <p:nvSpPr>
          <p:cNvPr id="41" name="Venstrebuet pil 40"/>
          <p:cNvSpPr/>
          <p:nvPr/>
        </p:nvSpPr>
        <p:spPr bwMode="auto">
          <a:xfrm rot="16200000">
            <a:off x="9944342" y="3873832"/>
            <a:ext cx="250358" cy="1000791"/>
          </a:xfrm>
          <a:prstGeom prst="curvedLeftArrow">
            <a:avLst>
              <a:gd name="adj1" fmla="val 25000"/>
              <a:gd name="adj2" fmla="val 50000"/>
              <a:gd name="adj3" fmla="val 37086"/>
            </a:avLst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endParaRPr lang="da-DK" sz="1986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2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Objekt 6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5853" y="26487"/>
          <a:ext cx="1573" cy="1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2" name="think-cell Slide" r:id="rId9" imgW="216" imgH="216" progId="TCLayout.ActiveDocument.1">
                  <p:embed/>
                </p:oleObj>
              </mc:Choice>
              <mc:Fallback>
                <p:oleObj name="think-cell Slide" r:id="rId9" imgW="216" imgH="216" progId="TCLayout.ActiveDocument.1">
                  <p:embed/>
                  <p:pic>
                    <p:nvPicPr>
                      <p:cNvPr id="69" name="Objekt 68" hidden="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853" y="26487"/>
                        <a:ext cx="1573" cy="1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/>
          <p:cNvSpPr/>
          <p:nvPr>
            <p:custDataLst>
              <p:tags r:id="rId3"/>
            </p:custDataLst>
          </p:nvPr>
        </p:nvSpPr>
        <p:spPr bwMode="auto">
          <a:xfrm>
            <a:off x="44270" y="24906"/>
            <a:ext cx="157597" cy="157597"/>
          </a:xfrm>
          <a:prstGeom prst="rect">
            <a:avLst/>
          </a:prstGeom>
          <a:solidFill>
            <a:schemeClr val="tx2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da-DK" sz="2386" dirty="0" err="1">
              <a:solidFill>
                <a:srgbClr val="FFFFFF"/>
              </a:solidFill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44" name="Rektangel med diagonalt afklippet hjørne 43"/>
          <p:cNvSpPr/>
          <p:nvPr/>
        </p:nvSpPr>
        <p:spPr bwMode="auto">
          <a:xfrm>
            <a:off x="6310462" y="1587525"/>
            <a:ext cx="5115949" cy="4114998"/>
          </a:xfrm>
          <a:prstGeom prst="snip2DiagRect">
            <a:avLst>
              <a:gd name="adj1" fmla="val 0"/>
              <a:gd name="adj2" fmla="val 9521"/>
            </a:avLst>
          </a:prstGeom>
          <a:ln w="6350">
            <a:solidFill>
              <a:schemeClr val="tx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endParaRPr lang="da-DK" sz="1193" dirty="0">
              <a:solidFill>
                <a:srgbClr val="000000"/>
              </a:solidFill>
              <a:sym typeface="Verdana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17</a:t>
            </a:fld>
            <a:endParaRPr lang="da-DK" dirty="0"/>
          </a:p>
        </p:txBody>
      </p:sp>
      <p:cxnSp>
        <p:nvCxnSpPr>
          <p:cNvPr id="52" name="Lige forbindelse 51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itle 2"/>
          <p:cNvSpPr txBox="1">
            <a:spLocks/>
          </p:cNvSpPr>
          <p:nvPr/>
        </p:nvSpPr>
        <p:spPr bwMode="auto">
          <a:xfrm>
            <a:off x="719249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386" kern="0" dirty="0"/>
              <a:t>Systemopsætning</a:t>
            </a:r>
          </a:p>
        </p:txBody>
      </p:sp>
      <p:sp>
        <p:nvSpPr>
          <p:cNvPr id="9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993" kern="0" dirty="0">
                <a:latin typeface="Arial "/>
              </a:rPr>
              <a:t>Administrative spor</a:t>
            </a:r>
          </a:p>
        </p:txBody>
      </p:sp>
      <p:grpSp>
        <p:nvGrpSpPr>
          <p:cNvPr id="18" name="Gruppe 17"/>
          <p:cNvGrpSpPr/>
          <p:nvPr/>
        </p:nvGrpSpPr>
        <p:grpSpPr>
          <a:xfrm>
            <a:off x="6453431" y="1744497"/>
            <a:ext cx="4860988" cy="250405"/>
            <a:chOff x="9984432" y="1232548"/>
            <a:chExt cx="1368152" cy="252236"/>
          </a:xfrm>
        </p:grpSpPr>
        <p:sp>
          <p:nvSpPr>
            <p:cNvPr id="19" name="Tekstfelt 18"/>
            <p:cNvSpPr txBox="1"/>
            <p:nvPr/>
          </p:nvSpPr>
          <p:spPr>
            <a:xfrm>
              <a:off x="9984432" y="1232548"/>
              <a:ext cx="136815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</a:pPr>
              <a:r>
                <a:rPr lang="da-DK" sz="1393" b="1" dirty="0"/>
                <a:t>Centrale milepæle</a:t>
              </a:r>
            </a:p>
          </p:txBody>
        </p:sp>
        <p:cxnSp>
          <p:nvCxnSpPr>
            <p:cNvPr id="20" name="Lige forbindelse 19"/>
            <p:cNvCxnSpPr/>
            <p:nvPr/>
          </p:nvCxnSpPr>
          <p:spPr bwMode="auto">
            <a:xfrm>
              <a:off x="9984432" y="1484784"/>
              <a:ext cx="136815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1" name="Lige pilforbindelse 20"/>
          <p:cNvCxnSpPr/>
          <p:nvPr/>
        </p:nvCxnSpPr>
        <p:spPr bwMode="auto">
          <a:xfrm>
            <a:off x="7438848" y="2470762"/>
            <a:ext cx="0" cy="30421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2"/>
            </a:solidFill>
            <a:prstDash val="solid"/>
            <a:round/>
            <a:headEnd type="oval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Lige forbindelse 22"/>
          <p:cNvCxnSpPr/>
          <p:nvPr/>
        </p:nvCxnSpPr>
        <p:spPr bwMode="auto">
          <a:xfrm flipH="1">
            <a:off x="7153377" y="2924944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kstboks 19"/>
          <p:cNvSpPr txBox="1"/>
          <p:nvPr/>
        </p:nvSpPr>
        <p:spPr>
          <a:xfrm>
            <a:off x="6453431" y="2373440"/>
            <a:ext cx="669688" cy="1833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Kgl. res.</a:t>
            </a:r>
          </a:p>
        </p:txBody>
      </p:sp>
      <p:cxnSp>
        <p:nvCxnSpPr>
          <p:cNvPr id="26" name="Lige forbindelse 25"/>
          <p:cNvCxnSpPr/>
          <p:nvPr/>
        </p:nvCxnSpPr>
        <p:spPr bwMode="auto">
          <a:xfrm flipH="1">
            <a:off x="7153377" y="4919964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Lige forbindelse 26"/>
          <p:cNvCxnSpPr/>
          <p:nvPr/>
        </p:nvCxnSpPr>
        <p:spPr bwMode="auto">
          <a:xfrm flipH="1">
            <a:off x="7153377" y="2470758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Tekstboks 19"/>
          <p:cNvSpPr txBox="1"/>
          <p:nvPr/>
        </p:nvSpPr>
        <p:spPr>
          <a:xfrm>
            <a:off x="6453431" y="2833156"/>
            <a:ext cx="669688" cy="18357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 err="1" smtClean="0"/>
              <a:t>Sept-okt</a:t>
            </a:r>
            <a:endParaRPr lang="da-DK" sz="1193" dirty="0"/>
          </a:p>
        </p:txBody>
      </p:sp>
      <p:sp>
        <p:nvSpPr>
          <p:cNvPr id="34" name="Tekstboks 19"/>
          <p:cNvSpPr txBox="1"/>
          <p:nvPr/>
        </p:nvSpPr>
        <p:spPr>
          <a:xfrm>
            <a:off x="7574732" y="2833156"/>
            <a:ext cx="3721165" cy="1833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 smtClean="0"/>
              <a:t>Virksomhedsoprettelse</a:t>
            </a:r>
            <a:endParaRPr lang="da-DK" sz="1193" dirty="0"/>
          </a:p>
        </p:txBody>
      </p:sp>
      <p:cxnSp>
        <p:nvCxnSpPr>
          <p:cNvPr id="36" name="Lige forbindelse 35"/>
          <p:cNvCxnSpPr/>
          <p:nvPr/>
        </p:nvCxnSpPr>
        <p:spPr bwMode="auto">
          <a:xfrm flipH="1">
            <a:off x="7153377" y="3645024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kstboks 19"/>
          <p:cNvSpPr txBox="1"/>
          <p:nvPr/>
        </p:nvSpPr>
        <p:spPr>
          <a:xfrm>
            <a:off x="6476999" y="3573016"/>
            <a:ext cx="669688" cy="1833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 err="1" smtClean="0"/>
              <a:t>Okt-dec</a:t>
            </a:r>
            <a:endParaRPr lang="da-DK" sz="1193" dirty="0"/>
          </a:p>
        </p:txBody>
      </p:sp>
      <p:sp>
        <p:nvSpPr>
          <p:cNvPr id="38" name="Tekstboks 19"/>
          <p:cNvSpPr txBox="1"/>
          <p:nvPr/>
        </p:nvSpPr>
        <p:spPr>
          <a:xfrm>
            <a:off x="7593259" y="3533456"/>
            <a:ext cx="3721165" cy="18357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 smtClean="0"/>
              <a:t>Opsætning af fællesstatslige systemer</a:t>
            </a:r>
            <a:endParaRPr lang="da-DK" sz="1193" dirty="0"/>
          </a:p>
        </p:txBody>
      </p:sp>
      <p:cxnSp>
        <p:nvCxnSpPr>
          <p:cNvPr id="39" name="Lige forbindelse 38"/>
          <p:cNvCxnSpPr/>
          <p:nvPr/>
        </p:nvCxnSpPr>
        <p:spPr bwMode="auto">
          <a:xfrm flipH="1">
            <a:off x="7153377" y="4292644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kstboks 19"/>
          <p:cNvSpPr txBox="1"/>
          <p:nvPr/>
        </p:nvSpPr>
        <p:spPr>
          <a:xfrm>
            <a:off x="6462071" y="4183713"/>
            <a:ext cx="669688" cy="1833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 smtClean="0"/>
              <a:t>Januar</a:t>
            </a:r>
            <a:endParaRPr lang="da-DK" sz="1193" dirty="0"/>
          </a:p>
        </p:txBody>
      </p:sp>
      <p:sp>
        <p:nvSpPr>
          <p:cNvPr id="41" name="Tekstboks 19"/>
          <p:cNvSpPr txBox="1"/>
          <p:nvPr/>
        </p:nvSpPr>
        <p:spPr>
          <a:xfrm>
            <a:off x="7593259" y="4109068"/>
            <a:ext cx="3721165" cy="36715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a-DK" sz="1193" dirty="0" smtClean="0"/>
              <a:t>Driftsstart på fællesstatslige systemer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a-DK" sz="1193" dirty="0" smtClean="0"/>
              <a:t>Medarbejderflytning</a:t>
            </a:r>
            <a:endParaRPr lang="da-DK" sz="1193" dirty="0"/>
          </a:p>
        </p:txBody>
      </p:sp>
      <p:sp>
        <p:nvSpPr>
          <p:cNvPr id="42" name="Tekstboks 19"/>
          <p:cNvSpPr txBox="1"/>
          <p:nvPr/>
        </p:nvSpPr>
        <p:spPr>
          <a:xfrm>
            <a:off x="6453431" y="4828177"/>
            <a:ext cx="669688" cy="18357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 smtClean="0"/>
              <a:t>Februar</a:t>
            </a:r>
            <a:endParaRPr lang="da-DK" sz="1193" dirty="0"/>
          </a:p>
        </p:txBody>
      </p:sp>
      <p:sp>
        <p:nvSpPr>
          <p:cNvPr id="43" name="Tekstboks 19"/>
          <p:cNvSpPr txBox="1"/>
          <p:nvPr/>
        </p:nvSpPr>
        <p:spPr>
          <a:xfrm>
            <a:off x="7593259" y="4828302"/>
            <a:ext cx="3721165" cy="1833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Statens LDV/BI er opsat/tilpasset efter første lønkørsel</a:t>
            </a:r>
          </a:p>
        </p:txBody>
      </p:sp>
      <p:sp>
        <p:nvSpPr>
          <p:cNvPr id="45" name="Tekstfelt 44"/>
          <p:cNvSpPr txBox="1"/>
          <p:nvPr/>
        </p:nvSpPr>
        <p:spPr>
          <a:xfrm>
            <a:off x="740850" y="2337420"/>
            <a:ext cx="5069904" cy="28832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dirty="0" smtClean="0"/>
              <a:t>Systemressortgruppen understøtter </a:t>
            </a:r>
            <a:r>
              <a:rPr lang="da-DK" sz="1193" dirty="0"/>
              <a:t>hele systemopsætningsprocessen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Der udpeges en </a:t>
            </a:r>
            <a:r>
              <a:rPr lang="da-DK" sz="1193" b="1" dirty="0" smtClean="0"/>
              <a:t>projektleder</a:t>
            </a:r>
            <a:r>
              <a:rPr lang="da-DK" sz="1193" dirty="0" smtClean="0"/>
              <a:t> </a:t>
            </a:r>
            <a:r>
              <a:rPr lang="da-DK" sz="1193" dirty="0"/>
              <a:t>fra både </a:t>
            </a:r>
            <a:r>
              <a:rPr lang="da-DK" sz="1193" dirty="0" smtClean="0"/>
              <a:t>systemressortgruppen i ØS </a:t>
            </a:r>
            <a:r>
              <a:rPr lang="da-DK" sz="1193" dirty="0"/>
              <a:t>og den berørte institution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b="1" dirty="0" smtClean="0"/>
              <a:t>SAM og SIT </a:t>
            </a:r>
            <a:r>
              <a:rPr lang="da-DK" sz="1193" b="1" dirty="0"/>
              <a:t>er involveret </a:t>
            </a:r>
            <a:r>
              <a:rPr lang="da-DK" sz="1193" dirty="0"/>
              <a:t>gennem hele implementeringsprocessen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Implementeringsperioden løber over </a:t>
            </a:r>
            <a:r>
              <a:rPr lang="da-DK" sz="1193" b="1" dirty="0"/>
              <a:t>ca. </a:t>
            </a:r>
            <a:r>
              <a:rPr lang="da-DK" sz="1193" b="1" dirty="0" smtClean="0"/>
              <a:t>4 </a:t>
            </a:r>
            <a:r>
              <a:rPr lang="da-DK" sz="1193" b="1" dirty="0"/>
              <a:t>måneder</a:t>
            </a:r>
            <a:r>
              <a:rPr lang="da-DK" sz="1193" dirty="0"/>
              <a:t>, hvis der skal opsættes nye bogføringskredse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dirty="0" err="1"/>
              <a:t>Fsva</a:t>
            </a:r>
            <a:r>
              <a:rPr lang="da-DK" sz="1193" dirty="0"/>
              <a:t>. </a:t>
            </a:r>
            <a:r>
              <a:rPr lang="da-DK" sz="1193" b="1" dirty="0"/>
              <a:t>implementering af nye systemer</a:t>
            </a:r>
            <a:r>
              <a:rPr lang="da-DK" sz="1193" dirty="0"/>
              <a:t>,</a:t>
            </a:r>
            <a:r>
              <a:rPr lang="da-DK" sz="1193" b="1" dirty="0"/>
              <a:t> </a:t>
            </a:r>
            <a:r>
              <a:rPr lang="da-DK" sz="1193" dirty="0"/>
              <a:t>indlægges institutionerne i implementeringsplanerne under det pågældende ministerområde</a:t>
            </a:r>
          </a:p>
        </p:txBody>
      </p:sp>
      <p:grpSp>
        <p:nvGrpSpPr>
          <p:cNvPr id="50" name="Gruppe 49"/>
          <p:cNvGrpSpPr/>
          <p:nvPr/>
        </p:nvGrpSpPr>
        <p:grpSpPr>
          <a:xfrm>
            <a:off x="740852" y="1744497"/>
            <a:ext cx="4860988" cy="250405"/>
            <a:chOff x="9984432" y="1232548"/>
            <a:chExt cx="1368152" cy="252236"/>
          </a:xfrm>
        </p:grpSpPr>
        <p:sp>
          <p:nvSpPr>
            <p:cNvPr id="51" name="Tekstfelt 50"/>
            <p:cNvSpPr txBox="1"/>
            <p:nvPr/>
          </p:nvSpPr>
          <p:spPr>
            <a:xfrm>
              <a:off x="9984432" y="1232548"/>
              <a:ext cx="136815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</a:pPr>
              <a:r>
                <a:rPr lang="da-DK" sz="1393" b="1" dirty="0"/>
                <a:t>Overordnet om processen</a:t>
              </a:r>
            </a:p>
          </p:txBody>
        </p:sp>
        <p:cxnSp>
          <p:nvCxnSpPr>
            <p:cNvPr id="54" name="Lige forbindelse 53"/>
            <p:cNvCxnSpPr/>
            <p:nvPr/>
          </p:nvCxnSpPr>
          <p:spPr bwMode="auto">
            <a:xfrm>
              <a:off x="9984432" y="1484784"/>
              <a:ext cx="136815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1" name="Gruppe 30"/>
          <p:cNvGrpSpPr/>
          <p:nvPr/>
        </p:nvGrpSpPr>
        <p:grpSpPr>
          <a:xfrm>
            <a:off x="8383529" y="1744498"/>
            <a:ext cx="2626068" cy="204327"/>
            <a:chOff x="1147772" y="3083438"/>
            <a:chExt cx="2645276" cy="205845"/>
          </a:xfrm>
        </p:grpSpPr>
        <p:sp>
          <p:nvSpPr>
            <p:cNvPr id="32" name="AutoShape 72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147772" y="3083438"/>
              <a:ext cx="2645276" cy="20584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2519" tIns="6297" rIns="2519" bIns="0">
              <a:spAutoFit/>
            </a:bodyPr>
            <a:lstStyle/>
            <a:p>
              <a:pPr algn="r"/>
              <a:r>
                <a:rPr lang="da-DK" sz="1193" i="1" dirty="0">
                  <a:solidFill>
                    <a:srgbClr val="C00000"/>
                  </a:solidFill>
                  <a:latin typeface="+mn-lt"/>
                  <a:sym typeface="Verdana"/>
                </a:rPr>
                <a:t>TIDSANGIVELSER ER VEJLEDENDE</a:t>
              </a:r>
            </a:p>
          </p:txBody>
        </p:sp>
        <p:cxnSp>
          <p:nvCxnSpPr>
            <p:cNvPr id="35" name="AutoShape 73"/>
            <p:cNvCxnSpPr>
              <a:cxnSpLocks noChangeShapeType="1"/>
              <a:stCxn id="32" idx="2"/>
              <a:endCxn id="32" idx="0"/>
            </p:cNvCxnSpPr>
            <p:nvPr>
              <p:custDataLst>
                <p:tags r:id="rId5"/>
              </p:custDataLst>
            </p:nvPr>
          </p:nvCxnSpPr>
          <p:spPr bwMode="gray">
            <a:xfrm>
              <a:off x="1147772" y="3083438"/>
              <a:ext cx="2645276" cy="0"/>
            </a:xfrm>
            <a:prstGeom prst="straightConnector1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46" name="AutoShape 74"/>
            <p:cNvCxnSpPr>
              <a:cxnSpLocks noChangeShapeType="1"/>
              <a:stCxn id="32" idx="4"/>
              <a:endCxn id="32" idx="6"/>
            </p:cNvCxnSpPr>
            <p:nvPr>
              <p:custDataLst>
                <p:tags r:id="rId6"/>
              </p:custDataLst>
            </p:nvPr>
          </p:nvCxnSpPr>
          <p:spPr bwMode="gray">
            <a:xfrm>
              <a:off x="1147772" y="3289283"/>
              <a:ext cx="2645276" cy="0"/>
            </a:xfrm>
            <a:prstGeom prst="straightConnector1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</p:cxnSp>
      </p:grpSp>
    </p:spTree>
    <p:extLst>
      <p:ext uri="{BB962C8B-B14F-4D97-AF65-F5344CB8AC3E}">
        <p14:creationId xmlns:p14="http://schemas.microsoft.com/office/powerpoint/2010/main" val="236145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Objekt 6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5853" y="26487"/>
          <a:ext cx="1573" cy="1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28" name="think-cell Slide" r:id="rId6" imgW="216" imgH="216" progId="TCLayout.ActiveDocument.1">
                  <p:embed/>
                </p:oleObj>
              </mc:Choice>
              <mc:Fallback>
                <p:oleObj name="think-cell Slide" r:id="rId6" imgW="216" imgH="216" progId="TCLayout.ActiveDocument.1">
                  <p:embed/>
                  <p:pic>
                    <p:nvPicPr>
                      <p:cNvPr id="69" name="Objekt 68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853" y="26487"/>
                        <a:ext cx="1573" cy="1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/>
          <p:cNvSpPr/>
          <p:nvPr>
            <p:custDataLst>
              <p:tags r:id="rId3"/>
            </p:custDataLst>
          </p:nvPr>
        </p:nvSpPr>
        <p:spPr bwMode="auto">
          <a:xfrm>
            <a:off x="44270" y="24906"/>
            <a:ext cx="157597" cy="157597"/>
          </a:xfrm>
          <a:prstGeom prst="rect">
            <a:avLst/>
          </a:prstGeom>
          <a:solidFill>
            <a:schemeClr val="tx2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da-DK" sz="2386" dirty="0" err="1">
              <a:solidFill>
                <a:srgbClr val="FFFFFF"/>
              </a:solidFill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4" name="Afrundet rektangel 3"/>
          <p:cNvSpPr/>
          <p:nvPr/>
        </p:nvSpPr>
        <p:spPr bwMode="auto">
          <a:xfrm>
            <a:off x="6765890" y="1927816"/>
            <a:ext cx="4360593" cy="3968937"/>
          </a:xfrm>
          <a:prstGeom prst="roundRect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endParaRPr lang="da-DK" sz="1986" dirty="0" err="1">
              <a:solidFill>
                <a:schemeClr val="bg1"/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18</a:t>
            </a:fld>
            <a:endParaRPr lang="da-DK" dirty="0"/>
          </a:p>
        </p:txBody>
      </p:sp>
      <p:cxnSp>
        <p:nvCxnSpPr>
          <p:cNvPr id="52" name="Lige forbindelse 51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itle 2"/>
          <p:cNvSpPr txBox="1">
            <a:spLocks/>
          </p:cNvSpPr>
          <p:nvPr/>
        </p:nvSpPr>
        <p:spPr bwMode="auto">
          <a:xfrm>
            <a:off x="719249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386" kern="0" dirty="0" smtClean="0"/>
              <a:t>Systemopsætning – </a:t>
            </a:r>
            <a:r>
              <a:rPr lang="da-DK" sz="2386" kern="0" dirty="0"/>
              <a:t>Registreringsrammen</a:t>
            </a:r>
          </a:p>
        </p:txBody>
      </p:sp>
      <p:sp>
        <p:nvSpPr>
          <p:cNvPr id="9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993" kern="0" dirty="0">
                <a:latin typeface="Arial "/>
              </a:rPr>
              <a:t>Administrative spor</a:t>
            </a:r>
          </a:p>
        </p:txBody>
      </p:sp>
      <p:sp>
        <p:nvSpPr>
          <p:cNvPr id="25" name="Pladsholder til indhold 5"/>
          <p:cNvSpPr>
            <a:spLocks noGrp="1"/>
          </p:cNvSpPr>
          <p:nvPr>
            <p:ph sz="half" idx="1"/>
          </p:nvPr>
        </p:nvSpPr>
        <p:spPr>
          <a:xfrm>
            <a:off x="740853" y="2220220"/>
            <a:ext cx="5076207" cy="2737348"/>
          </a:xfrm>
        </p:spPr>
        <p:txBody>
          <a:bodyPr/>
          <a:lstStyle/>
          <a:p>
            <a:r>
              <a:rPr lang="da-DK" sz="1193" dirty="0">
                <a:latin typeface="+mj-lt"/>
                <a:cs typeface="Calibri" panose="020F0502020204030204" pitchFamily="34" charset="0"/>
              </a:rPr>
              <a:t>Det anbefales, at ressortomlagte institutioner opsætter en </a:t>
            </a:r>
            <a:r>
              <a:rPr lang="da-DK" sz="1193" b="1" dirty="0">
                <a:latin typeface="+mj-lt"/>
                <a:cs typeface="Calibri" panose="020F0502020204030204" pitchFamily="34" charset="0"/>
              </a:rPr>
              <a:t>standardiseret registreringsramme </a:t>
            </a:r>
            <a:r>
              <a:rPr lang="da-DK" sz="1193" dirty="0">
                <a:latin typeface="+mj-lt"/>
                <a:cs typeface="Calibri" panose="020F0502020204030204" pitchFamily="34" charset="0"/>
              </a:rPr>
              <a:t>ud fra konkrete styringsbehov for </a:t>
            </a:r>
            <a:r>
              <a:rPr lang="da-DK" sz="1193" b="1" dirty="0">
                <a:latin typeface="+mj-lt"/>
                <a:cs typeface="Calibri" panose="020F0502020204030204" pitchFamily="34" charset="0"/>
              </a:rPr>
              <a:t>smidig implementering </a:t>
            </a:r>
            <a:r>
              <a:rPr lang="da-DK" sz="1193" dirty="0">
                <a:latin typeface="+mj-lt"/>
                <a:cs typeface="Calibri" panose="020F0502020204030204" pitchFamily="34" charset="0"/>
              </a:rPr>
              <a:t>og anvendelse af den fællesstatslige systemportefølje</a:t>
            </a:r>
          </a:p>
          <a:p>
            <a:r>
              <a:rPr lang="da-DK" sz="1193" dirty="0">
                <a:latin typeface="+mj-lt"/>
                <a:cs typeface="Calibri" panose="020F0502020204030204" pitchFamily="34" charset="0"/>
              </a:rPr>
              <a:t>Ved sammenlægning af to eller flere bogføringskredse, bør </a:t>
            </a:r>
            <a:r>
              <a:rPr lang="da-DK" sz="1193" b="1" dirty="0">
                <a:latin typeface="+mj-lt"/>
                <a:cs typeface="Calibri" panose="020F0502020204030204" pitchFamily="34" charset="0"/>
              </a:rPr>
              <a:t>valget af bogføringskreds </a:t>
            </a:r>
            <a:r>
              <a:rPr lang="da-DK" sz="1193" dirty="0">
                <a:latin typeface="+mj-lt"/>
                <a:cs typeface="Calibri" panose="020F0502020204030204" pitchFamily="34" charset="0"/>
              </a:rPr>
              <a:t>foretages ud fra vurdering af den </a:t>
            </a:r>
            <a:r>
              <a:rPr lang="da-DK" sz="1193" b="1" dirty="0">
                <a:latin typeface="+mj-lt"/>
                <a:cs typeface="Calibri" panose="020F0502020204030204" pitchFamily="34" charset="0"/>
              </a:rPr>
              <a:t>mest standardiserede registreringsramme. </a:t>
            </a:r>
            <a:r>
              <a:rPr lang="da-DK" sz="1193" dirty="0">
                <a:latin typeface="+mj-lt"/>
                <a:cs typeface="Calibri" panose="020F0502020204030204" pitchFamily="34" charset="0"/>
              </a:rPr>
              <a:t>Alternativt kan oprettes en ny, standardiseret bogføringskreds</a:t>
            </a:r>
          </a:p>
          <a:p>
            <a:r>
              <a:rPr lang="da-DK" sz="1193" dirty="0">
                <a:latin typeface="+mj-lt"/>
                <a:cs typeface="Calibri" panose="020F0502020204030204" pitchFamily="34" charset="0"/>
                <a:sym typeface="Wingdings" panose="05000000000000000000" pitchFamily="2" charset="2"/>
              </a:rPr>
              <a:t>Ved opsætning eller tilpasning af registreringsrammen anbefales det at være opmærksom på </a:t>
            </a:r>
            <a:r>
              <a:rPr lang="da-DK" sz="1193" b="1" dirty="0">
                <a:latin typeface="+mj-lt"/>
                <a:cs typeface="Calibri" panose="020F0502020204030204" pitchFamily="34" charset="0"/>
                <a:sym typeface="Wingdings" panose="05000000000000000000" pitchFamily="2" charset="2"/>
              </a:rPr>
              <a:t>integration til lokale fagsystemer</a:t>
            </a:r>
            <a:endParaRPr lang="da-DK" sz="1193" dirty="0">
              <a:latin typeface="+mj-lt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  <p:grpSp>
        <p:nvGrpSpPr>
          <p:cNvPr id="2" name="Gruppe 1"/>
          <p:cNvGrpSpPr/>
          <p:nvPr/>
        </p:nvGrpSpPr>
        <p:grpSpPr>
          <a:xfrm>
            <a:off x="7087170" y="2161233"/>
            <a:ext cx="3718033" cy="3499674"/>
            <a:chOff x="6401276" y="1760980"/>
            <a:chExt cx="4409859" cy="4150870"/>
          </a:xfrm>
        </p:grpSpPr>
        <p:sp>
          <p:nvSpPr>
            <p:cNvPr id="26" name="Rectangle 78"/>
            <p:cNvSpPr/>
            <p:nvPr/>
          </p:nvSpPr>
          <p:spPr bwMode="auto">
            <a:xfrm>
              <a:off x="6409900" y="1760980"/>
              <a:ext cx="1835468" cy="1951707"/>
            </a:xfrm>
            <a:prstGeom prst="rect">
              <a:avLst/>
            </a:prstGeom>
            <a:solidFill>
              <a:schemeClr val="tx2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35741" tIns="46460" rIns="35741" bIns="4646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da-DK" sz="1193" b="1" dirty="0">
                  <a:solidFill>
                    <a:srgbClr val="FFFFFF"/>
                  </a:solidFill>
                  <a:latin typeface="+mj-lt"/>
                  <a:cs typeface="Calibri" panose="020F0502020204030204" pitchFamily="34" charset="0"/>
                </a:rPr>
                <a:t>Obligatoriske</a:t>
              </a:r>
            </a:p>
          </p:txBody>
        </p:sp>
        <p:sp>
          <p:nvSpPr>
            <p:cNvPr id="27" name="Rectangle 79"/>
            <p:cNvSpPr/>
            <p:nvPr/>
          </p:nvSpPr>
          <p:spPr bwMode="auto">
            <a:xfrm>
              <a:off x="6401276" y="5386178"/>
              <a:ext cx="1865247" cy="525672"/>
            </a:xfrm>
            <a:prstGeom prst="rect">
              <a:avLst/>
            </a:prstGeom>
            <a:solidFill>
              <a:srgbClr val="4EBCAF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35741" tIns="46460" rIns="35741" bIns="4646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da-DK" sz="1193" b="1" dirty="0">
                  <a:solidFill>
                    <a:srgbClr val="000000"/>
                  </a:solidFill>
                  <a:latin typeface="+mj-lt"/>
                  <a:cs typeface="Calibri" panose="020F0502020204030204" pitchFamily="34" charset="0"/>
                </a:rPr>
                <a:t>Valgfri</a:t>
              </a:r>
            </a:p>
          </p:txBody>
        </p:sp>
        <p:sp>
          <p:nvSpPr>
            <p:cNvPr id="28" name="Rectangle 32"/>
            <p:cNvSpPr/>
            <p:nvPr/>
          </p:nvSpPr>
          <p:spPr bwMode="auto">
            <a:xfrm>
              <a:off x="6409900" y="3795940"/>
              <a:ext cx="1835468" cy="1506984"/>
            </a:xfrm>
            <a:prstGeom prst="rect">
              <a:avLst/>
            </a:prstGeom>
            <a:solidFill>
              <a:schemeClr val="bg2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35741" tIns="46460" rIns="35741" bIns="4646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da-DK" sz="1193" b="1" dirty="0">
                  <a:solidFill>
                    <a:srgbClr val="FFFFFF"/>
                  </a:solidFill>
                  <a:latin typeface="+mj-lt"/>
                  <a:cs typeface="Calibri" panose="020F0502020204030204" pitchFamily="34" charset="0"/>
                </a:rPr>
                <a:t>Standard</a:t>
              </a:r>
              <a:endParaRPr lang="da-DK" sz="1193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endParaRPr>
            </a:p>
          </p:txBody>
        </p:sp>
        <p:sp>
          <p:nvSpPr>
            <p:cNvPr id="29" name="Afrundet rektangel 63"/>
            <p:cNvSpPr/>
            <p:nvPr/>
          </p:nvSpPr>
          <p:spPr bwMode="auto">
            <a:xfrm>
              <a:off x="8098934" y="3907272"/>
              <a:ext cx="2712201" cy="36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71476" tIns="46460" rIns="0" bIns="46460" numCol="1" rtlCol="0" anchor="ctr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r>
                <a:rPr lang="da-DK" sz="1193" dirty="0">
                  <a:solidFill>
                    <a:srgbClr val="000000"/>
                  </a:solidFill>
                  <a:latin typeface="+mj-lt"/>
                  <a:cs typeface="Calibri" panose="020F0502020204030204" pitchFamily="34" charset="0"/>
                </a:rPr>
                <a:t>Sted</a:t>
              </a:r>
            </a:p>
          </p:txBody>
        </p:sp>
        <p:sp>
          <p:nvSpPr>
            <p:cNvPr id="30" name="Afrundet rektangel 63"/>
            <p:cNvSpPr/>
            <p:nvPr/>
          </p:nvSpPr>
          <p:spPr bwMode="auto">
            <a:xfrm>
              <a:off x="8098934" y="5465222"/>
              <a:ext cx="2712201" cy="36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71476" tIns="46460" rIns="0" bIns="46460" numCol="1" rtlCol="0" anchor="ctr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r>
                <a:rPr lang="da-DK" sz="1193" dirty="0">
                  <a:solidFill>
                    <a:srgbClr val="000000"/>
                  </a:solidFill>
                  <a:latin typeface="+mj-lt"/>
                  <a:cs typeface="Calibri" panose="020F0502020204030204" pitchFamily="34" charset="0"/>
                </a:rPr>
                <a:t>Lokale dimensioner</a:t>
              </a:r>
            </a:p>
          </p:txBody>
        </p:sp>
        <p:sp>
          <p:nvSpPr>
            <p:cNvPr id="31" name="Afrundet rektangel 63"/>
            <p:cNvSpPr/>
            <p:nvPr/>
          </p:nvSpPr>
          <p:spPr bwMode="auto">
            <a:xfrm>
              <a:off x="8098934" y="2317682"/>
              <a:ext cx="2712201" cy="360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71476" tIns="46460" rIns="0" bIns="46460" numCol="1" rtlCol="0" anchor="ctr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r>
                <a:rPr lang="da-DK" sz="1193" dirty="0">
                  <a:solidFill>
                    <a:srgbClr val="FFFFFF"/>
                  </a:solidFill>
                  <a:latin typeface="+mj-lt"/>
                  <a:cs typeface="Calibri" panose="020F0502020204030204" pitchFamily="34" charset="0"/>
                </a:rPr>
                <a:t>Delregnskab</a:t>
              </a:r>
            </a:p>
          </p:txBody>
        </p:sp>
        <p:sp>
          <p:nvSpPr>
            <p:cNvPr id="32" name="Afrundet rektangel 63"/>
            <p:cNvSpPr/>
            <p:nvPr/>
          </p:nvSpPr>
          <p:spPr bwMode="auto">
            <a:xfrm>
              <a:off x="8096081" y="3274290"/>
              <a:ext cx="2712201" cy="360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71476" tIns="46460" rIns="0" bIns="46460" numCol="1" rtlCol="0" anchor="ctr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r>
                <a:rPr lang="da-DK" sz="1193" dirty="0">
                  <a:solidFill>
                    <a:srgbClr val="FFFFFF"/>
                  </a:solidFill>
                  <a:latin typeface="+mj-lt"/>
                  <a:cs typeface="Calibri" panose="020F0502020204030204" pitchFamily="34" charset="0"/>
                </a:rPr>
                <a:t>FL-Formål</a:t>
              </a:r>
            </a:p>
          </p:txBody>
        </p:sp>
        <p:sp>
          <p:nvSpPr>
            <p:cNvPr id="33" name="Afrundet rektangel 63"/>
            <p:cNvSpPr/>
            <p:nvPr/>
          </p:nvSpPr>
          <p:spPr bwMode="auto">
            <a:xfrm>
              <a:off x="8098934" y="4385576"/>
              <a:ext cx="2712201" cy="36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71476" tIns="46460" rIns="0" bIns="46460" numCol="1" rtlCol="0" anchor="ctr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r>
                <a:rPr lang="da-DK" sz="1193" dirty="0">
                  <a:solidFill>
                    <a:srgbClr val="000000"/>
                  </a:solidFill>
                  <a:latin typeface="+mj-lt"/>
                  <a:cs typeface="Calibri" panose="020F0502020204030204" pitchFamily="34" charset="0"/>
                </a:rPr>
                <a:t>Aktivitet</a:t>
              </a:r>
            </a:p>
          </p:txBody>
        </p:sp>
        <p:sp>
          <p:nvSpPr>
            <p:cNvPr id="34" name="Afrundet rektangel 63"/>
            <p:cNvSpPr/>
            <p:nvPr/>
          </p:nvSpPr>
          <p:spPr bwMode="auto">
            <a:xfrm>
              <a:off x="8098934" y="1839378"/>
              <a:ext cx="2712201" cy="360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71476" tIns="46460" rIns="0" bIns="46460" numCol="1" rtlCol="0" anchor="ctr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r>
                <a:rPr lang="da-DK" sz="1193" dirty="0">
                  <a:solidFill>
                    <a:srgbClr val="FFFFFF"/>
                  </a:solidFill>
                  <a:latin typeface="+mj-lt"/>
                  <a:cs typeface="Calibri" panose="020F0502020204030204" pitchFamily="34" charset="0"/>
                </a:rPr>
                <a:t>Finanskonto</a:t>
              </a:r>
            </a:p>
          </p:txBody>
        </p:sp>
        <p:sp>
          <p:nvSpPr>
            <p:cNvPr id="35" name="Afrundet rektangel 63"/>
            <p:cNvSpPr/>
            <p:nvPr/>
          </p:nvSpPr>
          <p:spPr bwMode="auto">
            <a:xfrm>
              <a:off x="8096081" y="2793869"/>
              <a:ext cx="2712201" cy="360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71476" tIns="46460" rIns="0" bIns="46460" numCol="1" rtlCol="0" anchor="ctr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r>
                <a:rPr lang="da-DK" sz="1193" dirty="0">
                  <a:solidFill>
                    <a:srgbClr val="FFFFFF"/>
                  </a:solidFill>
                  <a:latin typeface="+mj-lt"/>
                  <a:cs typeface="Calibri" panose="020F0502020204030204" pitchFamily="34" charset="0"/>
                </a:rPr>
                <a:t>Indkøbskategori</a:t>
              </a:r>
            </a:p>
          </p:txBody>
        </p:sp>
        <p:sp>
          <p:nvSpPr>
            <p:cNvPr id="36" name="Afrundet rektangel 63"/>
            <p:cNvSpPr/>
            <p:nvPr/>
          </p:nvSpPr>
          <p:spPr bwMode="auto">
            <a:xfrm>
              <a:off x="8098934" y="4863880"/>
              <a:ext cx="2712201" cy="36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71476" tIns="46460" rIns="0" bIns="46460" numCol="1" rtlCol="0" anchor="ctr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r>
                <a:rPr lang="da-DK" sz="1193" dirty="0">
                  <a:solidFill>
                    <a:srgbClr val="000000"/>
                  </a:solidFill>
                  <a:latin typeface="+mj-lt"/>
                  <a:cs typeface="Calibri" panose="020F0502020204030204" pitchFamily="34" charset="0"/>
                </a:rPr>
                <a:t>Projekt (hvis relevant)</a:t>
              </a:r>
            </a:p>
          </p:txBody>
        </p:sp>
      </p:grpSp>
      <p:grpSp>
        <p:nvGrpSpPr>
          <p:cNvPr id="39" name="Gruppe 38"/>
          <p:cNvGrpSpPr/>
          <p:nvPr/>
        </p:nvGrpSpPr>
        <p:grpSpPr>
          <a:xfrm>
            <a:off x="6453431" y="1547464"/>
            <a:ext cx="4860988" cy="250405"/>
            <a:chOff x="9984432" y="1232548"/>
            <a:chExt cx="1368152" cy="252236"/>
          </a:xfrm>
        </p:grpSpPr>
        <p:sp>
          <p:nvSpPr>
            <p:cNvPr id="40" name="Tekstfelt 39"/>
            <p:cNvSpPr txBox="1"/>
            <p:nvPr/>
          </p:nvSpPr>
          <p:spPr>
            <a:xfrm>
              <a:off x="9984432" y="1232548"/>
              <a:ext cx="136815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</a:pPr>
              <a:r>
                <a:rPr lang="da-DK" sz="1393" b="1" dirty="0"/>
                <a:t>Dimensioner i registreringsrammen</a:t>
              </a:r>
            </a:p>
          </p:txBody>
        </p:sp>
        <p:cxnSp>
          <p:nvCxnSpPr>
            <p:cNvPr id="41" name="Lige forbindelse 40"/>
            <p:cNvCxnSpPr/>
            <p:nvPr/>
          </p:nvCxnSpPr>
          <p:spPr bwMode="auto">
            <a:xfrm>
              <a:off x="9984432" y="1484784"/>
              <a:ext cx="136815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2" name="Rektangel 41"/>
          <p:cNvSpPr/>
          <p:nvPr/>
        </p:nvSpPr>
        <p:spPr bwMode="auto">
          <a:xfrm>
            <a:off x="719253" y="5302597"/>
            <a:ext cx="4860988" cy="358314"/>
          </a:xfrm>
          <a:prstGeom prst="rect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r>
              <a:rPr lang="da-DK" sz="1193" b="1" dirty="0"/>
              <a:t>Kontakt: </a:t>
            </a:r>
            <a:r>
              <a:rPr lang="da-DK" sz="1193" b="1" dirty="0">
                <a:hlinkClick r:id="rId8"/>
              </a:rPr>
              <a:t>styring@oes.dk</a:t>
            </a:r>
            <a:endParaRPr lang="da-DK" sz="1193" b="1" dirty="0"/>
          </a:p>
        </p:txBody>
      </p:sp>
      <p:grpSp>
        <p:nvGrpSpPr>
          <p:cNvPr id="37" name="Gruppe 36"/>
          <p:cNvGrpSpPr/>
          <p:nvPr/>
        </p:nvGrpSpPr>
        <p:grpSpPr>
          <a:xfrm>
            <a:off x="719253" y="1547464"/>
            <a:ext cx="4860988" cy="250405"/>
            <a:chOff x="9984432" y="1232548"/>
            <a:chExt cx="1368152" cy="252236"/>
          </a:xfrm>
        </p:grpSpPr>
        <p:sp>
          <p:nvSpPr>
            <p:cNvPr id="38" name="Tekstfelt 37"/>
            <p:cNvSpPr txBox="1"/>
            <p:nvPr/>
          </p:nvSpPr>
          <p:spPr>
            <a:xfrm>
              <a:off x="9984432" y="1232548"/>
              <a:ext cx="136815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</a:pPr>
              <a:r>
                <a:rPr lang="da-DK" sz="1393" b="1" dirty="0"/>
                <a:t>Den standardiserede registreringsramme</a:t>
              </a:r>
            </a:p>
          </p:txBody>
        </p:sp>
        <p:cxnSp>
          <p:nvCxnSpPr>
            <p:cNvPr id="43" name="Lige forbindelse 42"/>
            <p:cNvCxnSpPr/>
            <p:nvPr/>
          </p:nvCxnSpPr>
          <p:spPr bwMode="auto">
            <a:xfrm>
              <a:off x="9984432" y="1484784"/>
              <a:ext cx="136815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40102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Objekt 6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5853" y="26487"/>
          <a:ext cx="1573" cy="1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0" name="think-cell Slide" r:id="rId9" imgW="216" imgH="216" progId="TCLayout.ActiveDocument.1">
                  <p:embed/>
                </p:oleObj>
              </mc:Choice>
              <mc:Fallback>
                <p:oleObj name="think-cell Slide" r:id="rId9" imgW="216" imgH="216" progId="TCLayout.ActiveDocument.1">
                  <p:embed/>
                  <p:pic>
                    <p:nvPicPr>
                      <p:cNvPr id="69" name="Objekt 68" hidden="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853" y="26487"/>
                        <a:ext cx="1573" cy="1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/>
          <p:cNvSpPr/>
          <p:nvPr>
            <p:custDataLst>
              <p:tags r:id="rId3"/>
            </p:custDataLst>
          </p:nvPr>
        </p:nvSpPr>
        <p:spPr bwMode="auto">
          <a:xfrm>
            <a:off x="44270" y="24906"/>
            <a:ext cx="157597" cy="157597"/>
          </a:xfrm>
          <a:prstGeom prst="rect">
            <a:avLst/>
          </a:prstGeom>
          <a:solidFill>
            <a:schemeClr val="tx2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da-DK" sz="2386" dirty="0" err="1">
              <a:solidFill>
                <a:srgbClr val="FFFFFF"/>
              </a:solidFill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44" name="Rektangel med diagonalt afklippet hjørne 43"/>
          <p:cNvSpPr/>
          <p:nvPr/>
        </p:nvSpPr>
        <p:spPr bwMode="auto">
          <a:xfrm>
            <a:off x="6310462" y="1601528"/>
            <a:ext cx="5115949" cy="4114998"/>
          </a:xfrm>
          <a:prstGeom prst="snip2DiagRect">
            <a:avLst>
              <a:gd name="adj1" fmla="val 0"/>
              <a:gd name="adj2" fmla="val 9521"/>
            </a:avLst>
          </a:prstGeom>
          <a:ln w="6350">
            <a:solidFill>
              <a:schemeClr val="tx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endParaRPr lang="da-DK" sz="1193" dirty="0">
              <a:solidFill>
                <a:srgbClr val="000000"/>
              </a:solidFill>
              <a:sym typeface="Verdana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19</a:t>
            </a:fld>
            <a:endParaRPr lang="da-DK" dirty="0"/>
          </a:p>
        </p:txBody>
      </p:sp>
      <p:cxnSp>
        <p:nvCxnSpPr>
          <p:cNvPr id="52" name="Lige forbindelse 51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itle 2"/>
          <p:cNvSpPr txBox="1">
            <a:spLocks/>
          </p:cNvSpPr>
          <p:nvPr/>
        </p:nvSpPr>
        <p:spPr bwMode="auto">
          <a:xfrm>
            <a:off x="719249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386" kern="0" dirty="0"/>
              <a:t>It-understøttelse</a:t>
            </a:r>
          </a:p>
        </p:txBody>
      </p:sp>
      <p:sp>
        <p:nvSpPr>
          <p:cNvPr id="9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993" kern="0" dirty="0">
                <a:latin typeface="Arial "/>
              </a:rPr>
              <a:t>Administrative spor</a:t>
            </a:r>
          </a:p>
        </p:txBody>
      </p:sp>
      <p:grpSp>
        <p:nvGrpSpPr>
          <p:cNvPr id="18" name="Gruppe 17"/>
          <p:cNvGrpSpPr/>
          <p:nvPr/>
        </p:nvGrpSpPr>
        <p:grpSpPr>
          <a:xfrm>
            <a:off x="6453431" y="1744497"/>
            <a:ext cx="4860988" cy="250405"/>
            <a:chOff x="9984432" y="1232548"/>
            <a:chExt cx="1368152" cy="252236"/>
          </a:xfrm>
        </p:grpSpPr>
        <p:sp>
          <p:nvSpPr>
            <p:cNvPr id="19" name="Tekstfelt 18"/>
            <p:cNvSpPr txBox="1"/>
            <p:nvPr/>
          </p:nvSpPr>
          <p:spPr>
            <a:xfrm>
              <a:off x="9984432" y="1232548"/>
              <a:ext cx="136815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</a:pPr>
              <a:r>
                <a:rPr lang="da-DK" sz="1393" b="1" dirty="0"/>
                <a:t>Centrale milepæle</a:t>
              </a:r>
            </a:p>
          </p:txBody>
        </p:sp>
        <p:cxnSp>
          <p:nvCxnSpPr>
            <p:cNvPr id="20" name="Lige forbindelse 19"/>
            <p:cNvCxnSpPr/>
            <p:nvPr/>
          </p:nvCxnSpPr>
          <p:spPr bwMode="auto">
            <a:xfrm>
              <a:off x="9984432" y="1484784"/>
              <a:ext cx="136815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1" name="Lige pilforbindelse 20"/>
          <p:cNvCxnSpPr/>
          <p:nvPr/>
        </p:nvCxnSpPr>
        <p:spPr bwMode="auto">
          <a:xfrm>
            <a:off x="7438848" y="2470762"/>
            <a:ext cx="0" cy="30421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2"/>
            </a:solidFill>
            <a:prstDash val="solid"/>
            <a:round/>
            <a:headEnd type="oval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Lige forbindelse 22"/>
          <p:cNvCxnSpPr/>
          <p:nvPr/>
        </p:nvCxnSpPr>
        <p:spPr bwMode="auto">
          <a:xfrm flipH="1">
            <a:off x="7153377" y="3480307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kstboks 19"/>
          <p:cNvSpPr txBox="1"/>
          <p:nvPr/>
        </p:nvSpPr>
        <p:spPr>
          <a:xfrm>
            <a:off x="6453431" y="2373440"/>
            <a:ext cx="669688" cy="1833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Kgl. res.</a:t>
            </a:r>
          </a:p>
        </p:txBody>
      </p:sp>
      <p:cxnSp>
        <p:nvCxnSpPr>
          <p:cNvPr id="27" name="Lige forbindelse 26"/>
          <p:cNvCxnSpPr/>
          <p:nvPr/>
        </p:nvCxnSpPr>
        <p:spPr bwMode="auto">
          <a:xfrm flipH="1">
            <a:off x="7153377" y="2470758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Tekstboks 19"/>
          <p:cNvSpPr txBox="1"/>
          <p:nvPr/>
        </p:nvSpPr>
        <p:spPr>
          <a:xfrm>
            <a:off x="6453431" y="3388645"/>
            <a:ext cx="669688" cy="1833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Dag 30</a:t>
            </a:r>
          </a:p>
        </p:txBody>
      </p:sp>
      <p:sp>
        <p:nvSpPr>
          <p:cNvPr id="34" name="Tekstboks 19"/>
          <p:cNvSpPr txBox="1"/>
          <p:nvPr/>
        </p:nvSpPr>
        <p:spPr>
          <a:xfrm>
            <a:off x="7593259" y="2373567"/>
            <a:ext cx="3721165" cy="1833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Oprettelse af ministre og særlige rådgivere</a:t>
            </a:r>
          </a:p>
        </p:txBody>
      </p:sp>
      <p:cxnSp>
        <p:nvCxnSpPr>
          <p:cNvPr id="39" name="Lige forbindelse 38"/>
          <p:cNvCxnSpPr/>
          <p:nvPr/>
        </p:nvCxnSpPr>
        <p:spPr bwMode="auto">
          <a:xfrm flipH="1">
            <a:off x="7153377" y="4481099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kstboks 19"/>
          <p:cNvSpPr txBox="1"/>
          <p:nvPr/>
        </p:nvSpPr>
        <p:spPr>
          <a:xfrm>
            <a:off x="6453431" y="4389438"/>
            <a:ext cx="669688" cy="1833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Dag 60</a:t>
            </a:r>
            <a:r>
              <a:rPr lang="da-DK" sz="1193" dirty="0">
                <a:sym typeface="Wingdings" panose="05000000000000000000" pitchFamily="2" charset="2"/>
              </a:rPr>
              <a:t></a:t>
            </a:r>
            <a:endParaRPr lang="da-DK" sz="1193" dirty="0"/>
          </a:p>
        </p:txBody>
      </p:sp>
      <p:sp>
        <p:nvSpPr>
          <p:cNvPr id="41" name="Tekstboks 19"/>
          <p:cNvSpPr txBox="1"/>
          <p:nvPr/>
        </p:nvSpPr>
        <p:spPr>
          <a:xfrm>
            <a:off x="7593259" y="4297775"/>
            <a:ext cx="3721165" cy="36665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It-understøttelse implementeret (slutdato afhænger af kompleksitet ift. fx systemadskillelser)</a:t>
            </a:r>
          </a:p>
        </p:txBody>
      </p:sp>
      <p:sp>
        <p:nvSpPr>
          <p:cNvPr id="45" name="Tekstfelt 44"/>
          <p:cNvSpPr txBox="1"/>
          <p:nvPr/>
        </p:nvSpPr>
        <p:spPr>
          <a:xfrm>
            <a:off x="740850" y="2337424"/>
            <a:ext cx="5069904" cy="23832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Oprettelse og nedlæggelse af ministre er igangsat 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Der findes skabeloner til oprettelse og nedlæggelse af særlige rådgivere på Serviceportalen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b="1" dirty="0"/>
              <a:t>Nye ministerier og styrelser</a:t>
            </a:r>
            <a:r>
              <a:rPr lang="da-DK" sz="1193" dirty="0"/>
              <a:t> skal kontakte SIT </a:t>
            </a:r>
            <a:r>
              <a:rPr lang="da-DK" sz="1193" dirty="0" err="1"/>
              <a:t>mhp</a:t>
            </a:r>
            <a:r>
              <a:rPr lang="da-DK" sz="1193" dirty="0"/>
              <a:t>. levering af basal it- infrastruktur og SIA-arbejdspladser. SIT inviterer herefter til et opstartsmøde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Når der flyttes opgaver mellem institutioner, er den </a:t>
            </a:r>
            <a:r>
              <a:rPr lang="da-DK" sz="1193" b="1" dirty="0"/>
              <a:t>modtagende institution</a:t>
            </a:r>
            <a:r>
              <a:rPr lang="da-DK" sz="1193" dirty="0"/>
              <a:t> ansvarlig for processen og skal kontakte SIT</a:t>
            </a:r>
          </a:p>
        </p:txBody>
      </p:sp>
      <p:grpSp>
        <p:nvGrpSpPr>
          <p:cNvPr id="50" name="Gruppe 49"/>
          <p:cNvGrpSpPr/>
          <p:nvPr/>
        </p:nvGrpSpPr>
        <p:grpSpPr>
          <a:xfrm>
            <a:off x="740852" y="1744497"/>
            <a:ext cx="4860988" cy="250405"/>
            <a:chOff x="9984432" y="1232548"/>
            <a:chExt cx="1368152" cy="252236"/>
          </a:xfrm>
        </p:grpSpPr>
        <p:sp>
          <p:nvSpPr>
            <p:cNvPr id="51" name="Tekstfelt 50"/>
            <p:cNvSpPr txBox="1"/>
            <p:nvPr/>
          </p:nvSpPr>
          <p:spPr>
            <a:xfrm>
              <a:off x="9984432" y="1232548"/>
              <a:ext cx="136815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</a:pPr>
              <a:r>
                <a:rPr lang="da-DK" sz="1393" b="1" dirty="0"/>
                <a:t>Overordnet om processen</a:t>
              </a:r>
            </a:p>
          </p:txBody>
        </p:sp>
        <p:cxnSp>
          <p:nvCxnSpPr>
            <p:cNvPr id="54" name="Lige forbindelse 53"/>
            <p:cNvCxnSpPr/>
            <p:nvPr/>
          </p:nvCxnSpPr>
          <p:spPr bwMode="auto">
            <a:xfrm>
              <a:off x="9984432" y="1484784"/>
              <a:ext cx="136815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1" name="Tekstboks 19"/>
          <p:cNvSpPr txBox="1"/>
          <p:nvPr/>
        </p:nvSpPr>
        <p:spPr>
          <a:xfrm>
            <a:off x="7593259" y="3205322"/>
            <a:ext cx="3721165" cy="54997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Mindre flytninger og medarbejderrokeringer gennemført og data- og systemadgange for de berørte medarbejdere er implementeret</a:t>
            </a:r>
          </a:p>
        </p:txBody>
      </p:sp>
      <p:grpSp>
        <p:nvGrpSpPr>
          <p:cNvPr id="26" name="Gruppe 25"/>
          <p:cNvGrpSpPr/>
          <p:nvPr/>
        </p:nvGrpSpPr>
        <p:grpSpPr>
          <a:xfrm>
            <a:off x="8383529" y="1744498"/>
            <a:ext cx="2626068" cy="204327"/>
            <a:chOff x="1147772" y="3083438"/>
            <a:chExt cx="2645276" cy="205845"/>
          </a:xfrm>
        </p:grpSpPr>
        <p:sp>
          <p:nvSpPr>
            <p:cNvPr id="28" name="AutoShape 72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147772" y="3083438"/>
              <a:ext cx="2645276" cy="20584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2519" tIns="6297" rIns="2519" bIns="0">
              <a:spAutoFit/>
            </a:bodyPr>
            <a:lstStyle/>
            <a:p>
              <a:pPr algn="r"/>
              <a:r>
                <a:rPr lang="da-DK" sz="1193" i="1" dirty="0">
                  <a:solidFill>
                    <a:srgbClr val="C00000"/>
                  </a:solidFill>
                  <a:latin typeface="+mn-lt"/>
                  <a:sym typeface="Verdana"/>
                </a:rPr>
                <a:t>TIDSANGIVELSER ER VEJLEDENDE</a:t>
              </a:r>
            </a:p>
          </p:txBody>
        </p:sp>
        <p:cxnSp>
          <p:nvCxnSpPr>
            <p:cNvPr id="29" name="AutoShape 73"/>
            <p:cNvCxnSpPr>
              <a:cxnSpLocks noChangeShapeType="1"/>
              <a:stCxn id="28" idx="2"/>
              <a:endCxn id="28" idx="0"/>
            </p:cNvCxnSpPr>
            <p:nvPr>
              <p:custDataLst>
                <p:tags r:id="rId5"/>
              </p:custDataLst>
            </p:nvPr>
          </p:nvCxnSpPr>
          <p:spPr bwMode="gray">
            <a:xfrm>
              <a:off x="1147772" y="3083438"/>
              <a:ext cx="2645276" cy="0"/>
            </a:xfrm>
            <a:prstGeom prst="straightConnector1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30" name="AutoShape 74"/>
            <p:cNvCxnSpPr>
              <a:cxnSpLocks noChangeShapeType="1"/>
              <a:stCxn id="28" idx="4"/>
              <a:endCxn id="28" idx="6"/>
            </p:cNvCxnSpPr>
            <p:nvPr>
              <p:custDataLst>
                <p:tags r:id="rId6"/>
              </p:custDataLst>
            </p:nvPr>
          </p:nvCxnSpPr>
          <p:spPr bwMode="gray">
            <a:xfrm>
              <a:off x="1147772" y="3289283"/>
              <a:ext cx="2645276" cy="0"/>
            </a:xfrm>
            <a:prstGeom prst="straightConnector1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</p:cxnSp>
      </p:grpSp>
    </p:spTree>
    <p:extLst>
      <p:ext uri="{BB962C8B-B14F-4D97-AF65-F5344CB8AC3E}">
        <p14:creationId xmlns:p14="http://schemas.microsoft.com/office/powerpoint/2010/main" val="420900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/>
              <a:pPr/>
              <a:t>2</a:t>
            </a:fld>
            <a:endParaRPr lang="da-DK" dirty="0"/>
          </a:p>
        </p:txBody>
      </p:sp>
      <p:pic>
        <p:nvPicPr>
          <p:cNvPr id="10" name="Billede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1377989" y="1731537"/>
            <a:ext cx="474949" cy="474949"/>
          </a:xfrm>
          <a:prstGeom prst="rect">
            <a:avLst/>
          </a:prstGeom>
        </p:spPr>
      </p:pic>
      <p:pic>
        <p:nvPicPr>
          <p:cNvPr id="11" name="Billede 10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1377988" y="3478234"/>
            <a:ext cx="474949" cy="474949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1377988" y="4396595"/>
            <a:ext cx="474949" cy="474949"/>
          </a:xfrm>
          <a:prstGeom prst="rect">
            <a:avLst/>
          </a:prstGeom>
        </p:spPr>
      </p:pic>
      <p:pic>
        <p:nvPicPr>
          <p:cNvPr id="13" name="Billede 12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1377985" y="2604881"/>
            <a:ext cx="474948" cy="474948"/>
          </a:xfrm>
          <a:prstGeom prst="rect">
            <a:avLst/>
          </a:prstGeom>
        </p:spPr>
      </p:pic>
      <p:sp>
        <p:nvSpPr>
          <p:cNvPr id="15" name="Tekstfelt 14"/>
          <p:cNvSpPr txBox="1"/>
          <p:nvPr/>
        </p:nvSpPr>
        <p:spPr>
          <a:xfrm>
            <a:off x="2309029" y="1735270"/>
            <a:ext cx="6934057" cy="5677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393" b="1" dirty="0">
                <a:solidFill>
                  <a:schemeClr val="bg1"/>
                </a:solidFill>
              </a:rPr>
              <a:t>Velkommen</a:t>
            </a:r>
          </a:p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393" dirty="0">
                <a:solidFill>
                  <a:schemeClr val="bg1"/>
                </a:solidFill>
              </a:rPr>
              <a:t>Agenda og formål med mødet</a:t>
            </a:r>
          </a:p>
        </p:txBody>
      </p:sp>
      <p:sp>
        <p:nvSpPr>
          <p:cNvPr id="18" name="Pladsholder til tekst 1"/>
          <p:cNvSpPr txBox="1">
            <a:spLocks/>
          </p:cNvSpPr>
          <p:nvPr/>
        </p:nvSpPr>
        <p:spPr>
          <a:xfrm>
            <a:off x="739274" y="641160"/>
            <a:ext cx="3712575" cy="422459"/>
          </a:xfrm>
          <a:prstGeom prst="rect">
            <a:avLst/>
          </a:prstGeom>
        </p:spPr>
        <p:txBody>
          <a:bodyPr vert="horz" lIns="90775" tIns="45389" rIns="90775" bIns="45389" rtlCol="0" anchor="ctr"/>
          <a:lstStyle>
            <a:defPPr>
              <a:defRPr lang="en-GB"/>
            </a:defPPr>
            <a:lvl1pPr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00" kern="1200">
                <a:noFill/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da-DK" sz="2186" b="1" dirty="0">
                <a:solidFill>
                  <a:schemeClr val="bg1"/>
                </a:solidFill>
              </a:rPr>
              <a:t>Dagens agenda</a:t>
            </a:r>
          </a:p>
        </p:txBody>
      </p:sp>
      <p:sp>
        <p:nvSpPr>
          <p:cNvPr id="19" name="Pladsholder til tekst 1"/>
          <p:cNvSpPr txBox="1">
            <a:spLocks/>
          </p:cNvSpPr>
          <p:nvPr/>
        </p:nvSpPr>
        <p:spPr>
          <a:xfrm>
            <a:off x="2307296" y="2604884"/>
            <a:ext cx="8770361" cy="520491"/>
          </a:xfrm>
          <a:prstGeom prst="rect">
            <a:avLst/>
          </a:prstGeom>
        </p:spPr>
        <p:txBody>
          <a:bodyPr vert="horz" lIns="0" tIns="45389" rIns="90775" bIns="45389" rtlCol="0" anchor="ctr">
            <a:noAutofit/>
          </a:bodyPr>
          <a:lstStyle>
            <a:defPPr>
              <a:defRPr lang="en-GB"/>
            </a:defPPr>
            <a:lvl1pPr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00" kern="1200">
                <a:noFill/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da-DK" sz="1393" b="1" dirty="0">
                <a:solidFill>
                  <a:schemeClr val="bg1"/>
                </a:solidFill>
              </a:rPr>
              <a:t>Ressortomlægningsprocessen</a:t>
            </a:r>
          </a:p>
          <a:p>
            <a:r>
              <a:rPr lang="da-DK" sz="1393" dirty="0">
                <a:solidFill>
                  <a:schemeClr val="bg1"/>
                </a:solidFill>
              </a:rPr>
              <a:t>Introduktion til den teknisk-administrative implementering af ressortomlægninger</a:t>
            </a:r>
          </a:p>
        </p:txBody>
      </p:sp>
      <p:sp>
        <p:nvSpPr>
          <p:cNvPr id="20" name="Pladsholder til tekst 1"/>
          <p:cNvSpPr txBox="1">
            <a:spLocks/>
          </p:cNvSpPr>
          <p:nvPr/>
        </p:nvSpPr>
        <p:spPr>
          <a:xfrm>
            <a:off x="2307296" y="4396593"/>
            <a:ext cx="8770361" cy="533599"/>
          </a:xfrm>
          <a:prstGeom prst="rect">
            <a:avLst/>
          </a:prstGeom>
        </p:spPr>
        <p:txBody>
          <a:bodyPr vert="horz" lIns="0" tIns="45389" rIns="90775" bIns="45389" rtlCol="0" anchor="ctr">
            <a:noAutofit/>
          </a:bodyPr>
          <a:lstStyle>
            <a:defPPr>
              <a:defRPr lang="en-GB"/>
            </a:defPPr>
            <a:lvl1pPr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00" kern="1200">
                <a:noFill/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da-DK" sz="1393" b="1" dirty="0">
                <a:solidFill>
                  <a:schemeClr val="bg1"/>
                </a:solidFill>
              </a:rPr>
              <a:t>Opsamling og videre proces</a:t>
            </a:r>
          </a:p>
          <a:p>
            <a:r>
              <a:rPr lang="da-DK" sz="1393" dirty="0">
                <a:solidFill>
                  <a:schemeClr val="bg1"/>
                </a:solidFill>
              </a:rPr>
              <a:t>Kontaktoplysninger og organisering</a:t>
            </a:r>
          </a:p>
        </p:txBody>
      </p:sp>
      <p:sp>
        <p:nvSpPr>
          <p:cNvPr id="21" name="Pladsholder til tekst 1"/>
          <p:cNvSpPr txBox="1">
            <a:spLocks/>
          </p:cNvSpPr>
          <p:nvPr/>
        </p:nvSpPr>
        <p:spPr>
          <a:xfrm>
            <a:off x="2307296" y="3478231"/>
            <a:ext cx="8770361" cy="565505"/>
          </a:xfrm>
          <a:prstGeom prst="rect">
            <a:avLst/>
          </a:prstGeom>
        </p:spPr>
        <p:txBody>
          <a:bodyPr vert="horz" lIns="0" tIns="45389" rIns="90775" bIns="45389" rtlCol="0" anchor="ctr">
            <a:noAutofit/>
          </a:bodyPr>
          <a:lstStyle>
            <a:defPPr>
              <a:defRPr lang="en-GB"/>
            </a:defPPr>
            <a:lvl1pPr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00" kern="1200">
                <a:noFill/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da-DK" sz="1393" b="1" dirty="0">
                <a:solidFill>
                  <a:schemeClr val="bg1"/>
                </a:solidFill>
              </a:rPr>
              <a:t>Administrative spor</a:t>
            </a:r>
          </a:p>
          <a:p>
            <a:r>
              <a:rPr lang="da-DK" sz="1393" dirty="0">
                <a:solidFill>
                  <a:schemeClr val="bg1"/>
                </a:solidFill>
              </a:rPr>
              <a:t>Introduktion til de syv administrative spor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Objekt 6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5853" y="26487"/>
          <a:ext cx="1573" cy="1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3" name="think-cell Slide" r:id="rId9" imgW="216" imgH="216" progId="TCLayout.ActiveDocument.1">
                  <p:embed/>
                </p:oleObj>
              </mc:Choice>
              <mc:Fallback>
                <p:oleObj name="think-cell Slide" r:id="rId9" imgW="216" imgH="216" progId="TCLayout.ActiveDocument.1">
                  <p:embed/>
                  <p:pic>
                    <p:nvPicPr>
                      <p:cNvPr id="69" name="Objekt 68" hidden="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853" y="26487"/>
                        <a:ext cx="1573" cy="1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/>
          <p:cNvSpPr/>
          <p:nvPr>
            <p:custDataLst>
              <p:tags r:id="rId3"/>
            </p:custDataLst>
          </p:nvPr>
        </p:nvSpPr>
        <p:spPr bwMode="auto">
          <a:xfrm>
            <a:off x="44270" y="24906"/>
            <a:ext cx="157597" cy="157597"/>
          </a:xfrm>
          <a:prstGeom prst="rect">
            <a:avLst/>
          </a:prstGeom>
          <a:solidFill>
            <a:schemeClr val="tx2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da-DK" sz="2386" dirty="0" err="1">
              <a:solidFill>
                <a:srgbClr val="FFFFFF"/>
              </a:solidFill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44" name="Rektangel med diagonalt afklippet hjørne 43"/>
          <p:cNvSpPr/>
          <p:nvPr/>
        </p:nvSpPr>
        <p:spPr bwMode="auto">
          <a:xfrm>
            <a:off x="6310462" y="1601528"/>
            <a:ext cx="5115949" cy="4114998"/>
          </a:xfrm>
          <a:prstGeom prst="snip2DiagRect">
            <a:avLst>
              <a:gd name="adj1" fmla="val 0"/>
              <a:gd name="adj2" fmla="val 9521"/>
            </a:avLst>
          </a:prstGeom>
          <a:ln w="6350">
            <a:solidFill>
              <a:schemeClr val="tx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endParaRPr lang="da-DK" sz="1193" dirty="0">
              <a:solidFill>
                <a:srgbClr val="000000"/>
              </a:solidFill>
              <a:sym typeface="Verdana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20</a:t>
            </a:fld>
            <a:endParaRPr lang="da-DK" dirty="0"/>
          </a:p>
        </p:txBody>
      </p:sp>
      <p:cxnSp>
        <p:nvCxnSpPr>
          <p:cNvPr id="52" name="Lige forbindelse 51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itle 2"/>
          <p:cNvSpPr txBox="1">
            <a:spLocks/>
          </p:cNvSpPr>
          <p:nvPr/>
        </p:nvSpPr>
        <p:spPr bwMode="auto">
          <a:xfrm>
            <a:off x="719249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386" kern="0" dirty="0"/>
              <a:t>Overdragelse af personale</a:t>
            </a:r>
          </a:p>
        </p:txBody>
      </p:sp>
      <p:sp>
        <p:nvSpPr>
          <p:cNvPr id="9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993" kern="0" dirty="0">
                <a:latin typeface="Arial "/>
              </a:rPr>
              <a:t>Administrative spor</a:t>
            </a:r>
          </a:p>
        </p:txBody>
      </p:sp>
      <p:grpSp>
        <p:nvGrpSpPr>
          <p:cNvPr id="18" name="Gruppe 17"/>
          <p:cNvGrpSpPr/>
          <p:nvPr/>
        </p:nvGrpSpPr>
        <p:grpSpPr>
          <a:xfrm>
            <a:off x="6453431" y="1744497"/>
            <a:ext cx="4860988" cy="250405"/>
            <a:chOff x="9984432" y="1232548"/>
            <a:chExt cx="1368152" cy="252236"/>
          </a:xfrm>
        </p:grpSpPr>
        <p:sp>
          <p:nvSpPr>
            <p:cNvPr id="19" name="Tekstfelt 18"/>
            <p:cNvSpPr txBox="1"/>
            <p:nvPr/>
          </p:nvSpPr>
          <p:spPr>
            <a:xfrm>
              <a:off x="9984432" y="1232548"/>
              <a:ext cx="136815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</a:pPr>
              <a:r>
                <a:rPr lang="da-DK" sz="1393" b="1" dirty="0"/>
                <a:t>Centrale milepæle</a:t>
              </a:r>
            </a:p>
          </p:txBody>
        </p:sp>
        <p:cxnSp>
          <p:nvCxnSpPr>
            <p:cNvPr id="20" name="Lige forbindelse 19"/>
            <p:cNvCxnSpPr/>
            <p:nvPr/>
          </p:nvCxnSpPr>
          <p:spPr bwMode="auto">
            <a:xfrm>
              <a:off x="9984432" y="1484784"/>
              <a:ext cx="136815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1" name="Lige pilforbindelse 20"/>
          <p:cNvCxnSpPr/>
          <p:nvPr/>
        </p:nvCxnSpPr>
        <p:spPr bwMode="auto">
          <a:xfrm>
            <a:off x="7438848" y="2470762"/>
            <a:ext cx="0" cy="30421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2"/>
            </a:solidFill>
            <a:prstDash val="solid"/>
            <a:round/>
            <a:headEnd type="oval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Lige forbindelse 22"/>
          <p:cNvCxnSpPr/>
          <p:nvPr/>
        </p:nvCxnSpPr>
        <p:spPr bwMode="auto">
          <a:xfrm flipH="1">
            <a:off x="7178677" y="3548115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kstboks 19"/>
          <p:cNvSpPr txBox="1"/>
          <p:nvPr/>
        </p:nvSpPr>
        <p:spPr>
          <a:xfrm>
            <a:off x="6453431" y="2373440"/>
            <a:ext cx="669688" cy="1833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Kgl. res.</a:t>
            </a:r>
          </a:p>
        </p:txBody>
      </p:sp>
      <p:cxnSp>
        <p:nvCxnSpPr>
          <p:cNvPr id="27" name="Lige forbindelse 26"/>
          <p:cNvCxnSpPr/>
          <p:nvPr/>
        </p:nvCxnSpPr>
        <p:spPr bwMode="auto">
          <a:xfrm flipH="1">
            <a:off x="7153377" y="2420888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Tekstboks 19"/>
          <p:cNvSpPr txBox="1"/>
          <p:nvPr/>
        </p:nvSpPr>
        <p:spPr>
          <a:xfrm>
            <a:off x="6445722" y="3432216"/>
            <a:ext cx="614164" cy="18357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Dag 18</a:t>
            </a:r>
          </a:p>
        </p:txBody>
      </p:sp>
      <p:sp>
        <p:nvSpPr>
          <p:cNvPr id="34" name="Tekstboks 19"/>
          <p:cNvSpPr txBox="1"/>
          <p:nvPr/>
        </p:nvSpPr>
        <p:spPr>
          <a:xfrm>
            <a:off x="7593259" y="2373567"/>
            <a:ext cx="3721165" cy="1833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Kommunikation til medarbejdere</a:t>
            </a:r>
          </a:p>
        </p:txBody>
      </p:sp>
      <p:cxnSp>
        <p:nvCxnSpPr>
          <p:cNvPr id="39" name="Lige forbindelse 38"/>
          <p:cNvCxnSpPr/>
          <p:nvPr/>
        </p:nvCxnSpPr>
        <p:spPr bwMode="auto">
          <a:xfrm flipH="1">
            <a:off x="7153377" y="5104288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kstboks 19"/>
          <p:cNvSpPr txBox="1"/>
          <p:nvPr/>
        </p:nvSpPr>
        <p:spPr>
          <a:xfrm>
            <a:off x="6453431" y="4920965"/>
            <a:ext cx="669688" cy="36665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Inden dag 80</a:t>
            </a:r>
          </a:p>
        </p:txBody>
      </p:sp>
      <p:sp>
        <p:nvSpPr>
          <p:cNvPr id="41" name="Tekstboks 19"/>
          <p:cNvSpPr txBox="1"/>
          <p:nvPr/>
        </p:nvSpPr>
        <p:spPr>
          <a:xfrm>
            <a:off x="7593259" y="4829112"/>
            <a:ext cx="3721165" cy="55035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Håndtering af </a:t>
            </a:r>
            <a:r>
              <a:rPr lang="da-DK" sz="1193" dirty="0" err="1"/>
              <a:t>pers.adm</a:t>
            </a:r>
            <a:r>
              <a:rPr lang="da-DK" sz="1193" dirty="0"/>
              <a:t>., systemadgange og </a:t>
            </a:r>
            <a:r>
              <a:rPr lang="da-DK" sz="1193" dirty="0" err="1"/>
              <a:t>bemyn-digelser</a:t>
            </a:r>
            <a:r>
              <a:rPr lang="da-DK" sz="1193" dirty="0"/>
              <a:t>, oprettelse af </a:t>
            </a:r>
            <a:r>
              <a:rPr lang="da-DK" sz="1193" dirty="0" err="1"/>
              <a:t>medarb</a:t>
            </a:r>
            <a:r>
              <a:rPr lang="da-DK" sz="1193" dirty="0"/>
              <a:t>. i systemer og lønflytning</a:t>
            </a:r>
          </a:p>
        </p:txBody>
      </p:sp>
      <p:sp>
        <p:nvSpPr>
          <p:cNvPr id="45" name="Tekstfelt 44"/>
          <p:cNvSpPr txBox="1"/>
          <p:nvPr/>
        </p:nvSpPr>
        <p:spPr>
          <a:xfrm>
            <a:off x="740850" y="2337422"/>
            <a:ext cx="5069904" cy="17170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Det </a:t>
            </a:r>
            <a:r>
              <a:rPr lang="da-DK" sz="1193" b="1" dirty="0"/>
              <a:t>afgivende ministerium</a:t>
            </a:r>
            <a:r>
              <a:rPr lang="da-DK" sz="1193" dirty="0"/>
              <a:t> er ansvarlig for identifikation af medarbejdere og orientering om processen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Det </a:t>
            </a:r>
            <a:r>
              <a:rPr lang="da-DK" sz="1193" b="1" dirty="0"/>
              <a:t>modtagende ministerium</a:t>
            </a:r>
            <a:r>
              <a:rPr lang="da-DK" sz="1193" dirty="0"/>
              <a:t> er ansvarlig for afklaring af og orientering om betydningen for den enkelte medarbejder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Medarbejdere </a:t>
            </a:r>
            <a:r>
              <a:rPr lang="da-DK" sz="1193" b="1" dirty="0"/>
              <a:t>overdrages hurtigst muligt</a:t>
            </a:r>
            <a:r>
              <a:rPr lang="da-DK" sz="1193" dirty="0"/>
              <a:t> til ny arbejdsgiver, mens systemimplementering først sker senere i </a:t>
            </a:r>
            <a:r>
              <a:rPr lang="da-DK" sz="1193" dirty="0" smtClean="0"/>
              <a:t>processen</a:t>
            </a:r>
            <a:endParaRPr lang="da-DK" sz="1193" dirty="0"/>
          </a:p>
        </p:txBody>
      </p:sp>
      <p:grpSp>
        <p:nvGrpSpPr>
          <p:cNvPr id="50" name="Gruppe 49"/>
          <p:cNvGrpSpPr/>
          <p:nvPr/>
        </p:nvGrpSpPr>
        <p:grpSpPr>
          <a:xfrm>
            <a:off x="740852" y="1744497"/>
            <a:ext cx="4860988" cy="250405"/>
            <a:chOff x="9984432" y="1232548"/>
            <a:chExt cx="1368152" cy="252236"/>
          </a:xfrm>
        </p:grpSpPr>
        <p:sp>
          <p:nvSpPr>
            <p:cNvPr id="51" name="Tekstfelt 50"/>
            <p:cNvSpPr txBox="1"/>
            <p:nvPr/>
          </p:nvSpPr>
          <p:spPr>
            <a:xfrm>
              <a:off x="9984432" y="1232548"/>
              <a:ext cx="136815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</a:pPr>
              <a:r>
                <a:rPr lang="da-DK" sz="1393" b="1" dirty="0"/>
                <a:t>Overordnet om processen</a:t>
              </a:r>
            </a:p>
          </p:txBody>
        </p:sp>
        <p:cxnSp>
          <p:nvCxnSpPr>
            <p:cNvPr id="54" name="Lige forbindelse 53"/>
            <p:cNvCxnSpPr/>
            <p:nvPr/>
          </p:nvCxnSpPr>
          <p:spPr bwMode="auto">
            <a:xfrm>
              <a:off x="9984432" y="1484784"/>
              <a:ext cx="136815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1" name="Tekstboks 19"/>
          <p:cNvSpPr txBox="1"/>
          <p:nvPr/>
        </p:nvSpPr>
        <p:spPr>
          <a:xfrm>
            <a:off x="7582609" y="3364790"/>
            <a:ext cx="3721165" cy="36665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Parallelt med delingsaftale identificeres medarbejdere, der overdrages med opgaver til ny institution</a:t>
            </a:r>
          </a:p>
        </p:txBody>
      </p:sp>
      <p:cxnSp>
        <p:nvCxnSpPr>
          <p:cNvPr id="26" name="Lige forbindelse 25"/>
          <p:cNvCxnSpPr/>
          <p:nvPr/>
        </p:nvCxnSpPr>
        <p:spPr bwMode="auto">
          <a:xfrm flipH="1">
            <a:off x="7178677" y="4081357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kstboks 19"/>
          <p:cNvSpPr txBox="1"/>
          <p:nvPr/>
        </p:nvSpPr>
        <p:spPr>
          <a:xfrm>
            <a:off x="6453431" y="3898101"/>
            <a:ext cx="669688" cy="36665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Efter </a:t>
            </a:r>
            <a:br>
              <a:rPr lang="da-DK" sz="1193" dirty="0"/>
            </a:br>
            <a:r>
              <a:rPr lang="da-DK" sz="1193" dirty="0"/>
              <a:t>dag 18</a:t>
            </a:r>
          </a:p>
        </p:txBody>
      </p:sp>
      <p:sp>
        <p:nvSpPr>
          <p:cNvPr id="29" name="Tekstboks 19"/>
          <p:cNvSpPr txBox="1"/>
          <p:nvPr/>
        </p:nvSpPr>
        <p:spPr>
          <a:xfrm>
            <a:off x="7566413" y="3905373"/>
            <a:ext cx="3721165" cy="36665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Formel orientering af medarbejdere</a:t>
            </a:r>
            <a:br>
              <a:rPr lang="da-DK" sz="1193" dirty="0"/>
            </a:br>
            <a:r>
              <a:rPr lang="da-DK" sz="1193" dirty="0"/>
              <a:t>Modtagende institution informerer og </a:t>
            </a:r>
            <a:r>
              <a:rPr lang="da-DK" sz="1193" dirty="0" err="1"/>
              <a:t>onboarder</a:t>
            </a:r>
            <a:endParaRPr lang="da-DK" sz="1193" dirty="0"/>
          </a:p>
        </p:txBody>
      </p:sp>
      <p:cxnSp>
        <p:nvCxnSpPr>
          <p:cNvPr id="37" name="Lige forbindelse 36"/>
          <p:cNvCxnSpPr/>
          <p:nvPr/>
        </p:nvCxnSpPr>
        <p:spPr bwMode="auto">
          <a:xfrm flipH="1">
            <a:off x="7178677" y="4515229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kstboks 19"/>
          <p:cNvSpPr txBox="1"/>
          <p:nvPr/>
        </p:nvSpPr>
        <p:spPr>
          <a:xfrm>
            <a:off x="6480155" y="4423567"/>
            <a:ext cx="669688" cy="1833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Dag 30</a:t>
            </a:r>
          </a:p>
        </p:txBody>
      </p:sp>
      <p:sp>
        <p:nvSpPr>
          <p:cNvPr id="42" name="Tekstboks 19"/>
          <p:cNvSpPr txBox="1"/>
          <p:nvPr/>
        </p:nvSpPr>
        <p:spPr>
          <a:xfrm>
            <a:off x="7562665" y="4423566"/>
            <a:ext cx="3721165" cy="1833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Overlevering af oplysninger til modtagende ministerium</a:t>
            </a:r>
          </a:p>
        </p:txBody>
      </p:sp>
      <p:sp>
        <p:nvSpPr>
          <p:cNvPr id="47" name="Tekstboks 19"/>
          <p:cNvSpPr txBox="1"/>
          <p:nvPr/>
        </p:nvSpPr>
        <p:spPr>
          <a:xfrm>
            <a:off x="7572047" y="2893206"/>
            <a:ext cx="3721165" cy="18357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Besked til overførte </a:t>
            </a:r>
            <a:r>
              <a:rPr lang="da-DK" sz="1193" dirty="0" smtClean="0"/>
              <a:t>medarbejdere</a:t>
            </a:r>
            <a:endParaRPr lang="da-DK" sz="1193" dirty="0"/>
          </a:p>
        </p:txBody>
      </p:sp>
      <p:grpSp>
        <p:nvGrpSpPr>
          <p:cNvPr id="35" name="Gruppe 34"/>
          <p:cNvGrpSpPr/>
          <p:nvPr/>
        </p:nvGrpSpPr>
        <p:grpSpPr>
          <a:xfrm>
            <a:off x="8383529" y="1744498"/>
            <a:ext cx="2626068" cy="204327"/>
            <a:chOff x="1147772" y="3083438"/>
            <a:chExt cx="2645276" cy="205845"/>
          </a:xfrm>
        </p:grpSpPr>
        <p:sp>
          <p:nvSpPr>
            <p:cNvPr id="36" name="AutoShape 72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147772" y="3083438"/>
              <a:ext cx="2645276" cy="20584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2519" tIns="6297" rIns="2519" bIns="0">
              <a:spAutoFit/>
            </a:bodyPr>
            <a:lstStyle/>
            <a:p>
              <a:pPr algn="r"/>
              <a:r>
                <a:rPr lang="da-DK" sz="1193" i="1" dirty="0">
                  <a:solidFill>
                    <a:srgbClr val="C00000"/>
                  </a:solidFill>
                  <a:latin typeface="+mn-lt"/>
                  <a:sym typeface="Verdana"/>
                </a:rPr>
                <a:t>TIDSANGIVELSER ER VEJLEDENDE</a:t>
              </a:r>
            </a:p>
          </p:txBody>
        </p:sp>
        <p:cxnSp>
          <p:nvCxnSpPr>
            <p:cNvPr id="48" name="AutoShape 73"/>
            <p:cNvCxnSpPr>
              <a:cxnSpLocks noChangeShapeType="1"/>
              <a:stCxn id="36" idx="2"/>
              <a:endCxn id="36" idx="0"/>
            </p:cNvCxnSpPr>
            <p:nvPr>
              <p:custDataLst>
                <p:tags r:id="rId5"/>
              </p:custDataLst>
            </p:nvPr>
          </p:nvCxnSpPr>
          <p:spPr bwMode="gray">
            <a:xfrm>
              <a:off x="1147772" y="3083438"/>
              <a:ext cx="2645276" cy="0"/>
            </a:xfrm>
            <a:prstGeom prst="straightConnector1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49" name="AutoShape 74"/>
            <p:cNvCxnSpPr>
              <a:cxnSpLocks noChangeShapeType="1"/>
              <a:stCxn id="36" idx="4"/>
              <a:endCxn id="36" idx="6"/>
            </p:cNvCxnSpPr>
            <p:nvPr>
              <p:custDataLst>
                <p:tags r:id="rId6"/>
              </p:custDataLst>
            </p:nvPr>
          </p:nvCxnSpPr>
          <p:spPr bwMode="gray">
            <a:xfrm>
              <a:off x="1147772" y="3289283"/>
              <a:ext cx="2645276" cy="0"/>
            </a:xfrm>
            <a:prstGeom prst="straightConnector1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</p:cxnSp>
      </p:grpSp>
      <p:sp>
        <p:nvSpPr>
          <p:cNvPr id="55" name="Tekstboks 17"/>
          <p:cNvSpPr txBox="1"/>
          <p:nvPr/>
        </p:nvSpPr>
        <p:spPr>
          <a:xfrm>
            <a:off x="734819" y="4330768"/>
            <a:ext cx="5622113" cy="13857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93" i="1" u="sng" dirty="0"/>
              <a:t>Særligt ift. delingsaftaler</a:t>
            </a:r>
          </a:p>
          <a:p>
            <a:pPr marL="283756" indent="-283756">
              <a:buFont typeface="Arial" panose="020B0604020202020204" pitchFamily="34" charset="0"/>
              <a:buChar char="•"/>
            </a:pPr>
            <a:r>
              <a:rPr lang="da-DK" sz="1193" dirty="0"/>
              <a:t>Delingsaftalerne skal indeholde en </a:t>
            </a:r>
            <a:r>
              <a:rPr lang="da-DK" sz="1193" b="1" dirty="0"/>
              <a:t>gennemgang af personaleændringer </a:t>
            </a:r>
            <a:r>
              <a:rPr lang="da-DK" sz="1193" dirty="0"/>
              <a:t>for både det afgivende og modtagende ministerium</a:t>
            </a:r>
          </a:p>
          <a:p>
            <a:pPr marL="283756" indent="-283756">
              <a:buFont typeface="Arial" panose="020B0604020202020204" pitchFamily="34" charset="0"/>
              <a:buChar char="•"/>
            </a:pPr>
            <a:r>
              <a:rPr lang="da-DK" sz="1193" dirty="0"/>
              <a:t>Såfremt der er indgået </a:t>
            </a:r>
            <a:r>
              <a:rPr lang="da-DK" sz="1193" b="1" dirty="0"/>
              <a:t>personalemæssige aftaler</a:t>
            </a:r>
            <a:r>
              <a:rPr lang="da-DK" sz="1193" dirty="0"/>
              <a:t>, som afviger fra den endelige udgiftsmæssige deling af årsværk, skal der aftales finansiering inden for rammerne mellem det afgivende og modtagende ministerium</a:t>
            </a:r>
          </a:p>
        </p:txBody>
      </p:sp>
      <p:cxnSp>
        <p:nvCxnSpPr>
          <p:cNvPr id="56" name="Lige forbindelse 55"/>
          <p:cNvCxnSpPr/>
          <p:nvPr/>
        </p:nvCxnSpPr>
        <p:spPr bwMode="auto">
          <a:xfrm flipH="1">
            <a:off x="7178677" y="2996952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kstboks 19"/>
          <p:cNvSpPr txBox="1"/>
          <p:nvPr/>
        </p:nvSpPr>
        <p:spPr>
          <a:xfrm>
            <a:off x="6439359" y="2791807"/>
            <a:ext cx="817940" cy="69179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 smtClean="0"/>
              <a:t>Hurtigst muligt</a:t>
            </a:r>
          </a:p>
          <a:p>
            <a:pPr>
              <a:lnSpc>
                <a:spcPct val="100000"/>
              </a:lnSpc>
              <a:spcBef>
                <a:spcPts val="1093"/>
              </a:spcBef>
            </a:pPr>
            <a:endParaRPr lang="da-DK" sz="1193" dirty="0"/>
          </a:p>
        </p:txBody>
      </p:sp>
    </p:spTree>
    <p:extLst>
      <p:ext uri="{BB962C8B-B14F-4D97-AF65-F5344CB8AC3E}">
        <p14:creationId xmlns:p14="http://schemas.microsoft.com/office/powerpoint/2010/main" val="148653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Objekt 6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5853" y="26487"/>
          <a:ext cx="1573" cy="1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7" name="think-cell Slide" r:id="rId6" imgW="216" imgH="216" progId="TCLayout.ActiveDocument.1">
                  <p:embed/>
                </p:oleObj>
              </mc:Choice>
              <mc:Fallback>
                <p:oleObj name="think-cell Slide" r:id="rId6" imgW="216" imgH="216" progId="TCLayout.ActiveDocument.1">
                  <p:embed/>
                  <p:pic>
                    <p:nvPicPr>
                      <p:cNvPr id="69" name="Objekt 68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853" y="26487"/>
                        <a:ext cx="1573" cy="1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/>
          <p:cNvSpPr/>
          <p:nvPr>
            <p:custDataLst>
              <p:tags r:id="rId3"/>
            </p:custDataLst>
          </p:nvPr>
        </p:nvSpPr>
        <p:spPr bwMode="auto">
          <a:xfrm>
            <a:off x="44270" y="24906"/>
            <a:ext cx="157597" cy="157597"/>
          </a:xfrm>
          <a:prstGeom prst="rect">
            <a:avLst/>
          </a:prstGeom>
          <a:solidFill>
            <a:schemeClr val="tx2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da-DK" sz="2386" dirty="0" err="1">
              <a:solidFill>
                <a:srgbClr val="FFFFFF"/>
              </a:solidFill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21</a:t>
            </a:fld>
            <a:endParaRPr lang="da-DK" dirty="0"/>
          </a:p>
        </p:txBody>
      </p:sp>
      <p:cxnSp>
        <p:nvCxnSpPr>
          <p:cNvPr id="52" name="Lige forbindelse 51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itle 2"/>
          <p:cNvSpPr txBox="1">
            <a:spLocks/>
          </p:cNvSpPr>
          <p:nvPr/>
        </p:nvSpPr>
        <p:spPr bwMode="auto">
          <a:xfrm>
            <a:off x="719249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386" kern="0" dirty="0"/>
              <a:t>Overdragelse af personale</a:t>
            </a:r>
          </a:p>
        </p:txBody>
      </p:sp>
      <p:sp>
        <p:nvSpPr>
          <p:cNvPr id="9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993" kern="0" dirty="0">
                <a:latin typeface="Arial "/>
              </a:rPr>
              <a:t>Administrative spor</a:t>
            </a:r>
          </a:p>
        </p:txBody>
      </p:sp>
      <p:sp>
        <p:nvSpPr>
          <p:cNvPr id="10" name="Tekstboks 102"/>
          <p:cNvSpPr txBox="1"/>
          <p:nvPr/>
        </p:nvSpPr>
        <p:spPr>
          <a:xfrm>
            <a:off x="762446" y="2167598"/>
            <a:ext cx="5618816" cy="40144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0254" indent="-170254">
              <a:lnSpc>
                <a:spcPct val="100000"/>
              </a:lnSpc>
              <a:spcBef>
                <a:spcPts val="593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Ændring af ansættelsesforholdet </a:t>
            </a:r>
          </a:p>
          <a:p>
            <a:pPr marL="624262" lvl="1" indent="-170254">
              <a:lnSpc>
                <a:spcPct val="100000"/>
              </a:lnSpc>
              <a:spcBef>
                <a:spcPts val="593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Ansættelsesområdet</a:t>
            </a:r>
          </a:p>
          <a:p>
            <a:pPr marL="624262" lvl="1" indent="-170254">
              <a:lnSpc>
                <a:spcPct val="100000"/>
              </a:lnSpc>
              <a:spcBef>
                <a:spcPts val="593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Evt. stillingsændringer</a:t>
            </a:r>
          </a:p>
          <a:p>
            <a:pPr marL="170254" indent="-170254">
              <a:lnSpc>
                <a:spcPct val="100000"/>
              </a:lnSpc>
              <a:spcBef>
                <a:spcPts val="593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Mulighed for at søge på interne </a:t>
            </a:r>
            <a:r>
              <a:rPr lang="da-DK" sz="1193" dirty="0" smtClean="0"/>
              <a:t>opslag</a:t>
            </a:r>
            <a:endParaRPr lang="da-DK" sz="1193" dirty="0"/>
          </a:p>
          <a:p>
            <a:pPr marL="170254" indent="-170254">
              <a:lnSpc>
                <a:spcPct val="100000"/>
              </a:lnSpc>
              <a:spcBef>
                <a:spcPts val="593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Barsel, ferie mv</a:t>
            </a:r>
            <a:r>
              <a:rPr lang="da-DK" sz="1193" dirty="0" smtClean="0"/>
              <a:t>.</a:t>
            </a:r>
          </a:p>
          <a:p>
            <a:pPr marL="170254" indent="-170254">
              <a:lnSpc>
                <a:spcPct val="100000"/>
              </a:lnSpc>
              <a:spcBef>
                <a:spcPts val="593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Løn</a:t>
            </a:r>
          </a:p>
          <a:p>
            <a:pPr marL="170254" indent="-170254">
              <a:lnSpc>
                <a:spcPct val="100000"/>
              </a:lnSpc>
              <a:spcBef>
                <a:spcPts val="593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Lokalaftaler / kutymer mv., herunder om hjemmearbejde</a:t>
            </a:r>
          </a:p>
          <a:p>
            <a:pPr marL="170254" indent="-170254">
              <a:lnSpc>
                <a:spcPct val="100000"/>
              </a:lnSpc>
              <a:spcBef>
                <a:spcPts val="593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Tillidsrepræsentanter</a:t>
            </a:r>
          </a:p>
          <a:p>
            <a:pPr marL="170254" indent="-170254">
              <a:lnSpc>
                <a:spcPct val="100000"/>
              </a:lnSpc>
              <a:spcBef>
                <a:spcPts val="593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Orientering af medarbejdere</a:t>
            </a:r>
          </a:p>
          <a:p>
            <a:pPr marL="170254" indent="-170254">
              <a:lnSpc>
                <a:spcPct val="100000"/>
              </a:lnSpc>
              <a:spcBef>
                <a:spcPts val="593"/>
              </a:spcBef>
              <a:buFont typeface="Arial" panose="020B0604020202020204" pitchFamily="34" charset="0"/>
              <a:buChar char="•"/>
            </a:pPr>
            <a:endParaRPr lang="da-DK" sz="1193" dirty="0" smtClean="0"/>
          </a:p>
          <a:p>
            <a:pPr marL="170254" indent="-170254">
              <a:lnSpc>
                <a:spcPct val="100000"/>
              </a:lnSpc>
              <a:spcBef>
                <a:spcPts val="593"/>
              </a:spcBef>
              <a:buFont typeface="Arial" panose="020B0604020202020204" pitchFamily="34" charset="0"/>
              <a:buChar char="•"/>
            </a:pPr>
            <a:r>
              <a:rPr lang="da-DK" sz="1193" dirty="0" smtClean="0"/>
              <a:t>Inddragelse </a:t>
            </a:r>
            <a:r>
              <a:rPr lang="da-DK" sz="1193" dirty="0"/>
              <a:t>af tillidsrepræsentanter, samarbejdsudvalg og arbejdsmiljøorganisation</a:t>
            </a:r>
          </a:p>
          <a:p>
            <a:pPr marL="170254" indent="-170254">
              <a:lnSpc>
                <a:spcPct val="100000"/>
              </a:lnSpc>
              <a:spcBef>
                <a:spcPts val="593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De særlige rådgivere </a:t>
            </a:r>
          </a:p>
          <a:p>
            <a:pPr marL="170254" indent="-170254">
              <a:lnSpc>
                <a:spcPct val="100000"/>
              </a:lnSpc>
              <a:spcBef>
                <a:spcPts val="593"/>
              </a:spcBef>
              <a:buFont typeface="Arial" panose="020B0604020202020204" pitchFamily="34" charset="0"/>
              <a:buChar char="•"/>
            </a:pPr>
            <a:endParaRPr lang="da-DK" sz="1193" dirty="0" smtClean="0"/>
          </a:p>
          <a:p>
            <a:pPr>
              <a:lnSpc>
                <a:spcPct val="100000"/>
              </a:lnSpc>
              <a:spcBef>
                <a:spcPts val="593"/>
              </a:spcBef>
            </a:pPr>
            <a:endParaRPr lang="da-DK" sz="1193" dirty="0" smtClean="0"/>
          </a:p>
          <a:p>
            <a:pPr>
              <a:lnSpc>
                <a:spcPct val="100000"/>
              </a:lnSpc>
              <a:spcBef>
                <a:spcPts val="593"/>
              </a:spcBef>
            </a:pPr>
            <a:endParaRPr lang="da-DK" sz="1193" dirty="0"/>
          </a:p>
        </p:txBody>
      </p:sp>
      <p:grpSp>
        <p:nvGrpSpPr>
          <p:cNvPr id="21" name="Gruppe 20"/>
          <p:cNvGrpSpPr/>
          <p:nvPr/>
        </p:nvGrpSpPr>
        <p:grpSpPr>
          <a:xfrm>
            <a:off x="740856" y="1744497"/>
            <a:ext cx="5640406" cy="250405"/>
            <a:chOff x="9984432" y="1232548"/>
            <a:chExt cx="1368152" cy="252236"/>
          </a:xfrm>
        </p:grpSpPr>
        <p:sp>
          <p:nvSpPr>
            <p:cNvPr id="22" name="Tekstfelt 21"/>
            <p:cNvSpPr txBox="1"/>
            <p:nvPr/>
          </p:nvSpPr>
          <p:spPr>
            <a:xfrm>
              <a:off x="9984432" y="1232548"/>
              <a:ext cx="136815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</a:pPr>
              <a:r>
                <a:rPr lang="da-DK" sz="1393" b="1" dirty="0"/>
                <a:t>Opmærksomhedspunkter</a:t>
              </a:r>
            </a:p>
          </p:txBody>
        </p:sp>
        <p:cxnSp>
          <p:nvCxnSpPr>
            <p:cNvPr id="23" name="Lige forbindelse 22"/>
            <p:cNvCxnSpPr/>
            <p:nvPr/>
          </p:nvCxnSpPr>
          <p:spPr bwMode="auto">
            <a:xfrm>
              <a:off x="9984432" y="1484784"/>
              <a:ext cx="136815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" name="Rektangel 14"/>
          <p:cNvSpPr/>
          <p:nvPr/>
        </p:nvSpPr>
        <p:spPr bwMode="auto">
          <a:xfrm>
            <a:off x="7536160" y="3692108"/>
            <a:ext cx="3196649" cy="1537092"/>
          </a:xfrm>
          <a:prstGeom prst="rect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r>
              <a:rPr lang="da-DK" sz="1193" b="1" i="1" dirty="0"/>
              <a:t>Mulighed for 1:1 møder efter </a:t>
            </a:r>
            <a:r>
              <a:rPr lang="da-DK" sz="1193" b="1" i="1" dirty="0" smtClean="0"/>
              <a:t>aftale</a:t>
            </a:r>
          </a:p>
        </p:txBody>
      </p:sp>
    </p:spTree>
    <p:extLst>
      <p:ext uri="{BB962C8B-B14F-4D97-AF65-F5344CB8AC3E}">
        <p14:creationId xmlns:p14="http://schemas.microsoft.com/office/powerpoint/2010/main" val="44027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Objekt 6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5853" y="26487"/>
          <a:ext cx="1573" cy="1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3" name="think-cell Slide" r:id="rId9" imgW="216" imgH="216" progId="TCLayout.ActiveDocument.1">
                  <p:embed/>
                </p:oleObj>
              </mc:Choice>
              <mc:Fallback>
                <p:oleObj name="think-cell Slide" r:id="rId9" imgW="216" imgH="216" progId="TCLayout.ActiveDocument.1">
                  <p:embed/>
                  <p:pic>
                    <p:nvPicPr>
                      <p:cNvPr id="69" name="Objekt 68" hidden="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853" y="26487"/>
                        <a:ext cx="1573" cy="1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/>
          <p:cNvSpPr/>
          <p:nvPr>
            <p:custDataLst>
              <p:tags r:id="rId3"/>
            </p:custDataLst>
          </p:nvPr>
        </p:nvSpPr>
        <p:spPr bwMode="auto">
          <a:xfrm>
            <a:off x="44270" y="24906"/>
            <a:ext cx="157597" cy="157597"/>
          </a:xfrm>
          <a:prstGeom prst="rect">
            <a:avLst/>
          </a:prstGeom>
          <a:solidFill>
            <a:schemeClr val="tx2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da-DK" sz="2386" dirty="0" err="1">
              <a:solidFill>
                <a:srgbClr val="FFFFFF"/>
              </a:solidFill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22</a:t>
            </a:fld>
            <a:endParaRPr lang="da-DK" dirty="0"/>
          </a:p>
        </p:txBody>
      </p:sp>
      <p:cxnSp>
        <p:nvCxnSpPr>
          <p:cNvPr id="52" name="Lige forbindelse 51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itle 2"/>
          <p:cNvSpPr txBox="1">
            <a:spLocks/>
          </p:cNvSpPr>
          <p:nvPr/>
        </p:nvSpPr>
        <p:spPr bwMode="auto">
          <a:xfrm>
            <a:off x="719249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386" kern="0" dirty="0"/>
              <a:t>Lokalemæssige tilpasninger</a:t>
            </a:r>
          </a:p>
        </p:txBody>
      </p:sp>
      <p:sp>
        <p:nvSpPr>
          <p:cNvPr id="9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993" kern="0" dirty="0">
                <a:latin typeface="Arial "/>
              </a:rPr>
              <a:t>Administrative spor</a:t>
            </a:r>
          </a:p>
        </p:txBody>
      </p:sp>
      <p:grpSp>
        <p:nvGrpSpPr>
          <p:cNvPr id="18" name="Gruppe 17"/>
          <p:cNvGrpSpPr/>
          <p:nvPr/>
        </p:nvGrpSpPr>
        <p:grpSpPr>
          <a:xfrm>
            <a:off x="6453431" y="1744497"/>
            <a:ext cx="4860988" cy="250405"/>
            <a:chOff x="9984432" y="1232548"/>
            <a:chExt cx="1368152" cy="252236"/>
          </a:xfrm>
        </p:grpSpPr>
        <p:sp>
          <p:nvSpPr>
            <p:cNvPr id="19" name="Tekstfelt 18"/>
            <p:cNvSpPr txBox="1"/>
            <p:nvPr/>
          </p:nvSpPr>
          <p:spPr>
            <a:xfrm>
              <a:off x="9984432" y="1232548"/>
              <a:ext cx="136815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</a:pPr>
              <a:r>
                <a:rPr lang="da-DK" sz="1393" b="1" dirty="0"/>
                <a:t>Centrale milepæle</a:t>
              </a:r>
            </a:p>
          </p:txBody>
        </p:sp>
        <p:cxnSp>
          <p:nvCxnSpPr>
            <p:cNvPr id="20" name="Lige forbindelse 19"/>
            <p:cNvCxnSpPr/>
            <p:nvPr/>
          </p:nvCxnSpPr>
          <p:spPr bwMode="auto">
            <a:xfrm>
              <a:off x="9984432" y="1484784"/>
              <a:ext cx="136815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1" name="Lige pilforbindelse 20"/>
          <p:cNvCxnSpPr/>
          <p:nvPr/>
        </p:nvCxnSpPr>
        <p:spPr bwMode="auto">
          <a:xfrm>
            <a:off x="7438848" y="2470762"/>
            <a:ext cx="0" cy="30421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2"/>
            </a:solidFill>
            <a:prstDash val="solid"/>
            <a:round/>
            <a:headEnd type="oval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Lige forbindelse 22"/>
          <p:cNvCxnSpPr/>
          <p:nvPr/>
        </p:nvCxnSpPr>
        <p:spPr bwMode="auto">
          <a:xfrm flipH="1">
            <a:off x="7153377" y="3480307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kstboks 19"/>
          <p:cNvSpPr txBox="1"/>
          <p:nvPr/>
        </p:nvSpPr>
        <p:spPr>
          <a:xfrm>
            <a:off x="6453431" y="2373440"/>
            <a:ext cx="669688" cy="1833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Kgl. res.</a:t>
            </a:r>
          </a:p>
        </p:txBody>
      </p:sp>
      <p:cxnSp>
        <p:nvCxnSpPr>
          <p:cNvPr id="27" name="Lige forbindelse 26"/>
          <p:cNvCxnSpPr/>
          <p:nvPr/>
        </p:nvCxnSpPr>
        <p:spPr bwMode="auto">
          <a:xfrm flipH="1">
            <a:off x="7153377" y="2470758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kstboks 19"/>
          <p:cNvSpPr txBox="1"/>
          <p:nvPr/>
        </p:nvSpPr>
        <p:spPr>
          <a:xfrm>
            <a:off x="7593259" y="2281905"/>
            <a:ext cx="3721165" cy="36665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Plan for placering af ministrene med sekretariat udsendes</a:t>
            </a:r>
          </a:p>
        </p:txBody>
      </p:sp>
      <p:cxnSp>
        <p:nvCxnSpPr>
          <p:cNvPr id="39" name="Lige forbindelse 38"/>
          <p:cNvCxnSpPr/>
          <p:nvPr/>
        </p:nvCxnSpPr>
        <p:spPr bwMode="auto">
          <a:xfrm flipH="1">
            <a:off x="7153373" y="4241392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kstboks 19"/>
          <p:cNvSpPr txBox="1"/>
          <p:nvPr/>
        </p:nvSpPr>
        <p:spPr>
          <a:xfrm rot="10800000" flipV="1">
            <a:off x="7754578" y="4732587"/>
            <a:ext cx="3165958" cy="73430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Fastlæggelse af rækkefølge for flytning og orientering af servicechefer om </a:t>
            </a:r>
            <a:r>
              <a:rPr lang="da-DK" sz="1193" dirty="0" smtClean="0"/>
              <a:t>flytteplan samt plan for ajourføring af Statens Facility Management</a:t>
            </a:r>
            <a:endParaRPr lang="da-DK" sz="1193" dirty="0"/>
          </a:p>
        </p:txBody>
      </p:sp>
      <p:sp>
        <p:nvSpPr>
          <p:cNvPr id="45" name="Tekstfelt 44"/>
          <p:cNvSpPr txBox="1"/>
          <p:nvPr/>
        </p:nvSpPr>
        <p:spPr>
          <a:xfrm>
            <a:off x="740850" y="2337418"/>
            <a:ext cx="5069904" cy="3865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b="1" dirty="0"/>
              <a:t>BYGST</a:t>
            </a:r>
            <a:r>
              <a:rPr lang="da-DK" sz="1193" dirty="0"/>
              <a:t> planlægger den lokalemæssige fordeling efter den kongelige resolution og de indmeldte forventede antal medarbejdere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Den tilflyttende part overtager som udgangspunkt den fraflyttende parts </a:t>
            </a:r>
            <a:r>
              <a:rPr lang="da-DK" sz="1193" b="1" dirty="0"/>
              <a:t>eksisterende lejekontrakt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b="1" dirty="0"/>
              <a:t>Skæringsdato </a:t>
            </a:r>
            <a:r>
              <a:rPr lang="da-DK" sz="1193" dirty="0"/>
              <a:t>udmeldes af Finansministeriet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Lejemålet overtages uden ændringer. Afhængigt af stand kan der medfølge et beløb til </a:t>
            </a:r>
            <a:r>
              <a:rPr lang="da-DK" sz="1193" b="1" dirty="0"/>
              <a:t>istandsættelse</a:t>
            </a:r>
            <a:endParaRPr lang="da-DK" sz="1193" dirty="0"/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Der foretages et </a:t>
            </a:r>
            <a:r>
              <a:rPr lang="da-DK" sz="1193" b="1" dirty="0"/>
              <a:t>fraflytningssyn</a:t>
            </a:r>
            <a:r>
              <a:rPr lang="da-DK" sz="1193" dirty="0"/>
              <a:t> for lokaler, der overgår til ny lejer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dirty="0"/>
              <a:t>Som udgangspunkt </a:t>
            </a:r>
            <a:r>
              <a:rPr lang="da-DK" sz="1193" b="1" dirty="0"/>
              <a:t>flyttes der ikke møbler</a:t>
            </a:r>
            <a:r>
              <a:rPr lang="da-DK" sz="1193" dirty="0"/>
              <a:t> mellem </a:t>
            </a:r>
            <a:r>
              <a:rPr lang="da-DK" sz="1193" dirty="0" smtClean="0"/>
              <a:t>departementerne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dirty="0" smtClean="0"/>
              <a:t>Ajourføring af Statens Facility Management services aftales individuelt med berørte institutioner.</a:t>
            </a:r>
            <a:endParaRPr lang="da-DK" sz="1193" dirty="0"/>
          </a:p>
        </p:txBody>
      </p:sp>
      <p:grpSp>
        <p:nvGrpSpPr>
          <p:cNvPr id="50" name="Gruppe 49"/>
          <p:cNvGrpSpPr/>
          <p:nvPr/>
        </p:nvGrpSpPr>
        <p:grpSpPr>
          <a:xfrm>
            <a:off x="740852" y="1744497"/>
            <a:ext cx="4860988" cy="250405"/>
            <a:chOff x="9984432" y="1232548"/>
            <a:chExt cx="1368152" cy="252236"/>
          </a:xfrm>
        </p:grpSpPr>
        <p:sp>
          <p:nvSpPr>
            <p:cNvPr id="51" name="Tekstfelt 50"/>
            <p:cNvSpPr txBox="1"/>
            <p:nvPr/>
          </p:nvSpPr>
          <p:spPr>
            <a:xfrm>
              <a:off x="9984432" y="1232548"/>
              <a:ext cx="136815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</a:pPr>
              <a:r>
                <a:rPr lang="da-DK" sz="1393" b="1" dirty="0"/>
                <a:t>Overordnet om processen</a:t>
              </a:r>
            </a:p>
          </p:txBody>
        </p:sp>
        <p:cxnSp>
          <p:nvCxnSpPr>
            <p:cNvPr id="54" name="Lige forbindelse 53"/>
            <p:cNvCxnSpPr/>
            <p:nvPr/>
          </p:nvCxnSpPr>
          <p:spPr bwMode="auto">
            <a:xfrm>
              <a:off x="9984432" y="1484784"/>
              <a:ext cx="136815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1" name="Tekstboks 19"/>
          <p:cNvSpPr txBox="1"/>
          <p:nvPr/>
        </p:nvSpPr>
        <p:spPr>
          <a:xfrm>
            <a:off x="7593259" y="3296732"/>
            <a:ext cx="3721165" cy="36715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 smtClean="0"/>
              <a:t>Frist for indmelding af antal medarbejdere til Bygningsstyrelsen </a:t>
            </a:r>
            <a:endParaRPr lang="da-DK" sz="1193" dirty="0"/>
          </a:p>
        </p:txBody>
      </p:sp>
      <p:grpSp>
        <p:nvGrpSpPr>
          <p:cNvPr id="26" name="Gruppe 25"/>
          <p:cNvGrpSpPr/>
          <p:nvPr/>
        </p:nvGrpSpPr>
        <p:grpSpPr>
          <a:xfrm>
            <a:off x="8383529" y="1744498"/>
            <a:ext cx="2626068" cy="204327"/>
            <a:chOff x="1147772" y="3083438"/>
            <a:chExt cx="2645276" cy="205845"/>
          </a:xfrm>
        </p:grpSpPr>
        <p:sp>
          <p:nvSpPr>
            <p:cNvPr id="28" name="AutoShape 72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147772" y="3083438"/>
              <a:ext cx="2645276" cy="20584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2519" tIns="6297" rIns="2519" bIns="0">
              <a:spAutoFit/>
            </a:bodyPr>
            <a:lstStyle/>
            <a:p>
              <a:pPr algn="r"/>
              <a:r>
                <a:rPr lang="da-DK" sz="1193" i="1" dirty="0">
                  <a:solidFill>
                    <a:srgbClr val="C00000"/>
                  </a:solidFill>
                  <a:latin typeface="+mn-lt"/>
                  <a:sym typeface="Verdana"/>
                </a:rPr>
                <a:t>TIDSANGIVELSER ER VEJLEDENDE</a:t>
              </a:r>
            </a:p>
          </p:txBody>
        </p:sp>
        <p:cxnSp>
          <p:nvCxnSpPr>
            <p:cNvPr id="29" name="AutoShape 73"/>
            <p:cNvCxnSpPr>
              <a:cxnSpLocks noChangeShapeType="1"/>
              <a:stCxn id="28" idx="2"/>
              <a:endCxn id="28" idx="0"/>
            </p:cNvCxnSpPr>
            <p:nvPr>
              <p:custDataLst>
                <p:tags r:id="rId5"/>
              </p:custDataLst>
            </p:nvPr>
          </p:nvCxnSpPr>
          <p:spPr bwMode="gray">
            <a:xfrm>
              <a:off x="1147772" y="3083438"/>
              <a:ext cx="2645276" cy="0"/>
            </a:xfrm>
            <a:prstGeom prst="straightConnector1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30" name="AutoShape 74"/>
            <p:cNvCxnSpPr>
              <a:cxnSpLocks noChangeShapeType="1"/>
              <a:stCxn id="28" idx="4"/>
              <a:endCxn id="28" idx="6"/>
            </p:cNvCxnSpPr>
            <p:nvPr>
              <p:custDataLst>
                <p:tags r:id="rId6"/>
              </p:custDataLst>
            </p:nvPr>
          </p:nvCxnSpPr>
          <p:spPr bwMode="gray">
            <a:xfrm>
              <a:off x="1147772" y="3289283"/>
              <a:ext cx="2645276" cy="0"/>
            </a:xfrm>
            <a:prstGeom prst="straightConnector1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</p:cxnSp>
      </p:grpSp>
      <p:sp>
        <p:nvSpPr>
          <p:cNvPr id="32" name="Tekstboks 19"/>
          <p:cNvSpPr txBox="1"/>
          <p:nvPr/>
        </p:nvSpPr>
        <p:spPr>
          <a:xfrm>
            <a:off x="6448106" y="3171231"/>
            <a:ext cx="669688" cy="55072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 smtClean="0"/>
              <a:t>Mandag 02.09 2024.</a:t>
            </a:r>
            <a:endParaRPr lang="da-DK" sz="1193" dirty="0"/>
          </a:p>
        </p:txBody>
      </p:sp>
      <p:sp>
        <p:nvSpPr>
          <p:cNvPr id="2" name="Rektangel 1"/>
          <p:cNvSpPr/>
          <p:nvPr/>
        </p:nvSpPr>
        <p:spPr>
          <a:xfrm rot="10800000" flipV="1">
            <a:off x="7438853" y="4004676"/>
            <a:ext cx="4273772" cy="458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0" dirty="0"/>
              <a:t>Fastlæggelse af rækkefølge for flytning og orientering af servicechefer om flytteplan</a:t>
            </a:r>
          </a:p>
        </p:txBody>
      </p:sp>
      <p:sp>
        <p:nvSpPr>
          <p:cNvPr id="12" name="Rektangel 11"/>
          <p:cNvSpPr/>
          <p:nvPr/>
        </p:nvSpPr>
        <p:spPr>
          <a:xfrm>
            <a:off x="6381000" y="4132899"/>
            <a:ext cx="9557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00" dirty="0" smtClean="0"/>
              <a:t>Dag 5- 20 </a:t>
            </a:r>
            <a:endParaRPr lang="da-DK" sz="1100" dirty="0"/>
          </a:p>
        </p:txBody>
      </p:sp>
      <p:sp>
        <p:nvSpPr>
          <p:cNvPr id="38" name="Rektangel 37"/>
          <p:cNvSpPr/>
          <p:nvPr/>
        </p:nvSpPr>
        <p:spPr>
          <a:xfrm>
            <a:off x="6395597" y="5021706"/>
            <a:ext cx="9557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00" dirty="0" smtClean="0"/>
              <a:t>Dag 21</a:t>
            </a:r>
            <a:endParaRPr lang="da-DK" sz="1100" dirty="0"/>
          </a:p>
        </p:txBody>
      </p:sp>
      <p:cxnSp>
        <p:nvCxnSpPr>
          <p:cNvPr id="35" name="Lige forbindelse 34"/>
          <p:cNvCxnSpPr/>
          <p:nvPr/>
        </p:nvCxnSpPr>
        <p:spPr bwMode="auto">
          <a:xfrm flipH="1">
            <a:off x="7163039" y="5110705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ktangel med diagonalt afklippet hjørne 32"/>
          <p:cNvSpPr/>
          <p:nvPr/>
        </p:nvSpPr>
        <p:spPr bwMode="auto">
          <a:xfrm>
            <a:off x="6310462" y="1601528"/>
            <a:ext cx="5115949" cy="4114998"/>
          </a:xfrm>
          <a:prstGeom prst="snip2DiagRect">
            <a:avLst>
              <a:gd name="adj1" fmla="val 0"/>
              <a:gd name="adj2" fmla="val 9521"/>
            </a:avLst>
          </a:prstGeom>
          <a:noFill/>
          <a:ln w="6350">
            <a:solidFill>
              <a:schemeClr val="tx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endParaRPr lang="da-DK" sz="1193" dirty="0">
              <a:solidFill>
                <a:srgbClr val="000000"/>
              </a:solidFill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95187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Objekt 6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5853" y="26487"/>
          <a:ext cx="1573" cy="1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5" name="think-cell Slide" r:id="rId9" imgW="216" imgH="216" progId="TCLayout.ActiveDocument.1">
                  <p:embed/>
                </p:oleObj>
              </mc:Choice>
              <mc:Fallback>
                <p:oleObj name="think-cell Slide" r:id="rId9" imgW="216" imgH="216" progId="TCLayout.ActiveDocument.1">
                  <p:embed/>
                  <p:pic>
                    <p:nvPicPr>
                      <p:cNvPr id="69" name="Objekt 68" hidden="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853" y="26487"/>
                        <a:ext cx="1573" cy="1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/>
          <p:cNvSpPr/>
          <p:nvPr>
            <p:custDataLst>
              <p:tags r:id="rId3"/>
            </p:custDataLst>
          </p:nvPr>
        </p:nvSpPr>
        <p:spPr bwMode="auto">
          <a:xfrm>
            <a:off x="44270" y="24906"/>
            <a:ext cx="157597" cy="157597"/>
          </a:xfrm>
          <a:prstGeom prst="rect">
            <a:avLst/>
          </a:prstGeom>
          <a:solidFill>
            <a:schemeClr val="tx2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da-DK" sz="2386" dirty="0" err="1">
              <a:solidFill>
                <a:srgbClr val="FFFFFF"/>
              </a:solidFill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44" name="Rektangel med diagonalt afklippet hjørne 43"/>
          <p:cNvSpPr/>
          <p:nvPr/>
        </p:nvSpPr>
        <p:spPr bwMode="auto">
          <a:xfrm>
            <a:off x="6310462" y="1601528"/>
            <a:ext cx="5115949" cy="4114998"/>
          </a:xfrm>
          <a:prstGeom prst="snip2DiagRect">
            <a:avLst>
              <a:gd name="adj1" fmla="val 0"/>
              <a:gd name="adj2" fmla="val 9521"/>
            </a:avLst>
          </a:prstGeom>
          <a:ln w="6350">
            <a:solidFill>
              <a:schemeClr val="tx2"/>
            </a:solidFill>
            <a:prstDash val="dash"/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endParaRPr lang="da-DK" sz="1193" dirty="0">
              <a:solidFill>
                <a:srgbClr val="000000"/>
              </a:solidFill>
              <a:sym typeface="Verdana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23</a:t>
            </a:fld>
            <a:endParaRPr lang="da-DK" dirty="0"/>
          </a:p>
        </p:txBody>
      </p:sp>
      <p:cxnSp>
        <p:nvCxnSpPr>
          <p:cNvPr id="52" name="Lige forbindelse 51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itle 2"/>
          <p:cNvSpPr txBox="1">
            <a:spLocks/>
          </p:cNvSpPr>
          <p:nvPr/>
        </p:nvSpPr>
        <p:spPr bwMode="auto">
          <a:xfrm>
            <a:off x="719249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386" kern="0" dirty="0"/>
              <a:t>Håndtering af </a:t>
            </a:r>
            <a:r>
              <a:rPr lang="da-DK" sz="2386" kern="0" dirty="0" smtClean="0"/>
              <a:t>ESDH/arkivalier</a:t>
            </a:r>
            <a:endParaRPr lang="da-DK" sz="2386" kern="0" dirty="0"/>
          </a:p>
        </p:txBody>
      </p:sp>
      <p:sp>
        <p:nvSpPr>
          <p:cNvPr id="9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993" kern="0" dirty="0">
                <a:latin typeface="Arial "/>
              </a:rPr>
              <a:t>Administrative spor</a:t>
            </a:r>
          </a:p>
        </p:txBody>
      </p:sp>
      <p:grpSp>
        <p:nvGrpSpPr>
          <p:cNvPr id="18" name="Gruppe 17"/>
          <p:cNvGrpSpPr/>
          <p:nvPr/>
        </p:nvGrpSpPr>
        <p:grpSpPr>
          <a:xfrm>
            <a:off x="6453431" y="1744497"/>
            <a:ext cx="4860988" cy="250405"/>
            <a:chOff x="9984432" y="1232548"/>
            <a:chExt cx="1368152" cy="252236"/>
          </a:xfrm>
        </p:grpSpPr>
        <p:sp>
          <p:nvSpPr>
            <p:cNvPr id="19" name="Tekstfelt 18"/>
            <p:cNvSpPr txBox="1"/>
            <p:nvPr/>
          </p:nvSpPr>
          <p:spPr>
            <a:xfrm>
              <a:off x="9984432" y="1232548"/>
              <a:ext cx="136815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</a:pPr>
              <a:r>
                <a:rPr lang="da-DK" sz="1393" b="1" dirty="0"/>
                <a:t>Centrale milepæle</a:t>
              </a:r>
            </a:p>
          </p:txBody>
        </p:sp>
        <p:cxnSp>
          <p:nvCxnSpPr>
            <p:cNvPr id="20" name="Lige forbindelse 19"/>
            <p:cNvCxnSpPr/>
            <p:nvPr/>
          </p:nvCxnSpPr>
          <p:spPr bwMode="auto">
            <a:xfrm>
              <a:off x="9984432" y="1484784"/>
              <a:ext cx="136815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1" name="Lige pilforbindelse 20"/>
          <p:cNvCxnSpPr/>
          <p:nvPr/>
        </p:nvCxnSpPr>
        <p:spPr bwMode="auto">
          <a:xfrm>
            <a:off x="7438848" y="2470762"/>
            <a:ext cx="0" cy="30421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2"/>
            </a:solidFill>
            <a:prstDash val="solid"/>
            <a:round/>
            <a:headEnd type="oval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Lige forbindelse 22"/>
          <p:cNvCxnSpPr/>
          <p:nvPr/>
        </p:nvCxnSpPr>
        <p:spPr bwMode="auto">
          <a:xfrm flipH="1">
            <a:off x="7153377" y="3337338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kstboks 19"/>
          <p:cNvSpPr txBox="1"/>
          <p:nvPr/>
        </p:nvSpPr>
        <p:spPr>
          <a:xfrm>
            <a:off x="6453431" y="2373440"/>
            <a:ext cx="669688" cy="1833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Kgl. res.</a:t>
            </a:r>
          </a:p>
        </p:txBody>
      </p:sp>
      <p:cxnSp>
        <p:nvCxnSpPr>
          <p:cNvPr id="27" name="Lige forbindelse 26"/>
          <p:cNvCxnSpPr/>
          <p:nvPr/>
        </p:nvCxnSpPr>
        <p:spPr bwMode="auto">
          <a:xfrm flipH="1">
            <a:off x="7153377" y="2470758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Tekstboks 19"/>
          <p:cNvSpPr txBox="1"/>
          <p:nvPr/>
        </p:nvSpPr>
        <p:spPr>
          <a:xfrm>
            <a:off x="6453431" y="3245677"/>
            <a:ext cx="669688" cy="1833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Dag 2</a:t>
            </a:r>
          </a:p>
        </p:txBody>
      </p:sp>
      <p:sp>
        <p:nvSpPr>
          <p:cNvPr id="34" name="Tekstboks 19"/>
          <p:cNvSpPr txBox="1"/>
          <p:nvPr/>
        </p:nvSpPr>
        <p:spPr>
          <a:xfrm>
            <a:off x="7593259" y="2704926"/>
            <a:ext cx="3721165" cy="36665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Aftal hvilket ESDH-system administrative sager oprettes i</a:t>
            </a:r>
          </a:p>
        </p:txBody>
      </p:sp>
      <p:cxnSp>
        <p:nvCxnSpPr>
          <p:cNvPr id="39" name="Lige forbindelse 38"/>
          <p:cNvCxnSpPr/>
          <p:nvPr/>
        </p:nvCxnSpPr>
        <p:spPr bwMode="auto">
          <a:xfrm flipH="1">
            <a:off x="7153377" y="4103496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kstboks 19"/>
          <p:cNvSpPr txBox="1"/>
          <p:nvPr/>
        </p:nvSpPr>
        <p:spPr>
          <a:xfrm>
            <a:off x="6453431" y="3920173"/>
            <a:ext cx="669688" cy="36665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Inden dag 30</a:t>
            </a:r>
          </a:p>
        </p:txBody>
      </p:sp>
      <p:sp>
        <p:nvSpPr>
          <p:cNvPr id="41" name="Tekstboks 19"/>
          <p:cNvSpPr txBox="1"/>
          <p:nvPr/>
        </p:nvSpPr>
        <p:spPr>
          <a:xfrm>
            <a:off x="7593259" y="3920173"/>
            <a:ext cx="3721165" cy="36665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Nedsæt tværgående arbejdsgruppe om håndtering af papirarkivalier</a:t>
            </a:r>
          </a:p>
        </p:txBody>
      </p:sp>
      <p:sp>
        <p:nvSpPr>
          <p:cNvPr id="45" name="Tekstfelt 44"/>
          <p:cNvSpPr txBox="1"/>
          <p:nvPr/>
        </p:nvSpPr>
        <p:spPr>
          <a:xfrm>
            <a:off x="740850" y="2132856"/>
            <a:ext cx="5069904" cy="46596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b="1" dirty="0" smtClean="0"/>
              <a:t>Aftal</a:t>
            </a:r>
            <a:r>
              <a:rPr lang="da-DK" sz="1193" dirty="0" smtClean="0"/>
              <a:t> i hvilket system, nye </a:t>
            </a:r>
            <a:r>
              <a:rPr lang="da-DK" sz="1193" b="1" dirty="0" smtClean="0"/>
              <a:t>fælles </a:t>
            </a:r>
            <a:r>
              <a:rPr lang="da-DK" sz="1193" dirty="0" smtClean="0"/>
              <a:t>sager registreres og følg op på, at det sker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b="1" dirty="0" smtClean="0"/>
              <a:t>Dokumentér </a:t>
            </a:r>
            <a:r>
              <a:rPr lang="da-DK" sz="1193" b="1" dirty="0"/>
              <a:t>gennem hele forløbet</a:t>
            </a:r>
            <a:r>
              <a:rPr lang="da-DK" sz="1193" dirty="0"/>
              <a:t>, hvilke myndigheder som har anvendt it-systemerne. Dette gælder særligt i overgangsperioden indtil de nye systemer er på plads. 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dirty="0" smtClean="0"/>
              <a:t>Ændringer i it-systemer og papirsager skal </a:t>
            </a:r>
            <a:r>
              <a:rPr lang="da-DK" sz="1193" b="1" dirty="0"/>
              <a:t>anmeldes til </a:t>
            </a:r>
            <a:r>
              <a:rPr lang="da-DK" sz="1193" b="1" dirty="0" smtClean="0"/>
              <a:t>Rigsarkivet </a:t>
            </a:r>
            <a:r>
              <a:rPr lang="da-DK" sz="1193" dirty="0" smtClean="0"/>
              <a:t>med henblik på godkendelse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dirty="0" smtClean="0"/>
              <a:t>Rigsarkivet anbefaler, at afgivende og modtagende myndighed samarbejder om anmeldelsen. </a:t>
            </a:r>
            <a:r>
              <a:rPr lang="da-DK" sz="1193" b="1" dirty="0" smtClean="0"/>
              <a:t>Modtagende myndighed har det overordnede ansvar</a:t>
            </a:r>
            <a:r>
              <a:rPr lang="da-DK" sz="1193" dirty="0" smtClean="0"/>
              <a:t>.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dirty="0" smtClean="0"/>
              <a:t>Hvis I har it-systemer eller papirarkivalier der skal deles eller samles, skal i kontakte Rigsarkivet.</a:t>
            </a:r>
          </a:p>
          <a:p>
            <a:pPr marL="340506" indent="-340506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193" dirty="0" smtClean="0"/>
              <a:t>Hvis I har it-systemer eller papirarkivalier, som I benytter uændrede men under et nyt ressort, </a:t>
            </a:r>
            <a:r>
              <a:rPr lang="da-DK" sz="1193" b="1" dirty="0" smtClean="0"/>
              <a:t>skal I anmelde dem på Rigsarkivets hjemmeside</a:t>
            </a:r>
            <a:r>
              <a:rPr lang="da-DK" sz="1193" dirty="0" smtClean="0"/>
              <a:t>.</a:t>
            </a:r>
            <a:br>
              <a:rPr lang="da-DK" sz="1193" dirty="0" smtClean="0"/>
            </a:br>
            <a:r>
              <a:rPr lang="da-DK" sz="1193" dirty="0" smtClean="0"/>
              <a:t/>
            </a:r>
            <a:br>
              <a:rPr lang="da-DK" sz="1193" dirty="0" smtClean="0"/>
            </a:br>
            <a:r>
              <a:rPr lang="da-DK" sz="1193" dirty="0" smtClean="0"/>
              <a:t>Papirarkivalier skal som udgangspunkt </a:t>
            </a:r>
            <a:r>
              <a:rPr lang="da-DK" sz="1193" b="1" dirty="0" smtClean="0"/>
              <a:t>holdes samlet</a:t>
            </a:r>
            <a:r>
              <a:rPr lang="da-DK" sz="1193" dirty="0" smtClean="0"/>
              <a:t>.</a:t>
            </a:r>
            <a:endParaRPr lang="da-DK" sz="1193" dirty="0"/>
          </a:p>
        </p:txBody>
      </p:sp>
      <p:grpSp>
        <p:nvGrpSpPr>
          <p:cNvPr id="50" name="Gruppe 49"/>
          <p:cNvGrpSpPr/>
          <p:nvPr/>
        </p:nvGrpSpPr>
        <p:grpSpPr>
          <a:xfrm>
            <a:off x="740852" y="1744497"/>
            <a:ext cx="4860988" cy="250405"/>
            <a:chOff x="9984432" y="1232548"/>
            <a:chExt cx="1368152" cy="252236"/>
          </a:xfrm>
        </p:grpSpPr>
        <p:sp>
          <p:nvSpPr>
            <p:cNvPr id="51" name="Tekstfelt 50"/>
            <p:cNvSpPr txBox="1"/>
            <p:nvPr/>
          </p:nvSpPr>
          <p:spPr>
            <a:xfrm>
              <a:off x="9984432" y="1232548"/>
              <a:ext cx="136815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93"/>
                </a:spcBef>
              </a:pPr>
              <a:r>
                <a:rPr lang="da-DK" sz="1393" b="1" dirty="0"/>
                <a:t>Overordnet om processen</a:t>
              </a:r>
            </a:p>
          </p:txBody>
        </p:sp>
        <p:cxnSp>
          <p:nvCxnSpPr>
            <p:cNvPr id="54" name="Lige forbindelse 53"/>
            <p:cNvCxnSpPr/>
            <p:nvPr/>
          </p:nvCxnSpPr>
          <p:spPr bwMode="auto">
            <a:xfrm>
              <a:off x="9984432" y="1484784"/>
              <a:ext cx="136815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1" name="Tekstboks 19"/>
          <p:cNvSpPr txBox="1"/>
          <p:nvPr/>
        </p:nvSpPr>
        <p:spPr>
          <a:xfrm>
            <a:off x="7593259" y="3154014"/>
            <a:ext cx="3721165" cy="36665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Nedsæt tværgående arbejdsgruppe, som kan træffe beslutning om håndtering af it-systemer</a:t>
            </a:r>
          </a:p>
        </p:txBody>
      </p:sp>
      <p:cxnSp>
        <p:nvCxnSpPr>
          <p:cNvPr id="26" name="Lige forbindelse 25"/>
          <p:cNvCxnSpPr/>
          <p:nvPr/>
        </p:nvCxnSpPr>
        <p:spPr bwMode="auto">
          <a:xfrm flipH="1">
            <a:off x="7153377" y="2888249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kstboks 19"/>
          <p:cNvSpPr txBox="1"/>
          <p:nvPr/>
        </p:nvSpPr>
        <p:spPr>
          <a:xfrm>
            <a:off x="6453431" y="2796589"/>
            <a:ext cx="669688" cy="18332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Dag 1</a:t>
            </a:r>
          </a:p>
        </p:txBody>
      </p:sp>
      <p:cxnSp>
        <p:nvCxnSpPr>
          <p:cNvPr id="29" name="Lige forbindelse 28"/>
          <p:cNvCxnSpPr/>
          <p:nvPr/>
        </p:nvCxnSpPr>
        <p:spPr bwMode="auto">
          <a:xfrm flipH="1">
            <a:off x="7153377" y="4944378"/>
            <a:ext cx="2854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kstboks 19"/>
          <p:cNvSpPr txBox="1"/>
          <p:nvPr/>
        </p:nvSpPr>
        <p:spPr>
          <a:xfrm>
            <a:off x="6453431" y="4761054"/>
            <a:ext cx="669688" cy="36665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Inden dag 60</a:t>
            </a:r>
          </a:p>
        </p:txBody>
      </p:sp>
      <p:sp>
        <p:nvSpPr>
          <p:cNvPr id="32" name="Tekstboks 19"/>
          <p:cNvSpPr txBox="1"/>
          <p:nvPr/>
        </p:nvSpPr>
        <p:spPr>
          <a:xfrm>
            <a:off x="7593259" y="4761054"/>
            <a:ext cx="3721165" cy="36665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193" dirty="0"/>
              <a:t>Anmeld ændringer i it-systemer og papirarkivalier til Rigsarkivet</a:t>
            </a:r>
          </a:p>
        </p:txBody>
      </p:sp>
      <p:grpSp>
        <p:nvGrpSpPr>
          <p:cNvPr id="35" name="Gruppe 34"/>
          <p:cNvGrpSpPr/>
          <p:nvPr/>
        </p:nvGrpSpPr>
        <p:grpSpPr>
          <a:xfrm>
            <a:off x="8383529" y="1744498"/>
            <a:ext cx="2626068" cy="204327"/>
            <a:chOff x="1147772" y="3083438"/>
            <a:chExt cx="2645276" cy="205845"/>
          </a:xfrm>
        </p:grpSpPr>
        <p:sp>
          <p:nvSpPr>
            <p:cNvPr id="36" name="AutoShape 72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147772" y="3083438"/>
              <a:ext cx="2645276" cy="20584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2519" tIns="6297" rIns="2519" bIns="0">
              <a:spAutoFit/>
            </a:bodyPr>
            <a:lstStyle/>
            <a:p>
              <a:pPr algn="r"/>
              <a:r>
                <a:rPr lang="da-DK" sz="1193" i="1" dirty="0">
                  <a:solidFill>
                    <a:srgbClr val="C00000"/>
                  </a:solidFill>
                  <a:latin typeface="+mn-lt"/>
                  <a:sym typeface="Verdana"/>
                </a:rPr>
                <a:t>TIDSANGIVELSER ER VEJLEDENDE</a:t>
              </a:r>
            </a:p>
          </p:txBody>
        </p:sp>
        <p:cxnSp>
          <p:nvCxnSpPr>
            <p:cNvPr id="37" name="AutoShape 73"/>
            <p:cNvCxnSpPr>
              <a:cxnSpLocks noChangeShapeType="1"/>
              <a:stCxn id="36" idx="2"/>
              <a:endCxn id="36" idx="0"/>
            </p:cNvCxnSpPr>
            <p:nvPr>
              <p:custDataLst>
                <p:tags r:id="rId5"/>
              </p:custDataLst>
            </p:nvPr>
          </p:nvCxnSpPr>
          <p:spPr bwMode="gray">
            <a:xfrm>
              <a:off x="1147772" y="3083438"/>
              <a:ext cx="2645276" cy="0"/>
            </a:xfrm>
            <a:prstGeom prst="straightConnector1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38" name="AutoShape 74"/>
            <p:cNvCxnSpPr>
              <a:cxnSpLocks noChangeShapeType="1"/>
              <a:stCxn id="36" idx="4"/>
              <a:endCxn id="36" idx="6"/>
            </p:cNvCxnSpPr>
            <p:nvPr>
              <p:custDataLst>
                <p:tags r:id="rId6"/>
              </p:custDataLst>
            </p:nvPr>
          </p:nvCxnSpPr>
          <p:spPr bwMode="gray">
            <a:xfrm>
              <a:off x="1147772" y="3289283"/>
              <a:ext cx="2645276" cy="0"/>
            </a:xfrm>
            <a:prstGeom prst="straightConnector1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</p:cxnSp>
      </p:grpSp>
    </p:spTree>
    <p:extLst>
      <p:ext uri="{BB962C8B-B14F-4D97-AF65-F5344CB8AC3E}">
        <p14:creationId xmlns:p14="http://schemas.microsoft.com/office/powerpoint/2010/main" val="30957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24</a:t>
            </a:fld>
            <a:endParaRPr lang="da-DK" dirty="0"/>
          </a:p>
        </p:txBody>
      </p:sp>
      <p:sp>
        <p:nvSpPr>
          <p:cNvPr id="6" name="Tekstboks 14"/>
          <p:cNvSpPr txBox="1"/>
          <p:nvPr/>
        </p:nvSpPr>
        <p:spPr>
          <a:xfrm>
            <a:off x="772409" y="1981078"/>
            <a:ext cx="5196067" cy="35614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GB"/>
            </a:defPPr>
            <a:lvl1pPr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170254" indent="-170254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Kundeaftale (standardiseret opgavesplit)</a:t>
            </a:r>
          </a:p>
          <a:p>
            <a:pPr marL="170254" indent="-170254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393" dirty="0" err="1"/>
              <a:t>EPI-centeret</a:t>
            </a:r>
            <a:endParaRPr lang="da-DK" sz="1393" dirty="0"/>
          </a:p>
          <a:p>
            <a:pPr marL="170254" indent="-170254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Drejebøger</a:t>
            </a:r>
          </a:p>
          <a:p>
            <a:pPr marL="170254" indent="-170254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Opsætninger i Navision (kontoplan, moms m.m.)</a:t>
            </a:r>
          </a:p>
          <a:p>
            <a:pPr marL="170254" indent="-170254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Flytninger af anlægsaktiver</a:t>
            </a:r>
          </a:p>
          <a:p>
            <a:pPr marL="170254" indent="-170254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393" dirty="0" smtClean="0"/>
              <a:t>Bogføring </a:t>
            </a:r>
            <a:r>
              <a:rPr lang="da-DK" sz="1393" dirty="0"/>
              <a:t>af </a:t>
            </a:r>
            <a:r>
              <a:rPr lang="da-DK" sz="1393" dirty="0" smtClean="0"/>
              <a:t>udlæg, åbnings- </a:t>
            </a:r>
            <a:r>
              <a:rPr lang="da-DK" sz="1393" dirty="0"/>
              <a:t>og lukkebalancer</a:t>
            </a:r>
          </a:p>
          <a:p>
            <a:pPr marL="170254" indent="-170254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Afstemning af ressort-mellemværender</a:t>
            </a:r>
            <a:br>
              <a:rPr lang="da-DK" sz="1393" dirty="0"/>
            </a:br>
            <a:endParaRPr lang="da-DK" sz="1393" dirty="0"/>
          </a:p>
        </p:txBody>
      </p:sp>
      <p:cxnSp>
        <p:nvCxnSpPr>
          <p:cNvPr id="7" name="Lige forbindelse 6"/>
          <p:cNvCxnSpPr/>
          <p:nvPr/>
        </p:nvCxnSpPr>
        <p:spPr bwMode="auto">
          <a:xfrm>
            <a:off x="5810064" y="2130467"/>
            <a:ext cx="1033" cy="376494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kstboks 14"/>
          <p:cNvSpPr txBox="1"/>
          <p:nvPr/>
        </p:nvSpPr>
        <p:spPr>
          <a:xfrm>
            <a:off x="6381949" y="1979347"/>
            <a:ext cx="5575841" cy="38803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GB"/>
            </a:defPPr>
            <a:lvl1pPr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170254" indent="-170254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Driftsstart – test og opfølgning</a:t>
            </a:r>
          </a:p>
          <a:p>
            <a:pPr marL="170254" indent="-170254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Oprettelse/ændring på Kundeportalen, </a:t>
            </a:r>
            <a:r>
              <a:rPr lang="da-DK" sz="1393" dirty="0" smtClean="0"/>
              <a:t>Serviceportalen </a:t>
            </a:r>
            <a:r>
              <a:rPr lang="da-DK" sz="1393" dirty="0"/>
              <a:t>og Lønportalen </a:t>
            </a:r>
          </a:p>
          <a:p>
            <a:pPr marL="170254" indent="-170254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BSL – Brugerstyring Løn (SLS og HR-Løn)</a:t>
            </a:r>
          </a:p>
          <a:p>
            <a:pPr marL="170254" indent="-170254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Blanketpakker (</a:t>
            </a:r>
            <a:r>
              <a:rPr lang="da-DK" sz="1393" dirty="0" err="1" smtClean="0"/>
              <a:t>Nemkonto</a:t>
            </a:r>
            <a:r>
              <a:rPr lang="da-DK" sz="1393" dirty="0" smtClean="0"/>
              <a:t>, </a:t>
            </a:r>
            <a:r>
              <a:rPr lang="da-DK" sz="1393" dirty="0"/>
              <a:t>Virk.dk, Skat.dk, løngruppe-bestilling, lønflytningsskema, Danske Bank, </a:t>
            </a:r>
            <a:r>
              <a:rPr lang="da-DK" sz="1393" dirty="0" err="1"/>
              <a:t>eRekruttering</a:t>
            </a:r>
            <a:r>
              <a:rPr lang="da-DK" sz="1393" dirty="0"/>
              <a:t> m.v.)</a:t>
            </a:r>
          </a:p>
          <a:p>
            <a:pPr marL="170254" indent="-170254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Oprettelse/ændring af rejsekonto og kreditkort via SAM-kortadministration (SEB og CWT)</a:t>
            </a:r>
          </a:p>
          <a:p>
            <a:pPr marL="170254" indent="-170254">
              <a:lnSpc>
                <a:spcPct val="100000"/>
              </a:lnSpc>
              <a:spcBef>
                <a:spcPts val="2386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Løbende statusmøder til sikring af fremdrift i samarbejde med Institution og ØS</a:t>
            </a:r>
            <a:br>
              <a:rPr lang="da-DK" sz="1393" dirty="0"/>
            </a:br>
            <a:endParaRPr lang="da-DK" sz="1393" dirty="0"/>
          </a:p>
        </p:txBody>
      </p:sp>
      <p:cxnSp>
        <p:nvCxnSpPr>
          <p:cNvPr id="10" name="Lige forbindelse 9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itle 2"/>
          <p:cNvSpPr txBox="1">
            <a:spLocks/>
          </p:cNvSpPr>
          <p:nvPr/>
        </p:nvSpPr>
        <p:spPr bwMode="auto">
          <a:xfrm>
            <a:off x="719249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386" dirty="0"/>
              <a:t>Statens Administration vejleder og understøtter i forhold til følgende områder</a:t>
            </a:r>
            <a:endParaRPr lang="da-DK" sz="2386" kern="0" dirty="0"/>
          </a:p>
        </p:txBody>
      </p:sp>
      <p:sp>
        <p:nvSpPr>
          <p:cNvPr id="12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993" kern="0" dirty="0">
                <a:latin typeface="Arial "/>
              </a:rPr>
              <a:t>Administrative spor</a:t>
            </a:r>
          </a:p>
        </p:txBody>
      </p:sp>
    </p:spTree>
    <p:extLst>
      <p:ext uri="{BB962C8B-B14F-4D97-AF65-F5344CB8AC3E}">
        <p14:creationId xmlns:p14="http://schemas.microsoft.com/office/powerpoint/2010/main" val="278403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/>
              <a:pPr/>
              <a:t>25</a:t>
            </a:fld>
            <a:endParaRPr lang="da-DK" dirty="0"/>
          </a:p>
        </p:txBody>
      </p:sp>
      <p:pic>
        <p:nvPicPr>
          <p:cNvPr id="10" name="Billede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1377989" y="1731537"/>
            <a:ext cx="474949" cy="474949"/>
          </a:xfrm>
          <a:prstGeom prst="rect">
            <a:avLst/>
          </a:prstGeom>
        </p:spPr>
      </p:pic>
      <p:pic>
        <p:nvPicPr>
          <p:cNvPr id="11" name="Billede 10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1377988" y="3478234"/>
            <a:ext cx="474949" cy="474949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1377988" y="4396595"/>
            <a:ext cx="474949" cy="474949"/>
          </a:xfrm>
          <a:prstGeom prst="rect">
            <a:avLst/>
          </a:prstGeom>
        </p:spPr>
      </p:pic>
      <p:pic>
        <p:nvPicPr>
          <p:cNvPr id="13" name="Billede 12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1377985" y="2604881"/>
            <a:ext cx="474948" cy="474948"/>
          </a:xfrm>
          <a:prstGeom prst="rect">
            <a:avLst/>
          </a:prstGeom>
        </p:spPr>
      </p:pic>
      <p:sp>
        <p:nvSpPr>
          <p:cNvPr id="15" name="Tekstfelt 14"/>
          <p:cNvSpPr txBox="1"/>
          <p:nvPr/>
        </p:nvSpPr>
        <p:spPr>
          <a:xfrm>
            <a:off x="2309029" y="1735270"/>
            <a:ext cx="6934057" cy="5677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393" b="1" dirty="0">
                <a:solidFill>
                  <a:schemeClr val="bg1"/>
                </a:solidFill>
              </a:rPr>
              <a:t>Velkommen</a:t>
            </a:r>
          </a:p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393" dirty="0">
                <a:solidFill>
                  <a:schemeClr val="bg1"/>
                </a:solidFill>
              </a:rPr>
              <a:t>Agenda og formål med mødet</a:t>
            </a:r>
          </a:p>
        </p:txBody>
      </p:sp>
      <p:sp>
        <p:nvSpPr>
          <p:cNvPr id="19" name="Pladsholder til tekst 1"/>
          <p:cNvSpPr txBox="1">
            <a:spLocks/>
          </p:cNvSpPr>
          <p:nvPr/>
        </p:nvSpPr>
        <p:spPr>
          <a:xfrm>
            <a:off x="2307296" y="2604884"/>
            <a:ext cx="8770361" cy="520491"/>
          </a:xfrm>
          <a:prstGeom prst="rect">
            <a:avLst/>
          </a:prstGeom>
        </p:spPr>
        <p:txBody>
          <a:bodyPr vert="horz" lIns="0" tIns="45389" rIns="90775" bIns="45389" rtlCol="0" anchor="ctr">
            <a:noAutofit/>
          </a:bodyPr>
          <a:lstStyle>
            <a:defPPr>
              <a:defRPr lang="en-GB"/>
            </a:defPPr>
            <a:lvl1pPr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00" kern="1200">
                <a:noFill/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da-DK" sz="1393" b="1" dirty="0">
                <a:solidFill>
                  <a:schemeClr val="bg1"/>
                </a:solidFill>
              </a:rPr>
              <a:t>Ressortomlægningsprocessen</a:t>
            </a:r>
          </a:p>
          <a:p>
            <a:r>
              <a:rPr lang="da-DK" sz="1393" dirty="0">
                <a:solidFill>
                  <a:schemeClr val="bg1"/>
                </a:solidFill>
              </a:rPr>
              <a:t>Introduktion til den teknisk-administrative implementering af ressortomlægninger</a:t>
            </a:r>
          </a:p>
        </p:txBody>
      </p:sp>
      <p:sp>
        <p:nvSpPr>
          <p:cNvPr id="20" name="Pladsholder til tekst 1"/>
          <p:cNvSpPr txBox="1">
            <a:spLocks/>
          </p:cNvSpPr>
          <p:nvPr/>
        </p:nvSpPr>
        <p:spPr>
          <a:xfrm>
            <a:off x="2307296" y="4396593"/>
            <a:ext cx="8770361" cy="533599"/>
          </a:xfrm>
          <a:prstGeom prst="rect">
            <a:avLst/>
          </a:prstGeom>
        </p:spPr>
        <p:txBody>
          <a:bodyPr vert="horz" lIns="0" tIns="45389" rIns="90775" bIns="45389" rtlCol="0" anchor="ctr">
            <a:noAutofit/>
          </a:bodyPr>
          <a:lstStyle>
            <a:defPPr>
              <a:defRPr lang="en-GB"/>
            </a:defPPr>
            <a:lvl1pPr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00" kern="1200">
                <a:noFill/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da-DK" sz="1393" b="1" dirty="0">
                <a:solidFill>
                  <a:schemeClr val="bg1"/>
                </a:solidFill>
              </a:rPr>
              <a:t>Opsamling og videre proces</a:t>
            </a:r>
          </a:p>
          <a:p>
            <a:r>
              <a:rPr lang="da-DK" sz="1393" dirty="0">
                <a:solidFill>
                  <a:schemeClr val="bg1"/>
                </a:solidFill>
              </a:rPr>
              <a:t>Kontaktoplysninger og organisering</a:t>
            </a:r>
          </a:p>
        </p:txBody>
      </p:sp>
      <p:sp>
        <p:nvSpPr>
          <p:cNvPr id="21" name="Pladsholder til tekst 1"/>
          <p:cNvSpPr txBox="1">
            <a:spLocks/>
          </p:cNvSpPr>
          <p:nvPr/>
        </p:nvSpPr>
        <p:spPr>
          <a:xfrm>
            <a:off x="2307296" y="3478231"/>
            <a:ext cx="8770361" cy="565505"/>
          </a:xfrm>
          <a:prstGeom prst="rect">
            <a:avLst/>
          </a:prstGeom>
        </p:spPr>
        <p:txBody>
          <a:bodyPr vert="horz" lIns="0" tIns="45389" rIns="90775" bIns="45389" rtlCol="0" anchor="ctr">
            <a:noAutofit/>
          </a:bodyPr>
          <a:lstStyle>
            <a:defPPr>
              <a:defRPr lang="en-GB"/>
            </a:defPPr>
            <a:lvl1pPr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00" kern="1200">
                <a:noFill/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da-DK" sz="1393" b="1" dirty="0">
                <a:solidFill>
                  <a:schemeClr val="bg1"/>
                </a:solidFill>
              </a:rPr>
              <a:t>Administrative spor</a:t>
            </a:r>
          </a:p>
          <a:p>
            <a:r>
              <a:rPr lang="da-DK" sz="1393" dirty="0">
                <a:solidFill>
                  <a:schemeClr val="bg1"/>
                </a:solidFill>
              </a:rPr>
              <a:t>Introduktion til de syv administrative spor</a:t>
            </a:r>
          </a:p>
        </p:txBody>
      </p:sp>
      <p:sp>
        <p:nvSpPr>
          <p:cNvPr id="17" name="Rektangel 16"/>
          <p:cNvSpPr/>
          <p:nvPr/>
        </p:nvSpPr>
        <p:spPr bwMode="auto">
          <a:xfrm>
            <a:off x="1239843" y="1524069"/>
            <a:ext cx="9364551" cy="920146"/>
          </a:xfrm>
          <a:prstGeom prst="rect">
            <a:avLst/>
          </a:prstGeom>
          <a:solidFill>
            <a:schemeClr val="tx2">
              <a:alpha val="50000"/>
            </a:schemeClr>
          </a:solidFill>
          <a:ln w="6350" cap="flat" cmpd="sng" algn="ctr">
            <a:solidFill>
              <a:srgbClr val="066B4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endParaRPr lang="da-DK" sz="1986" dirty="0" err="1">
              <a:solidFill>
                <a:schemeClr val="bg1"/>
              </a:solidFill>
            </a:endParaRPr>
          </a:p>
        </p:txBody>
      </p:sp>
      <p:sp>
        <p:nvSpPr>
          <p:cNvPr id="22" name="Rektangel 21"/>
          <p:cNvSpPr/>
          <p:nvPr/>
        </p:nvSpPr>
        <p:spPr bwMode="auto">
          <a:xfrm>
            <a:off x="1268964" y="2457648"/>
            <a:ext cx="9364551" cy="920146"/>
          </a:xfrm>
          <a:prstGeom prst="rect">
            <a:avLst/>
          </a:prstGeom>
          <a:solidFill>
            <a:schemeClr val="tx2">
              <a:alpha val="50000"/>
            </a:schemeClr>
          </a:solidFill>
          <a:ln w="6350" cap="flat" cmpd="sng" algn="ctr">
            <a:solidFill>
              <a:srgbClr val="066B4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endParaRPr lang="da-DK" sz="1986" dirty="0" err="1">
              <a:solidFill>
                <a:schemeClr val="bg1"/>
              </a:solidFill>
            </a:endParaRPr>
          </a:p>
        </p:txBody>
      </p:sp>
      <p:sp>
        <p:nvSpPr>
          <p:cNvPr id="23" name="Rektangel 22"/>
          <p:cNvSpPr/>
          <p:nvPr/>
        </p:nvSpPr>
        <p:spPr bwMode="auto">
          <a:xfrm>
            <a:off x="1163529" y="3371704"/>
            <a:ext cx="9364551" cy="920146"/>
          </a:xfrm>
          <a:prstGeom prst="rect">
            <a:avLst/>
          </a:prstGeom>
          <a:solidFill>
            <a:schemeClr val="tx2">
              <a:alpha val="50000"/>
            </a:schemeClr>
          </a:solidFill>
          <a:ln w="6350" cap="flat" cmpd="sng" algn="ctr">
            <a:solidFill>
              <a:srgbClr val="066B4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endParaRPr lang="da-DK" sz="1986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3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Objekt 6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5853" y="26487"/>
          <a:ext cx="1573" cy="1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6" name="think-cell Slide" r:id="rId6" imgW="216" imgH="216" progId="TCLayout.ActiveDocument.1">
                  <p:embed/>
                </p:oleObj>
              </mc:Choice>
              <mc:Fallback>
                <p:oleObj name="think-cell Slide" r:id="rId6" imgW="216" imgH="216" progId="TCLayout.ActiveDocument.1">
                  <p:embed/>
                  <p:pic>
                    <p:nvPicPr>
                      <p:cNvPr id="69" name="Objekt 68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853" y="26487"/>
                        <a:ext cx="1573" cy="1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/>
          <p:cNvSpPr/>
          <p:nvPr>
            <p:custDataLst>
              <p:tags r:id="rId3"/>
            </p:custDataLst>
          </p:nvPr>
        </p:nvSpPr>
        <p:spPr bwMode="auto">
          <a:xfrm>
            <a:off x="44270" y="24906"/>
            <a:ext cx="157597" cy="157597"/>
          </a:xfrm>
          <a:prstGeom prst="rect">
            <a:avLst/>
          </a:prstGeom>
          <a:solidFill>
            <a:schemeClr val="tx2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da-DK" sz="2386" dirty="0" err="1">
              <a:solidFill>
                <a:srgbClr val="FFFFFF"/>
              </a:solidFill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26</a:t>
            </a:fld>
            <a:endParaRPr lang="da-DK" dirty="0"/>
          </a:p>
        </p:txBody>
      </p:sp>
      <p:sp>
        <p:nvSpPr>
          <p:cNvPr id="53" name="Title 2"/>
          <p:cNvSpPr txBox="1">
            <a:spLocks/>
          </p:cNvSpPr>
          <p:nvPr/>
        </p:nvSpPr>
        <p:spPr bwMode="auto">
          <a:xfrm>
            <a:off x="719249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386" kern="0" dirty="0"/>
              <a:t>Hvert spor kan kontaktes direkte - generelle spørgsmål sendes til koordinator</a:t>
            </a:r>
          </a:p>
        </p:txBody>
      </p:sp>
      <p:cxnSp>
        <p:nvCxnSpPr>
          <p:cNvPr id="28" name="Lige forbindelse 27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993" kern="0" dirty="0">
                <a:latin typeface="Arial "/>
              </a:rPr>
              <a:t>Opsamling og videre proces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543259"/>
              </p:ext>
            </p:extLst>
          </p:nvPr>
        </p:nvGraphicFramePr>
        <p:xfrm>
          <a:off x="678746" y="1412776"/>
          <a:ext cx="10707159" cy="50468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2760270">
                  <a:extLst>
                    <a:ext uri="{9D8B030D-6E8A-4147-A177-3AD203B41FA5}">
                      <a16:colId xmlns:a16="http://schemas.microsoft.com/office/drawing/2014/main" val="3023167532"/>
                    </a:ext>
                  </a:extLst>
                </a:gridCol>
                <a:gridCol w="2936973">
                  <a:extLst>
                    <a:ext uri="{9D8B030D-6E8A-4147-A177-3AD203B41FA5}">
                      <a16:colId xmlns:a16="http://schemas.microsoft.com/office/drawing/2014/main" val="4036540027"/>
                    </a:ext>
                  </a:extLst>
                </a:gridCol>
                <a:gridCol w="5009916">
                  <a:extLst>
                    <a:ext uri="{9D8B030D-6E8A-4147-A177-3AD203B41FA5}">
                      <a16:colId xmlns:a16="http://schemas.microsoft.com/office/drawing/2014/main" val="2079287286"/>
                    </a:ext>
                  </a:extLst>
                </a:gridCol>
              </a:tblGrid>
              <a:tr h="368402">
                <a:tc>
                  <a:txBody>
                    <a:bodyPr/>
                    <a:lstStyle/>
                    <a:p>
                      <a:pPr marL="0" marR="36195" lvl="0" indent="0" algn="l" defTabSz="914400" rtl="0" eaLnBrk="1" fontAlgn="auto" latinLnBrk="0" hangingPunct="1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>
                          <a:effectLst/>
                        </a:rPr>
                        <a:t> </a:t>
                      </a:r>
                      <a:endParaRPr lang="da-DK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b="1" dirty="0">
                          <a:effectLst/>
                        </a:rPr>
                        <a:t>Rådgivende institution</a:t>
                      </a:r>
                      <a:endParaRPr lang="da-DK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b="1" dirty="0">
                          <a:effectLst/>
                        </a:rPr>
                        <a:t>Kontakt</a:t>
                      </a:r>
                      <a:endParaRPr lang="da-DK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24484770"/>
                  </a:ext>
                </a:extLst>
              </a:tr>
              <a:tr h="652086">
                <a:tc>
                  <a:txBody>
                    <a:bodyPr/>
                    <a:lstStyle/>
                    <a:p>
                      <a:pPr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b="1" dirty="0">
                          <a:effectLst/>
                        </a:rPr>
                        <a:t>Regnskabsmæssig flytning</a:t>
                      </a:r>
                      <a:endParaRPr lang="da-DK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dirty="0" smtClean="0">
                          <a:effectLst/>
                        </a:rPr>
                        <a:t>Økonomistyrelsen </a:t>
                      </a:r>
                      <a:r>
                        <a:rPr lang="da-DK" sz="1200" dirty="0">
                          <a:effectLst/>
                        </a:rPr>
                        <a:t>og</a:t>
                      </a:r>
                    </a:p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Statens Administration</a:t>
                      </a:r>
                      <a:endParaRPr lang="da-DK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Generelle spørgsmål: </a:t>
                      </a:r>
                      <a:r>
                        <a:rPr lang="da-DK" sz="1200" u="sng" dirty="0" smtClean="0">
                          <a:effectLst/>
                          <a:hlinkClick r:id="rId8"/>
                        </a:rPr>
                        <a:t>statsregnskab@oes.dk</a:t>
                      </a:r>
                      <a:endParaRPr lang="da-DK" sz="1200" dirty="0">
                        <a:effectLst/>
                      </a:endParaRPr>
                    </a:p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Specifikke spørgsmål vedr. løn-, anlægs- og regnskabsflytninger </a:t>
                      </a:r>
                      <a:r>
                        <a:rPr lang="da-DK" sz="1200" u="sng" dirty="0" smtClean="0">
                          <a:effectLst/>
                          <a:hlinkClick r:id="rId9"/>
                        </a:rPr>
                        <a:t>ressort@statens-adm.dk</a:t>
                      </a:r>
                      <a:endParaRPr lang="da-DK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78017787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b="1" dirty="0">
                          <a:effectLst/>
                        </a:rPr>
                        <a:t>Systemopsætning</a:t>
                      </a:r>
                      <a:endParaRPr lang="da-DK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Økonomistyrelsen</a:t>
                      </a:r>
                      <a:endParaRPr lang="da-DK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u="sng" dirty="0" smtClean="0">
                          <a:effectLst/>
                          <a:hlinkClick r:id="rId10"/>
                        </a:rPr>
                        <a:t>ressort@oes.dk</a:t>
                      </a:r>
                      <a:endParaRPr lang="da-DK" sz="1200" u="sng" dirty="0" smtClean="0">
                        <a:effectLst/>
                      </a:endParaRPr>
                    </a:p>
                    <a:p>
                      <a:pPr marL="36195" marR="36195" lvl="0" indent="0" algn="l" defTabSz="908018" rtl="0" eaLnBrk="1" fontAlgn="auto" latinLnBrk="0" hangingPunct="1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Spørgsmål vedr. registreringsrammer</a:t>
                      </a:r>
                      <a:r>
                        <a:rPr lang="da-DK" sz="1200" dirty="0" smtClean="0">
                          <a:effectLst/>
                        </a:rPr>
                        <a:t>: </a:t>
                      </a:r>
                      <a:r>
                        <a:rPr lang="da-DK" sz="1200" u="sng" dirty="0" smtClean="0">
                          <a:effectLst/>
                          <a:hlinkClick r:id="rId11"/>
                        </a:rPr>
                        <a:t>styring@oes.dk</a:t>
                      </a:r>
                      <a:endParaRPr lang="da-DK" sz="1200" u="none" dirty="0" smtClean="0">
                        <a:effectLst/>
                      </a:endParaRPr>
                    </a:p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da-DK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40019014"/>
                  </a:ext>
                </a:extLst>
              </a:tr>
              <a:tr h="368402">
                <a:tc>
                  <a:txBody>
                    <a:bodyPr/>
                    <a:lstStyle/>
                    <a:p>
                      <a:pPr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b="1" dirty="0" smtClean="0">
                          <a:effectLst/>
                        </a:rPr>
                        <a:t>It-understøttelse</a:t>
                      </a:r>
                    </a:p>
                    <a:p>
                      <a:pPr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da-DK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Statens It</a:t>
                      </a:r>
                      <a:endParaRPr lang="da-DK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u="sng" smtClean="0">
                          <a:effectLst/>
                          <a:hlinkClick r:id="rId12"/>
                        </a:rPr>
                        <a:t>FV@statens-it.dk</a:t>
                      </a:r>
                      <a:endParaRPr lang="da-DK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87293515"/>
                  </a:ext>
                </a:extLst>
              </a:tr>
              <a:tr h="1623908">
                <a:tc>
                  <a:txBody>
                    <a:bodyPr/>
                    <a:lstStyle/>
                    <a:p>
                      <a:pPr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da-DK" sz="1200" b="1" dirty="0" smtClean="0">
                        <a:effectLst/>
                      </a:endParaRPr>
                    </a:p>
                    <a:p>
                      <a:pPr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b="1" dirty="0" smtClean="0">
                          <a:effectLst/>
                        </a:rPr>
                        <a:t>Overdragelse </a:t>
                      </a:r>
                      <a:r>
                        <a:rPr lang="da-DK" sz="1200" b="1" dirty="0">
                          <a:effectLst/>
                        </a:rPr>
                        <a:t>af </a:t>
                      </a:r>
                      <a:r>
                        <a:rPr lang="da-DK" sz="1200" b="1" dirty="0" smtClean="0">
                          <a:effectLst/>
                        </a:rPr>
                        <a:t>personale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dirty="0" smtClean="0">
                          <a:effectLst/>
                        </a:rPr>
                        <a:t>Medarbejder- og Kompetencestyrelsen</a:t>
                      </a:r>
                      <a:endParaRPr lang="da-DK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u="none" dirty="0" smtClean="0">
                          <a:effectLst/>
                        </a:rPr>
                        <a:t>Spørgsmål vedr. ansættelsesretlige</a:t>
                      </a:r>
                      <a:r>
                        <a:rPr lang="da-DK" sz="1200" u="none" baseline="0" dirty="0" smtClean="0">
                          <a:effectLst/>
                        </a:rPr>
                        <a:t> forhold:</a:t>
                      </a:r>
                      <a:endParaRPr lang="da-DK" sz="1200" u="none" dirty="0" smtClean="0">
                        <a:effectLst/>
                        <a:hlinkClick r:id="rId13"/>
                      </a:endParaRPr>
                    </a:p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u="sng" dirty="0" smtClean="0">
                          <a:effectLst/>
                          <a:hlinkClick r:id="rId13"/>
                        </a:rPr>
                        <a:t>ansaettelsesret@medst.dk</a:t>
                      </a:r>
                      <a:endParaRPr lang="da-DK" sz="1200" u="sng" dirty="0" smtClean="0">
                        <a:effectLst/>
                      </a:endParaRPr>
                    </a:p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da-DK" sz="1200" u="sng" dirty="0" smtClean="0">
                        <a:effectLst/>
                      </a:endParaRPr>
                    </a:p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u="none" dirty="0" smtClean="0">
                          <a:effectLst/>
                        </a:rPr>
                        <a:t>Spørgsmål</a:t>
                      </a:r>
                      <a:r>
                        <a:rPr lang="da-DK" sz="1200" u="none" baseline="0" dirty="0" smtClean="0">
                          <a:effectLst/>
                        </a:rPr>
                        <a:t> vedr. barsel, ferie, lokalaftaler og TR-aftalen:</a:t>
                      </a:r>
                      <a:endParaRPr lang="da-DK" sz="1200" u="none" dirty="0" smtClean="0">
                        <a:effectLst/>
                      </a:endParaRPr>
                    </a:p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4"/>
                        </a:rPr>
                        <a:t>overenskomster@medst.dk</a:t>
                      </a:r>
                      <a:r>
                        <a:rPr lang="da-DK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da-DK" sz="12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Spørgsmål</a:t>
                      </a:r>
                      <a:r>
                        <a:rPr lang="da-DK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om underretning af SU:</a:t>
                      </a:r>
                      <a:endParaRPr lang="da-DK" sz="12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15"/>
                        </a:rPr>
                        <a:t>ask@medst.dk</a:t>
                      </a:r>
                      <a:endParaRPr lang="da-DK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76521580"/>
                  </a:ext>
                </a:extLst>
              </a:tr>
              <a:tr h="505198">
                <a:tc>
                  <a:txBody>
                    <a:bodyPr/>
                    <a:lstStyle/>
                    <a:p>
                      <a:pPr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b="1" dirty="0" smtClean="0">
                          <a:effectLst/>
                        </a:rPr>
                        <a:t>Lokalemæssige </a:t>
                      </a:r>
                      <a:r>
                        <a:rPr lang="da-DK" sz="1200" b="1" dirty="0">
                          <a:effectLst/>
                        </a:rPr>
                        <a:t>tilpasninger</a:t>
                      </a:r>
                      <a:endParaRPr lang="da-DK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Bygningsstyrelsen</a:t>
                      </a:r>
                      <a:endParaRPr lang="da-DK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u="sng" dirty="0" smtClean="0">
                          <a:effectLst/>
                          <a:hlinkClick r:id="rId16"/>
                        </a:rPr>
                        <a:t>nsb@bygst.dk</a:t>
                      </a:r>
                      <a:endParaRPr lang="da-DK" sz="1200" u="sng" dirty="0" smtClean="0">
                        <a:effectLst/>
                      </a:endParaRPr>
                    </a:p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u="sng" dirty="0" smtClean="0">
                          <a:effectLst/>
                          <a:hlinkClick r:id="rId17"/>
                        </a:rPr>
                        <a:t>mch@bygst.dk</a:t>
                      </a:r>
                      <a:r>
                        <a:rPr lang="da-DK" sz="1200" dirty="0" smtClean="0">
                          <a:effectLst/>
                        </a:rPr>
                        <a:t>  </a:t>
                      </a:r>
                      <a:endParaRPr lang="da-DK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76888537"/>
                  </a:ext>
                </a:extLst>
              </a:tr>
              <a:tr h="368402">
                <a:tc>
                  <a:txBody>
                    <a:bodyPr/>
                    <a:lstStyle/>
                    <a:p>
                      <a:pPr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b="1" dirty="0">
                          <a:effectLst/>
                        </a:rPr>
                        <a:t>Håndtering af arkivalier</a:t>
                      </a:r>
                      <a:endParaRPr lang="da-DK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Rigsarkivet</a:t>
                      </a:r>
                      <a:endParaRPr lang="da-DK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u="sng" dirty="0" smtClean="0">
                          <a:effectLst/>
                          <a:hlinkClick r:id="rId18"/>
                        </a:rPr>
                        <a:t>mailbox@rigsarkivet.dk</a:t>
                      </a:r>
                      <a:endParaRPr lang="da-DK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44599693"/>
                  </a:ext>
                </a:extLst>
              </a:tr>
              <a:tr h="368402">
                <a:tc>
                  <a:txBody>
                    <a:bodyPr/>
                    <a:lstStyle/>
                    <a:p>
                      <a:pPr marR="36195" algn="l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a-DK" sz="1200" b="1" dirty="0" smtClean="0">
                          <a:effectLst/>
                        </a:rPr>
                        <a:t>Procesvejledning </a:t>
                      </a:r>
                      <a:r>
                        <a:rPr lang="da-DK" sz="1200" b="1" smtClean="0">
                          <a:effectLst/>
                        </a:rPr>
                        <a:t>og koordinering</a:t>
                      </a:r>
                      <a:endParaRPr lang="da-DK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lvl="0" indent="0" algn="l" defTabSz="914400" rtl="0" eaLnBrk="1" fontAlgn="auto" latinLnBrk="0" hangingPunct="1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 smtClean="0">
                          <a:effectLst/>
                        </a:rPr>
                        <a:t>Økonomistyrelsen</a:t>
                      </a:r>
                      <a:endParaRPr lang="da-DK" sz="12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lvl="0" indent="0" algn="l" defTabSz="914400" rtl="0" eaLnBrk="1" fontAlgn="auto" latinLnBrk="0" hangingPunct="1">
                        <a:lnSpc>
                          <a:spcPts val="7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u="sng" dirty="0" smtClean="0">
                          <a:effectLst/>
                          <a:hlinkClick r:id="rId19"/>
                        </a:rPr>
                        <a:t>statsregnskab@oes.dk</a:t>
                      </a:r>
                      <a:endParaRPr lang="da-DK" sz="12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64435048"/>
                  </a:ext>
                </a:extLst>
              </a:tr>
            </a:tbl>
          </a:graphicData>
        </a:graphic>
      </p:graphicFrame>
      <p:cxnSp>
        <p:nvCxnSpPr>
          <p:cNvPr id="27" name="Lige forbindelse 26"/>
          <p:cNvCxnSpPr/>
          <p:nvPr/>
        </p:nvCxnSpPr>
        <p:spPr bwMode="auto">
          <a:xfrm>
            <a:off x="678746" y="5169568"/>
            <a:ext cx="1070715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Lige forbindelse 29"/>
          <p:cNvCxnSpPr/>
          <p:nvPr/>
        </p:nvCxnSpPr>
        <p:spPr bwMode="auto">
          <a:xfrm>
            <a:off x="678746" y="3081336"/>
            <a:ext cx="1070715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Lige forbindelse 31"/>
          <p:cNvCxnSpPr/>
          <p:nvPr/>
        </p:nvCxnSpPr>
        <p:spPr bwMode="auto">
          <a:xfrm>
            <a:off x="678746" y="2503024"/>
            <a:ext cx="1070715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Lige forbindelse 32"/>
          <p:cNvCxnSpPr/>
          <p:nvPr/>
        </p:nvCxnSpPr>
        <p:spPr bwMode="auto">
          <a:xfrm>
            <a:off x="678745" y="1770198"/>
            <a:ext cx="1070715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Lige forbindelse 15"/>
          <p:cNvCxnSpPr/>
          <p:nvPr/>
        </p:nvCxnSpPr>
        <p:spPr bwMode="auto">
          <a:xfrm>
            <a:off x="695400" y="3585392"/>
            <a:ext cx="1070715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Lige forbindelse 16"/>
          <p:cNvCxnSpPr/>
          <p:nvPr/>
        </p:nvCxnSpPr>
        <p:spPr bwMode="auto">
          <a:xfrm>
            <a:off x="678746" y="5673624"/>
            <a:ext cx="1070715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Lige forbindelse 18"/>
          <p:cNvCxnSpPr/>
          <p:nvPr/>
        </p:nvCxnSpPr>
        <p:spPr bwMode="auto">
          <a:xfrm>
            <a:off x="678746" y="6093296"/>
            <a:ext cx="1070715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1183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Objekt 6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5853" y="26487"/>
          <a:ext cx="1573" cy="1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70" name="think-cell Slide" r:id="rId6" imgW="216" imgH="216" progId="TCLayout.ActiveDocument.1">
                  <p:embed/>
                </p:oleObj>
              </mc:Choice>
              <mc:Fallback>
                <p:oleObj name="think-cell Slide" r:id="rId6" imgW="216" imgH="216" progId="TCLayout.ActiveDocument.1">
                  <p:embed/>
                  <p:pic>
                    <p:nvPicPr>
                      <p:cNvPr id="69" name="Objekt 68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853" y="26487"/>
                        <a:ext cx="1573" cy="1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/>
          <p:cNvSpPr/>
          <p:nvPr>
            <p:custDataLst>
              <p:tags r:id="rId3"/>
            </p:custDataLst>
          </p:nvPr>
        </p:nvSpPr>
        <p:spPr bwMode="auto">
          <a:xfrm>
            <a:off x="44270" y="24906"/>
            <a:ext cx="157597" cy="157597"/>
          </a:xfrm>
          <a:prstGeom prst="rect">
            <a:avLst/>
          </a:prstGeom>
          <a:solidFill>
            <a:schemeClr val="tx2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da-DK" sz="2386" dirty="0" err="1">
              <a:solidFill>
                <a:srgbClr val="FFFFFF"/>
              </a:solidFill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27</a:t>
            </a:fld>
            <a:endParaRPr lang="da-DK" dirty="0"/>
          </a:p>
        </p:txBody>
      </p:sp>
      <p:cxnSp>
        <p:nvCxnSpPr>
          <p:cNvPr id="52" name="Lige forbindelse 51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itle 2"/>
          <p:cNvSpPr txBox="1">
            <a:spLocks/>
          </p:cNvSpPr>
          <p:nvPr/>
        </p:nvSpPr>
        <p:spPr bwMode="auto">
          <a:xfrm>
            <a:off x="719249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386" kern="0" dirty="0"/>
              <a:t>Det anbefales, at berørte ministerier etablerer en intern projektorganisation</a:t>
            </a:r>
          </a:p>
        </p:txBody>
      </p:sp>
      <p:sp>
        <p:nvSpPr>
          <p:cNvPr id="2" name="Tekstfelt 1"/>
          <p:cNvSpPr txBox="1"/>
          <p:nvPr/>
        </p:nvSpPr>
        <p:spPr>
          <a:xfrm>
            <a:off x="1949870" y="3506259"/>
            <a:ext cx="9476540" cy="19656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0506" indent="-340506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da-DK" sz="1586" dirty="0"/>
              <a:t>Vi anbefaler, at I organiserer en intern arbejdsgruppe på jeres ministerområde, som afspejler de administrative spor, fx:</a:t>
            </a:r>
          </a:p>
          <a:p>
            <a:pPr marL="794516" lvl="1" indent="-340506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da-DK" sz="1586" dirty="0"/>
              <a:t>Økonomi</a:t>
            </a:r>
          </a:p>
          <a:p>
            <a:pPr marL="794516" lvl="1" indent="-340506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da-DK" sz="1586" dirty="0"/>
              <a:t>Systemer</a:t>
            </a:r>
          </a:p>
          <a:p>
            <a:pPr marL="794516" lvl="1" indent="-340506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da-DK" sz="1586" dirty="0"/>
              <a:t>HR</a:t>
            </a:r>
          </a:p>
          <a:p>
            <a:pPr marL="794516" lvl="1" indent="-340506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da-DK" sz="1586" dirty="0"/>
              <a:t>It</a:t>
            </a:r>
          </a:p>
          <a:p>
            <a:pPr marL="794516" lvl="1" indent="-340506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da-DK" sz="1586" dirty="0"/>
              <a:t>Service</a:t>
            </a:r>
          </a:p>
        </p:txBody>
      </p:sp>
      <p:sp>
        <p:nvSpPr>
          <p:cNvPr id="9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993" kern="0" dirty="0">
                <a:latin typeface="Arial "/>
              </a:rPr>
              <a:t>Opsamling og videre proces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52" y="3357521"/>
            <a:ext cx="786336" cy="786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kstfelt 10"/>
          <p:cNvSpPr txBox="1"/>
          <p:nvPr/>
        </p:nvSpPr>
        <p:spPr>
          <a:xfrm>
            <a:off x="1949870" y="2148040"/>
            <a:ext cx="9476540" cy="15023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0506" indent="-340506">
              <a:lnSpc>
                <a:spcPct val="100000"/>
              </a:lnSpc>
              <a:spcBef>
                <a:spcPts val="1093"/>
              </a:spcBef>
              <a:buFont typeface="Arial" panose="020B0604020202020204" pitchFamily="34" charset="0"/>
              <a:buChar char="•"/>
            </a:pPr>
            <a:r>
              <a:rPr lang="da-DK" sz="1586" dirty="0"/>
              <a:t>De berørte ministerier bedes indmelde en ressortkoordinator til </a:t>
            </a:r>
            <a:r>
              <a:rPr lang="da-DK" sz="1586" dirty="0" smtClean="0">
                <a:hlinkClick r:id="rId9"/>
              </a:rPr>
              <a:t>statsregnskab@oes.dk</a:t>
            </a:r>
            <a:r>
              <a:rPr lang="da-DK" sz="1586" dirty="0" smtClean="0"/>
              <a:t> snarest </a:t>
            </a:r>
            <a:r>
              <a:rPr lang="da-DK" sz="1586" dirty="0"/>
              <a:t>muligt (en erfaren konsulent</a:t>
            </a:r>
            <a:r>
              <a:rPr lang="da-DK" sz="1586" dirty="0" smtClean="0"/>
              <a:t>), ved større omlægninger kan overvejes at indmelde en kontaktperson til systemsporet.</a:t>
            </a:r>
          </a:p>
          <a:p>
            <a:pPr marL="340506" indent="-340506">
              <a:lnSpc>
                <a:spcPct val="100000"/>
              </a:lnSpc>
              <a:spcBef>
                <a:spcPts val="1093"/>
              </a:spcBef>
              <a:buFont typeface="Arial" panose="020B0604020202020204" pitchFamily="34" charset="0"/>
              <a:buChar char="•"/>
            </a:pPr>
            <a:r>
              <a:rPr lang="da-DK" sz="1586" dirty="0"/>
              <a:t>Der er for ministerier, som er kunder i Statens It, meldt kontaktpersoner ind til Statens It</a:t>
            </a:r>
          </a:p>
          <a:p>
            <a:pPr marL="340506" indent="-340506">
              <a:lnSpc>
                <a:spcPct val="100000"/>
              </a:lnSpc>
              <a:spcBef>
                <a:spcPts val="1093"/>
              </a:spcBef>
              <a:buFont typeface="Arial" panose="020B0604020202020204" pitchFamily="34" charset="0"/>
              <a:buChar char="•"/>
            </a:pPr>
            <a:endParaRPr lang="da-DK" sz="1586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10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19252" y="2005066"/>
            <a:ext cx="786336" cy="78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09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Objekt 6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5853" y="26487"/>
          <a:ext cx="1573" cy="1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92" name="think-cell Slide" r:id="rId6" imgW="216" imgH="216" progId="TCLayout.ActiveDocument.1">
                  <p:embed/>
                </p:oleObj>
              </mc:Choice>
              <mc:Fallback>
                <p:oleObj name="think-cell Slide" r:id="rId6" imgW="216" imgH="216" progId="TCLayout.ActiveDocument.1">
                  <p:embed/>
                  <p:pic>
                    <p:nvPicPr>
                      <p:cNvPr id="69" name="Objekt 68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853" y="26487"/>
                        <a:ext cx="1573" cy="1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/>
          <p:cNvSpPr/>
          <p:nvPr>
            <p:custDataLst>
              <p:tags r:id="rId3"/>
            </p:custDataLst>
          </p:nvPr>
        </p:nvSpPr>
        <p:spPr bwMode="auto">
          <a:xfrm>
            <a:off x="44270" y="24906"/>
            <a:ext cx="157597" cy="157597"/>
          </a:xfrm>
          <a:prstGeom prst="rect">
            <a:avLst/>
          </a:prstGeom>
          <a:solidFill>
            <a:schemeClr val="tx2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da-DK" sz="2386" dirty="0" err="1">
              <a:solidFill>
                <a:srgbClr val="FFFFFF"/>
              </a:solidFill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28</a:t>
            </a:fld>
            <a:endParaRPr lang="da-DK" dirty="0"/>
          </a:p>
        </p:txBody>
      </p:sp>
      <p:cxnSp>
        <p:nvCxnSpPr>
          <p:cNvPr id="52" name="Lige forbindelse 51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itle 2"/>
          <p:cNvSpPr txBox="1">
            <a:spLocks/>
          </p:cNvSpPr>
          <p:nvPr/>
        </p:nvSpPr>
        <p:spPr bwMode="auto">
          <a:xfrm>
            <a:off x="719249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386" kern="0" dirty="0"/>
              <a:t>Tid til spørgsmål</a:t>
            </a:r>
          </a:p>
        </p:txBody>
      </p:sp>
      <p:sp>
        <p:nvSpPr>
          <p:cNvPr id="19" name="Tekstfelt 18"/>
          <p:cNvSpPr txBox="1"/>
          <p:nvPr/>
        </p:nvSpPr>
        <p:spPr>
          <a:xfrm>
            <a:off x="5584281" y="2571183"/>
            <a:ext cx="977097" cy="210823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3702" dirty="0"/>
              <a:t>?</a:t>
            </a:r>
          </a:p>
        </p:txBody>
      </p:sp>
      <p:sp>
        <p:nvSpPr>
          <p:cNvPr id="20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993" kern="0" dirty="0">
                <a:latin typeface="Arial "/>
              </a:rPr>
              <a:t>Opsamling og videre proces</a:t>
            </a:r>
          </a:p>
        </p:txBody>
      </p:sp>
    </p:spTree>
    <p:extLst>
      <p:ext uri="{BB962C8B-B14F-4D97-AF65-F5344CB8AC3E}">
        <p14:creationId xmlns:p14="http://schemas.microsoft.com/office/powerpoint/2010/main" val="386092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Objekt 6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5853" y="26487"/>
          <a:ext cx="1573" cy="1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42" name="think-cell Slide" r:id="rId6" imgW="216" imgH="216" progId="TCLayout.ActiveDocument.1">
                  <p:embed/>
                </p:oleObj>
              </mc:Choice>
              <mc:Fallback>
                <p:oleObj name="think-cell Slide" r:id="rId6" imgW="216" imgH="216" progId="TCLayout.ActiveDocument.1">
                  <p:embed/>
                  <p:pic>
                    <p:nvPicPr>
                      <p:cNvPr id="69" name="Objekt 68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853" y="26487"/>
                        <a:ext cx="1573" cy="1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/>
          <p:cNvSpPr/>
          <p:nvPr>
            <p:custDataLst>
              <p:tags r:id="rId3"/>
            </p:custDataLst>
          </p:nvPr>
        </p:nvSpPr>
        <p:spPr bwMode="auto">
          <a:xfrm>
            <a:off x="44270" y="24906"/>
            <a:ext cx="157597" cy="157597"/>
          </a:xfrm>
          <a:prstGeom prst="rect">
            <a:avLst/>
          </a:prstGeom>
          <a:solidFill>
            <a:schemeClr val="tx2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da-DK" sz="2386" dirty="0" err="1">
              <a:solidFill>
                <a:srgbClr val="FFFFFF"/>
              </a:solidFill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3</a:t>
            </a:fld>
            <a:endParaRPr lang="da-DK" dirty="0"/>
          </a:p>
        </p:txBody>
      </p:sp>
      <p:cxnSp>
        <p:nvCxnSpPr>
          <p:cNvPr id="52" name="Lige forbindelse 51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itle 2"/>
          <p:cNvSpPr txBox="1">
            <a:spLocks/>
          </p:cNvSpPr>
          <p:nvPr/>
        </p:nvSpPr>
        <p:spPr bwMode="auto">
          <a:xfrm>
            <a:off x="698997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386" kern="0" dirty="0" smtClean="0"/>
              <a:t>Ressortomlægning 29. august 2024</a:t>
            </a:r>
            <a:endParaRPr lang="da-DK" sz="2386" kern="0" dirty="0"/>
          </a:p>
        </p:txBody>
      </p:sp>
      <p:sp>
        <p:nvSpPr>
          <p:cNvPr id="27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993" kern="0" dirty="0" smtClean="0">
                <a:latin typeface="Arial "/>
              </a:rPr>
              <a:t>Velkommen</a:t>
            </a:r>
            <a:endParaRPr lang="da-DK" sz="993" kern="0" dirty="0">
              <a:latin typeface="Arial "/>
            </a:endParaRPr>
          </a:p>
        </p:txBody>
      </p:sp>
      <p:sp>
        <p:nvSpPr>
          <p:cNvPr id="11" name="Tekstboks 14"/>
          <p:cNvSpPr txBox="1"/>
          <p:nvPr/>
        </p:nvSpPr>
        <p:spPr>
          <a:xfrm>
            <a:off x="756965" y="1791073"/>
            <a:ext cx="5053788" cy="13190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GB"/>
            </a:defPPr>
            <a:lvl1pPr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193"/>
              </a:spcBef>
            </a:pPr>
            <a:r>
              <a:rPr lang="da-DK" sz="1393" b="1" dirty="0" smtClean="0"/>
              <a:t>Den pågældende ændring</a:t>
            </a:r>
            <a:endParaRPr lang="da-DK" sz="1393" b="1" dirty="0"/>
          </a:p>
          <a:p>
            <a:pPr marL="283756" indent="-283756">
              <a:lnSpc>
                <a:spcPct val="100000"/>
              </a:lnSpc>
              <a:spcBef>
                <a:spcPts val="1193"/>
              </a:spcBef>
              <a:buFont typeface="Arial" panose="020B0604020202020204" pitchFamily="34" charset="0"/>
              <a:buChar char="•"/>
            </a:pPr>
            <a:r>
              <a:rPr lang="da-DK" sz="1393" dirty="0" smtClean="0"/>
              <a:t>3 </a:t>
            </a:r>
            <a:r>
              <a:rPr lang="da-DK" sz="1393" dirty="0"/>
              <a:t>nye ministerier oprettes (nye paragraffer i FL)</a:t>
            </a:r>
          </a:p>
          <a:p>
            <a:pPr marL="283756" indent="-283756">
              <a:lnSpc>
                <a:spcPct val="100000"/>
              </a:lnSpc>
              <a:spcBef>
                <a:spcPts val="1193"/>
              </a:spcBef>
              <a:buFont typeface="Arial" panose="020B0604020202020204" pitchFamily="34" charset="0"/>
              <a:buChar char="•"/>
            </a:pPr>
            <a:r>
              <a:rPr lang="da-DK" sz="1393" dirty="0" smtClean="0"/>
              <a:t>6 </a:t>
            </a:r>
            <a:r>
              <a:rPr lang="da-DK" sz="1393" dirty="0"/>
              <a:t>ministerier modtager opgaver eller administrativt </a:t>
            </a:r>
            <a:r>
              <a:rPr lang="da-DK" sz="1393" dirty="0" smtClean="0"/>
              <a:t>ansvar</a:t>
            </a:r>
          </a:p>
          <a:p>
            <a:pPr marL="283756" indent="-283756">
              <a:lnSpc>
                <a:spcPct val="100000"/>
              </a:lnSpc>
              <a:spcBef>
                <a:spcPts val="1193"/>
              </a:spcBef>
              <a:buFont typeface="Arial" panose="020B0604020202020204" pitchFamily="34" charset="0"/>
              <a:buChar char="•"/>
            </a:pPr>
            <a:r>
              <a:rPr lang="da-DK" sz="1393" dirty="0" smtClean="0"/>
              <a:t>1</a:t>
            </a:r>
            <a:r>
              <a:rPr lang="da-DK" sz="1393" dirty="0"/>
              <a:t>3</a:t>
            </a:r>
            <a:r>
              <a:rPr lang="da-DK" sz="1393" dirty="0" smtClean="0"/>
              <a:t> </a:t>
            </a:r>
            <a:r>
              <a:rPr lang="da-DK" sz="1393" dirty="0"/>
              <a:t>ministerier afgiver opgaver eller administrativt </a:t>
            </a:r>
            <a:r>
              <a:rPr lang="da-DK" sz="1393" dirty="0" smtClean="0"/>
              <a:t>ansvar</a:t>
            </a:r>
            <a:endParaRPr lang="da-DK" sz="1393" dirty="0"/>
          </a:p>
        </p:txBody>
      </p:sp>
      <p:cxnSp>
        <p:nvCxnSpPr>
          <p:cNvPr id="13" name="Lige forbindelse 12"/>
          <p:cNvCxnSpPr/>
          <p:nvPr/>
        </p:nvCxnSpPr>
        <p:spPr bwMode="auto">
          <a:xfrm>
            <a:off x="6096003" y="2130467"/>
            <a:ext cx="1033" cy="376494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kstboks 14"/>
          <p:cNvSpPr txBox="1"/>
          <p:nvPr/>
        </p:nvSpPr>
        <p:spPr>
          <a:xfrm>
            <a:off x="6528048" y="1746615"/>
            <a:ext cx="5053788" cy="32207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GB"/>
            </a:defPPr>
            <a:lvl1pPr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193"/>
              </a:spcBef>
            </a:pPr>
            <a:r>
              <a:rPr lang="da-DK" sz="1393" b="1" dirty="0" smtClean="0"/>
              <a:t>Hovedprincipper for ændringerne</a:t>
            </a:r>
            <a:endParaRPr lang="da-DK" sz="1393" b="1" dirty="0"/>
          </a:p>
          <a:p>
            <a:pPr marL="283756" indent="-283756">
              <a:lnSpc>
                <a:spcPct val="100000"/>
              </a:lnSpc>
              <a:spcBef>
                <a:spcPts val="1193"/>
              </a:spcBef>
              <a:buFont typeface="Arial" panose="020B0604020202020204" pitchFamily="34" charset="0"/>
              <a:buChar char="•"/>
            </a:pPr>
            <a:r>
              <a:rPr lang="da-DK" sz="1393" dirty="0" smtClean="0"/>
              <a:t>Ingen ressort på ÆF2025</a:t>
            </a:r>
          </a:p>
          <a:p>
            <a:pPr marL="283756" indent="-283756">
              <a:lnSpc>
                <a:spcPct val="100000"/>
              </a:lnSpc>
              <a:spcBef>
                <a:spcPts val="1193"/>
              </a:spcBef>
              <a:buFont typeface="Arial" panose="020B0604020202020204" pitchFamily="34" charset="0"/>
              <a:buChar char="•"/>
            </a:pPr>
            <a:r>
              <a:rPr lang="da-DK" sz="1393" dirty="0" smtClean="0"/>
              <a:t>PÆF vedrørende ressortflyttede områder skal budgetteres i gammel struktur</a:t>
            </a:r>
          </a:p>
          <a:p>
            <a:pPr marL="283756" indent="-283756">
              <a:lnSpc>
                <a:spcPct val="100000"/>
              </a:lnSpc>
              <a:spcBef>
                <a:spcPts val="1193"/>
              </a:spcBef>
              <a:buFont typeface="Arial" panose="020B0604020202020204" pitchFamily="34" charset="0"/>
              <a:buChar char="•"/>
            </a:pPr>
            <a:r>
              <a:rPr lang="da-DK" sz="1393" dirty="0" smtClean="0"/>
              <a:t>Ressort flyttes på TB25 (januar)</a:t>
            </a:r>
          </a:p>
          <a:p>
            <a:pPr marL="283756" indent="-283756">
              <a:lnSpc>
                <a:spcPct val="100000"/>
              </a:lnSpc>
              <a:spcBef>
                <a:spcPts val="1193"/>
              </a:spcBef>
              <a:buFont typeface="Arial" panose="020B0604020202020204" pitchFamily="34" charset="0"/>
              <a:buChar char="•"/>
            </a:pPr>
            <a:r>
              <a:rPr lang="da-DK" sz="1393" dirty="0" smtClean="0"/>
              <a:t>Grund</a:t>
            </a:r>
            <a:r>
              <a:rPr lang="da-DK" sz="1393" dirty="0"/>
              <a:t>b</a:t>
            </a:r>
            <a:r>
              <a:rPr lang="da-DK" sz="1393" dirty="0" smtClean="0"/>
              <a:t>udgetter lægges i gammel struktur</a:t>
            </a:r>
          </a:p>
          <a:p>
            <a:pPr marL="740956" lvl="1" indent="-283756">
              <a:lnSpc>
                <a:spcPct val="100000"/>
              </a:lnSpc>
              <a:spcBef>
                <a:spcPts val="1193"/>
              </a:spcBef>
              <a:buFont typeface="Arial" panose="020B0604020202020204" pitchFamily="34" charset="0"/>
              <a:buChar char="•"/>
            </a:pPr>
            <a:r>
              <a:rPr lang="da-DK" sz="1393" dirty="0" smtClean="0"/>
              <a:t>Af hensyn til UO1 (bogføring i ny struktur fra periode 1, balanceflytning af ressortoverførte områder i 1. kvartal)</a:t>
            </a:r>
          </a:p>
          <a:p>
            <a:pPr marL="283756" indent="-283756">
              <a:lnSpc>
                <a:spcPct val="100000"/>
              </a:lnSpc>
              <a:spcBef>
                <a:spcPts val="1193"/>
              </a:spcBef>
              <a:buFont typeface="Arial" panose="020B0604020202020204" pitchFamily="34" charset="0"/>
              <a:buChar char="•"/>
            </a:pPr>
            <a:endParaRPr lang="da-DK" sz="1393" dirty="0" smtClean="0"/>
          </a:p>
          <a:p>
            <a:pPr marL="283756" indent="-283756">
              <a:lnSpc>
                <a:spcPct val="100000"/>
              </a:lnSpc>
              <a:spcBef>
                <a:spcPts val="1193"/>
              </a:spcBef>
              <a:buFont typeface="Arial" panose="020B0604020202020204" pitchFamily="34" charset="0"/>
              <a:buChar char="•"/>
            </a:pPr>
            <a:endParaRPr lang="da-DK" sz="1393" dirty="0"/>
          </a:p>
        </p:txBody>
      </p:sp>
    </p:spTree>
    <p:extLst>
      <p:ext uri="{BB962C8B-B14F-4D97-AF65-F5344CB8AC3E}">
        <p14:creationId xmlns:p14="http://schemas.microsoft.com/office/powerpoint/2010/main" val="407870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Objekt 6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5853" y="26487"/>
          <a:ext cx="1573" cy="1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2" name="think-cell Slide" r:id="rId6" imgW="216" imgH="216" progId="TCLayout.ActiveDocument.1">
                  <p:embed/>
                </p:oleObj>
              </mc:Choice>
              <mc:Fallback>
                <p:oleObj name="think-cell Slide" r:id="rId6" imgW="216" imgH="216" progId="TCLayout.ActiveDocument.1">
                  <p:embed/>
                  <p:pic>
                    <p:nvPicPr>
                      <p:cNvPr id="69" name="Objekt 68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853" y="26487"/>
                        <a:ext cx="1573" cy="1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/>
          <p:cNvSpPr/>
          <p:nvPr>
            <p:custDataLst>
              <p:tags r:id="rId3"/>
            </p:custDataLst>
          </p:nvPr>
        </p:nvSpPr>
        <p:spPr bwMode="auto">
          <a:xfrm>
            <a:off x="44270" y="24906"/>
            <a:ext cx="157597" cy="157597"/>
          </a:xfrm>
          <a:prstGeom prst="rect">
            <a:avLst/>
          </a:prstGeom>
          <a:solidFill>
            <a:schemeClr val="tx2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da-DK" sz="1193" dirty="0" err="1">
              <a:solidFill>
                <a:srgbClr val="FFFFFF"/>
              </a:solidFill>
              <a:latin typeface="+mn-lt"/>
              <a:sym typeface="+mn-lt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4</a:t>
            </a:fld>
            <a:endParaRPr lang="da-DK" dirty="0"/>
          </a:p>
        </p:txBody>
      </p:sp>
      <p:cxnSp>
        <p:nvCxnSpPr>
          <p:cNvPr id="52" name="Lige forbindelse 51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itle 2"/>
          <p:cNvSpPr txBox="1">
            <a:spLocks/>
          </p:cNvSpPr>
          <p:nvPr/>
        </p:nvSpPr>
        <p:spPr bwMode="auto">
          <a:xfrm>
            <a:off x="719249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386" kern="0" dirty="0"/>
              <a:t>Vi er bredt repræsenteret</a:t>
            </a:r>
          </a:p>
          <a:p>
            <a:endParaRPr lang="da-DK" sz="2386" kern="0" dirty="0"/>
          </a:p>
        </p:txBody>
      </p:sp>
      <p:sp>
        <p:nvSpPr>
          <p:cNvPr id="99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993" kern="0" dirty="0">
                <a:latin typeface="Arial "/>
              </a:rPr>
              <a:t>Velkommen</a:t>
            </a:r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267714"/>
              </p:ext>
            </p:extLst>
          </p:nvPr>
        </p:nvGraphicFramePr>
        <p:xfrm>
          <a:off x="719250" y="1831323"/>
          <a:ext cx="9951803" cy="36760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5865">
                  <a:extLst>
                    <a:ext uri="{9D8B030D-6E8A-4147-A177-3AD203B41FA5}">
                      <a16:colId xmlns:a16="http://schemas.microsoft.com/office/drawing/2014/main" val="3333169281"/>
                    </a:ext>
                  </a:extLst>
                </a:gridCol>
                <a:gridCol w="5289899">
                  <a:extLst>
                    <a:ext uri="{9D8B030D-6E8A-4147-A177-3AD203B41FA5}">
                      <a16:colId xmlns:a16="http://schemas.microsoft.com/office/drawing/2014/main" val="553819143"/>
                    </a:ext>
                  </a:extLst>
                </a:gridCol>
                <a:gridCol w="2216039">
                  <a:extLst>
                    <a:ext uri="{9D8B030D-6E8A-4147-A177-3AD203B41FA5}">
                      <a16:colId xmlns:a16="http://schemas.microsoft.com/office/drawing/2014/main" val="1459500659"/>
                    </a:ext>
                  </a:extLst>
                </a:gridCol>
              </a:tblGrid>
              <a:tr h="368148"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Casper</a:t>
                      </a:r>
                      <a:r>
                        <a:rPr lang="da-DK" sz="1400" baseline="0" dirty="0" smtClean="0"/>
                        <a:t> Mondrup Dahlman</a:t>
                      </a:r>
                      <a:endParaRPr lang="da-DK" sz="1400" dirty="0"/>
                    </a:p>
                  </a:txBody>
                  <a:tcPr marL="90775" marR="90775" marT="45389" marB="45389" anchor="ctr"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Ansvar for udgiftsmæssig deling</a:t>
                      </a:r>
                      <a:endParaRPr lang="da-DK" sz="1400" dirty="0"/>
                    </a:p>
                  </a:txBody>
                  <a:tcPr marL="90775" marR="90775" marT="45389" marB="45389" anchor="ctr"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Chefkonsulent, FM</a:t>
                      </a:r>
                      <a:r>
                        <a:rPr lang="da-DK" sz="1400" baseline="0" dirty="0" smtClean="0"/>
                        <a:t> </a:t>
                      </a:r>
                      <a:r>
                        <a:rPr lang="da-DK" sz="1400" dirty="0" smtClean="0"/>
                        <a:t>DEP</a:t>
                      </a:r>
                      <a:endParaRPr lang="da-DK" sz="1400" dirty="0"/>
                    </a:p>
                  </a:txBody>
                  <a:tcPr marL="90775" marR="90775" marT="45389" marB="45389" anchor="ctr"/>
                </a:tc>
                <a:extLst>
                  <a:ext uri="{0D108BD9-81ED-4DB2-BD59-A6C34878D82A}">
                    <a16:rowId xmlns:a16="http://schemas.microsoft.com/office/drawing/2014/main" val="1245543815"/>
                  </a:ext>
                </a:extLst>
              </a:tr>
              <a:tr h="368148"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Morten</a:t>
                      </a:r>
                      <a:r>
                        <a:rPr lang="da-DK" sz="1400" baseline="0" dirty="0" smtClean="0"/>
                        <a:t> Urup Nielsen</a:t>
                      </a:r>
                      <a:endParaRPr lang="da-DK" sz="1400" dirty="0"/>
                    </a:p>
                  </a:txBody>
                  <a:tcPr marL="90775" marR="90775" marT="45389" marB="45389" anchor="ctr"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Ansvar for regnskabsmæssig flytning</a:t>
                      </a:r>
                      <a:endParaRPr lang="da-DK" sz="1400" dirty="0"/>
                    </a:p>
                  </a:txBody>
                  <a:tcPr marL="90775" marR="90775" marT="45389" marB="45389" anchor="ctr"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Teamleder, ØS</a:t>
                      </a:r>
                      <a:endParaRPr lang="da-DK" sz="1400" dirty="0"/>
                    </a:p>
                  </a:txBody>
                  <a:tcPr marL="90775" marR="90775" marT="45389" marB="45389" anchor="ctr"/>
                </a:tc>
                <a:extLst>
                  <a:ext uri="{0D108BD9-81ED-4DB2-BD59-A6C34878D82A}">
                    <a16:rowId xmlns:a16="http://schemas.microsoft.com/office/drawing/2014/main" val="1641390043"/>
                  </a:ext>
                </a:extLst>
              </a:tr>
              <a:tr h="368148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Andreas</a:t>
                      </a:r>
                      <a:r>
                        <a:rPr lang="da-DK" sz="1400" baseline="0" dirty="0" smtClean="0">
                          <a:solidFill>
                            <a:schemeClr val="tx1"/>
                          </a:solidFill>
                        </a:rPr>
                        <a:t> Ferdinand Hansen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775" marR="90775" marT="45389" marB="45389" anchor="ctr"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A</a:t>
                      </a:r>
                      <a:r>
                        <a:rPr lang="da-DK" sz="1400" baseline="0" dirty="0" smtClean="0"/>
                        <a:t>nsvar for systemopsætning</a:t>
                      </a:r>
                      <a:endParaRPr lang="da-DK" sz="1400" dirty="0"/>
                    </a:p>
                  </a:txBody>
                  <a:tcPr marL="90775" marR="90775" marT="45389" marB="45389" anchor="ctr"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Teamleder, ØS</a:t>
                      </a:r>
                      <a:endParaRPr lang="da-DK" sz="1400" dirty="0"/>
                    </a:p>
                  </a:txBody>
                  <a:tcPr marL="90775" marR="90775" marT="45389" marB="45389" anchor="ctr"/>
                </a:tc>
                <a:extLst>
                  <a:ext uri="{0D108BD9-81ED-4DB2-BD59-A6C34878D82A}">
                    <a16:rowId xmlns:a16="http://schemas.microsoft.com/office/drawing/2014/main" val="1778960756"/>
                  </a:ext>
                </a:extLst>
              </a:tr>
              <a:tr h="368148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Kirsten Stensgaard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775" marR="90775" marT="45389" marB="45389" anchor="ctr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Ansvar for rådgivning</a:t>
                      </a:r>
                      <a:r>
                        <a:rPr lang="da-DK" sz="1400" baseline="0" dirty="0" smtClean="0">
                          <a:solidFill>
                            <a:schemeClr val="tx1"/>
                          </a:solidFill>
                        </a:rPr>
                        <a:t> om ansættelsesretlige spørgsmål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775" marR="90775" marT="45389" marB="45389" anchor="ctr"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Kontorchef, MEDST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775" marR="90775" marT="45389" marB="45389" anchor="ctr"/>
                </a:tc>
                <a:extLst>
                  <a:ext uri="{0D108BD9-81ED-4DB2-BD59-A6C34878D82A}">
                    <a16:rowId xmlns:a16="http://schemas.microsoft.com/office/drawing/2014/main" val="3069137843"/>
                  </a:ext>
                </a:extLst>
              </a:tr>
              <a:tr h="730191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Lars Sejer</a:t>
                      </a:r>
                      <a:r>
                        <a:rPr lang="da-DK" sz="1400" baseline="0" dirty="0" smtClean="0">
                          <a:solidFill>
                            <a:schemeClr val="tx1"/>
                          </a:solidFill>
                        </a:rPr>
                        <a:t> Nielsen</a:t>
                      </a:r>
                      <a:endParaRPr lang="da-DK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Søren</a:t>
                      </a:r>
                      <a:r>
                        <a:rPr lang="da-DK" sz="1400" baseline="0" dirty="0" smtClean="0">
                          <a:solidFill>
                            <a:schemeClr val="tx1"/>
                          </a:solidFill>
                        </a:rPr>
                        <a:t> Vittrup Schultz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775" marR="90775" marT="45389" marB="4538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Ansvar for løn- og regnskabsmæssig flytning</a:t>
                      </a:r>
                    </a:p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Ansvar for lokalemæssig</a:t>
                      </a:r>
                      <a:r>
                        <a:rPr lang="da-DK" sz="1400" baseline="0" dirty="0" smtClean="0">
                          <a:solidFill>
                            <a:schemeClr val="tx1"/>
                          </a:solidFill>
                        </a:rPr>
                        <a:t> tilpasning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775" marR="90775" marT="45389" marB="45389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Kontorchef,</a:t>
                      </a:r>
                      <a:r>
                        <a:rPr lang="da-DK" sz="1400" baseline="0" dirty="0" smtClean="0">
                          <a:solidFill>
                            <a:schemeClr val="tx1"/>
                          </a:solidFill>
                        </a:rPr>
                        <a:t> SAM</a:t>
                      </a:r>
                      <a:endParaRPr lang="da-DK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a-DK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Områdeleder, BYGST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775" marR="90775" marT="45389" marB="45389" anchor="ctr"/>
                </a:tc>
                <a:extLst>
                  <a:ext uri="{0D108BD9-81ED-4DB2-BD59-A6C34878D82A}">
                    <a16:rowId xmlns:a16="http://schemas.microsoft.com/office/drawing/2014/main" val="4003081844"/>
                  </a:ext>
                </a:extLst>
              </a:tr>
              <a:tr h="368148"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Nete Steenstrup Braad</a:t>
                      </a:r>
                      <a:endParaRPr lang="da-DK" sz="1400" dirty="0"/>
                    </a:p>
                  </a:txBody>
                  <a:tcPr marL="90775" marR="90775" marT="45389" marB="45389" anchor="ctr"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Ansvar</a:t>
                      </a:r>
                      <a:r>
                        <a:rPr lang="da-DK" sz="1400" baseline="0" dirty="0" smtClean="0"/>
                        <a:t> for lokalemæssig tilpasning</a:t>
                      </a:r>
                      <a:endParaRPr lang="da-DK" sz="1400" dirty="0"/>
                    </a:p>
                  </a:txBody>
                  <a:tcPr marL="90775" marR="90775" marT="45389" marB="45389" anchor="ctr"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Teamleder, BYGST</a:t>
                      </a:r>
                      <a:endParaRPr lang="da-DK" sz="1400" dirty="0"/>
                    </a:p>
                  </a:txBody>
                  <a:tcPr marL="90775" marR="90775" marT="45389" marB="45389" anchor="b"/>
                </a:tc>
                <a:extLst>
                  <a:ext uri="{0D108BD9-81ED-4DB2-BD59-A6C34878D82A}">
                    <a16:rowId xmlns:a16="http://schemas.microsoft.com/office/drawing/2014/main" val="3584101657"/>
                  </a:ext>
                </a:extLst>
              </a:tr>
              <a:tr h="368148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Mette Hall-Andersen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775" marR="90775" marT="45389" marB="45389" anchor="ctr"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Ansvar for håndtering af arkivalier</a:t>
                      </a:r>
                      <a:endParaRPr lang="da-DK" sz="1400" dirty="0"/>
                    </a:p>
                  </a:txBody>
                  <a:tcPr marL="90775" marR="90775" marT="45389" marB="45389" anchor="ctr"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Enhedschef,</a:t>
                      </a:r>
                      <a:r>
                        <a:rPr lang="da-DK" sz="1400" baseline="0" dirty="0" smtClean="0"/>
                        <a:t> Rigsarkivet</a:t>
                      </a:r>
                      <a:endParaRPr lang="da-DK" sz="1400" dirty="0"/>
                    </a:p>
                  </a:txBody>
                  <a:tcPr marL="90775" marR="90775" marT="45389" marB="45389" anchor="ctr"/>
                </a:tc>
                <a:extLst>
                  <a:ext uri="{0D108BD9-81ED-4DB2-BD59-A6C34878D82A}">
                    <a16:rowId xmlns:a16="http://schemas.microsoft.com/office/drawing/2014/main" val="933863577"/>
                  </a:ext>
                </a:extLst>
              </a:tr>
              <a:tr h="368148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Inge Lise Hansen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775" marR="90775" marT="45389" marB="45389" anchor="ctr"/>
                </a:tc>
                <a:tc>
                  <a:txBody>
                    <a:bodyPr/>
                    <a:lstStyle/>
                    <a:p>
                      <a:r>
                        <a:rPr lang="da-DK" sz="1400" smtClean="0"/>
                        <a:t>Ansvar for It-understøttelse</a:t>
                      </a:r>
                      <a:endParaRPr lang="da-DK" sz="1400" dirty="0"/>
                    </a:p>
                  </a:txBody>
                  <a:tcPr marL="90775" marR="90775" marT="45389" marB="45389" anchor="ctr"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Kundechef,</a:t>
                      </a:r>
                      <a:r>
                        <a:rPr lang="da-DK" sz="1400" baseline="0" dirty="0" smtClean="0"/>
                        <a:t> SIT</a:t>
                      </a:r>
                      <a:endParaRPr lang="da-DK" sz="1400" dirty="0"/>
                    </a:p>
                  </a:txBody>
                  <a:tcPr marL="90775" marR="90775" marT="45389" marB="45389" anchor="ctr"/>
                </a:tc>
                <a:extLst>
                  <a:ext uri="{0D108BD9-81ED-4DB2-BD59-A6C34878D82A}">
                    <a16:rowId xmlns:a16="http://schemas.microsoft.com/office/drawing/2014/main" val="935054395"/>
                  </a:ext>
                </a:extLst>
              </a:tr>
              <a:tr h="368148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Erik Hammer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775" marR="90775" marT="45389" marB="45389" anchor="ctr"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Ansvar for den overordnede</a:t>
                      </a:r>
                      <a:r>
                        <a:rPr lang="da-DK" sz="1400" baseline="0" dirty="0" smtClean="0"/>
                        <a:t> koordinering</a:t>
                      </a:r>
                      <a:endParaRPr lang="da-DK" sz="1400" dirty="0"/>
                    </a:p>
                  </a:txBody>
                  <a:tcPr marL="90775" marR="90775" marT="45389" marB="45389" anchor="ctr"/>
                </a:tc>
                <a:tc>
                  <a:txBody>
                    <a:bodyPr/>
                    <a:lstStyle/>
                    <a:p>
                      <a:r>
                        <a:rPr lang="da-DK" sz="1400" dirty="0" smtClean="0"/>
                        <a:t>Kontorchef</a:t>
                      </a:r>
                      <a:r>
                        <a:rPr lang="da-DK" sz="1400" baseline="0" dirty="0" smtClean="0"/>
                        <a:t>, ØS</a:t>
                      </a:r>
                      <a:endParaRPr lang="da-DK" sz="1400" dirty="0"/>
                    </a:p>
                  </a:txBody>
                  <a:tcPr marL="90775" marR="90775" marT="45389" marB="45389" anchor="ctr"/>
                </a:tc>
                <a:extLst>
                  <a:ext uri="{0D108BD9-81ED-4DB2-BD59-A6C34878D82A}">
                    <a16:rowId xmlns:a16="http://schemas.microsoft.com/office/drawing/2014/main" val="4268449873"/>
                  </a:ext>
                </a:extLst>
              </a:tr>
            </a:tbl>
          </a:graphicData>
        </a:graphic>
      </p:graphicFrame>
      <p:cxnSp>
        <p:nvCxnSpPr>
          <p:cNvPr id="6" name="Lige forbindelse 5"/>
          <p:cNvCxnSpPr/>
          <p:nvPr/>
        </p:nvCxnSpPr>
        <p:spPr bwMode="auto">
          <a:xfrm>
            <a:off x="740852" y="2188744"/>
            <a:ext cx="9930202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Lige forbindelse 14"/>
          <p:cNvCxnSpPr/>
          <p:nvPr/>
        </p:nvCxnSpPr>
        <p:spPr bwMode="auto">
          <a:xfrm>
            <a:off x="740852" y="4409975"/>
            <a:ext cx="9930202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Lige forbindelse 15"/>
          <p:cNvCxnSpPr/>
          <p:nvPr/>
        </p:nvCxnSpPr>
        <p:spPr bwMode="auto">
          <a:xfrm>
            <a:off x="740852" y="4039769"/>
            <a:ext cx="9930202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Lige forbindelse 16"/>
          <p:cNvCxnSpPr/>
          <p:nvPr/>
        </p:nvCxnSpPr>
        <p:spPr bwMode="auto">
          <a:xfrm>
            <a:off x="740852" y="3669564"/>
            <a:ext cx="9930202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Lige forbindelse 17"/>
          <p:cNvCxnSpPr/>
          <p:nvPr/>
        </p:nvCxnSpPr>
        <p:spPr bwMode="auto">
          <a:xfrm>
            <a:off x="740852" y="3299359"/>
            <a:ext cx="9930202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Lige forbindelse 18"/>
          <p:cNvCxnSpPr/>
          <p:nvPr/>
        </p:nvCxnSpPr>
        <p:spPr bwMode="auto">
          <a:xfrm>
            <a:off x="740852" y="2929154"/>
            <a:ext cx="9930202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Lige forbindelse 19"/>
          <p:cNvCxnSpPr/>
          <p:nvPr/>
        </p:nvCxnSpPr>
        <p:spPr bwMode="auto">
          <a:xfrm>
            <a:off x="740852" y="2558948"/>
            <a:ext cx="9930202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Lige forbindelse 20"/>
          <p:cNvCxnSpPr/>
          <p:nvPr/>
        </p:nvCxnSpPr>
        <p:spPr bwMode="auto">
          <a:xfrm>
            <a:off x="740852" y="4787217"/>
            <a:ext cx="9930202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Lige forbindelse 21"/>
          <p:cNvCxnSpPr/>
          <p:nvPr/>
        </p:nvCxnSpPr>
        <p:spPr bwMode="auto">
          <a:xfrm>
            <a:off x="734622" y="5144643"/>
            <a:ext cx="9930202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Lige forbindelse 22"/>
          <p:cNvCxnSpPr/>
          <p:nvPr/>
        </p:nvCxnSpPr>
        <p:spPr bwMode="auto">
          <a:xfrm>
            <a:off x="734622" y="5502069"/>
            <a:ext cx="9930202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0817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/>
              <a:pPr/>
              <a:t>5</a:t>
            </a:fld>
            <a:endParaRPr lang="da-DK" dirty="0"/>
          </a:p>
        </p:txBody>
      </p:sp>
      <p:pic>
        <p:nvPicPr>
          <p:cNvPr id="10" name="Billede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1377989" y="1731537"/>
            <a:ext cx="474949" cy="474949"/>
          </a:xfrm>
          <a:prstGeom prst="rect">
            <a:avLst/>
          </a:prstGeom>
        </p:spPr>
      </p:pic>
      <p:pic>
        <p:nvPicPr>
          <p:cNvPr id="11" name="Billede 10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1377988" y="3478234"/>
            <a:ext cx="474949" cy="474949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1377988" y="4396595"/>
            <a:ext cx="474949" cy="474949"/>
          </a:xfrm>
          <a:prstGeom prst="rect">
            <a:avLst/>
          </a:prstGeom>
        </p:spPr>
      </p:pic>
      <p:pic>
        <p:nvPicPr>
          <p:cNvPr id="13" name="Billede 12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1377985" y="2604881"/>
            <a:ext cx="474948" cy="474948"/>
          </a:xfrm>
          <a:prstGeom prst="rect">
            <a:avLst/>
          </a:prstGeom>
        </p:spPr>
      </p:pic>
      <p:sp>
        <p:nvSpPr>
          <p:cNvPr id="15" name="Tekstfelt 14"/>
          <p:cNvSpPr txBox="1"/>
          <p:nvPr/>
        </p:nvSpPr>
        <p:spPr>
          <a:xfrm>
            <a:off x="2309029" y="1735270"/>
            <a:ext cx="6934057" cy="5677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393" b="1" dirty="0">
                <a:solidFill>
                  <a:schemeClr val="bg1"/>
                </a:solidFill>
              </a:rPr>
              <a:t>Velkommen</a:t>
            </a:r>
          </a:p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393" dirty="0">
                <a:solidFill>
                  <a:schemeClr val="bg1"/>
                </a:solidFill>
              </a:rPr>
              <a:t>Agenda og formål med mødet</a:t>
            </a:r>
          </a:p>
        </p:txBody>
      </p:sp>
      <p:sp>
        <p:nvSpPr>
          <p:cNvPr id="19" name="Pladsholder til tekst 1"/>
          <p:cNvSpPr txBox="1">
            <a:spLocks/>
          </p:cNvSpPr>
          <p:nvPr/>
        </p:nvSpPr>
        <p:spPr>
          <a:xfrm>
            <a:off x="2307296" y="2604884"/>
            <a:ext cx="8770361" cy="520491"/>
          </a:xfrm>
          <a:prstGeom prst="rect">
            <a:avLst/>
          </a:prstGeom>
        </p:spPr>
        <p:txBody>
          <a:bodyPr vert="horz" lIns="0" tIns="45389" rIns="90775" bIns="45389" rtlCol="0" anchor="ctr">
            <a:noAutofit/>
          </a:bodyPr>
          <a:lstStyle>
            <a:defPPr>
              <a:defRPr lang="en-GB"/>
            </a:defPPr>
            <a:lvl1pPr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00" kern="1200">
                <a:noFill/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da-DK" sz="1393" b="1" dirty="0">
                <a:solidFill>
                  <a:schemeClr val="bg1"/>
                </a:solidFill>
              </a:rPr>
              <a:t>Ressortomlægningsprocessen</a:t>
            </a:r>
          </a:p>
          <a:p>
            <a:r>
              <a:rPr lang="da-DK" sz="1393" dirty="0">
                <a:solidFill>
                  <a:schemeClr val="bg1"/>
                </a:solidFill>
              </a:rPr>
              <a:t>Introduktion til den teknisk-administrative implementering af ressortomlægninger</a:t>
            </a:r>
          </a:p>
        </p:txBody>
      </p:sp>
      <p:sp>
        <p:nvSpPr>
          <p:cNvPr id="20" name="Pladsholder til tekst 1"/>
          <p:cNvSpPr txBox="1">
            <a:spLocks/>
          </p:cNvSpPr>
          <p:nvPr/>
        </p:nvSpPr>
        <p:spPr>
          <a:xfrm>
            <a:off x="2307296" y="4396593"/>
            <a:ext cx="8770361" cy="533599"/>
          </a:xfrm>
          <a:prstGeom prst="rect">
            <a:avLst/>
          </a:prstGeom>
        </p:spPr>
        <p:txBody>
          <a:bodyPr vert="horz" lIns="0" tIns="45389" rIns="90775" bIns="45389" rtlCol="0" anchor="ctr">
            <a:noAutofit/>
          </a:bodyPr>
          <a:lstStyle>
            <a:defPPr>
              <a:defRPr lang="en-GB"/>
            </a:defPPr>
            <a:lvl1pPr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00" kern="1200">
                <a:noFill/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da-DK" sz="1393" b="1" dirty="0">
                <a:solidFill>
                  <a:schemeClr val="bg1"/>
                </a:solidFill>
              </a:rPr>
              <a:t>Opsamling og videre proces</a:t>
            </a:r>
          </a:p>
          <a:p>
            <a:r>
              <a:rPr lang="da-DK" sz="1393" dirty="0">
                <a:solidFill>
                  <a:schemeClr val="bg1"/>
                </a:solidFill>
              </a:rPr>
              <a:t>Kontaktoplysninger og organisering</a:t>
            </a:r>
          </a:p>
        </p:txBody>
      </p:sp>
      <p:sp>
        <p:nvSpPr>
          <p:cNvPr id="21" name="Pladsholder til tekst 1"/>
          <p:cNvSpPr txBox="1">
            <a:spLocks/>
          </p:cNvSpPr>
          <p:nvPr/>
        </p:nvSpPr>
        <p:spPr>
          <a:xfrm>
            <a:off x="2307296" y="3478231"/>
            <a:ext cx="8770361" cy="565505"/>
          </a:xfrm>
          <a:prstGeom prst="rect">
            <a:avLst/>
          </a:prstGeom>
        </p:spPr>
        <p:txBody>
          <a:bodyPr vert="horz" lIns="0" tIns="45389" rIns="90775" bIns="45389" rtlCol="0" anchor="ctr">
            <a:noAutofit/>
          </a:bodyPr>
          <a:lstStyle>
            <a:defPPr>
              <a:defRPr lang="en-GB"/>
            </a:defPPr>
            <a:lvl1pPr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00" kern="1200">
                <a:noFill/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da-DK" sz="1393" b="1" dirty="0">
                <a:solidFill>
                  <a:schemeClr val="bg1"/>
                </a:solidFill>
              </a:rPr>
              <a:t>Administrative spor</a:t>
            </a:r>
          </a:p>
          <a:p>
            <a:r>
              <a:rPr lang="da-DK" sz="1393" dirty="0">
                <a:solidFill>
                  <a:schemeClr val="bg1"/>
                </a:solidFill>
              </a:rPr>
              <a:t>Introduktion til de syv administrative spor</a:t>
            </a:r>
          </a:p>
        </p:txBody>
      </p:sp>
      <p:sp>
        <p:nvSpPr>
          <p:cNvPr id="17" name="Rektangel 16"/>
          <p:cNvSpPr/>
          <p:nvPr/>
        </p:nvSpPr>
        <p:spPr bwMode="auto">
          <a:xfrm>
            <a:off x="1239843" y="1524069"/>
            <a:ext cx="9364551" cy="920146"/>
          </a:xfrm>
          <a:prstGeom prst="rect">
            <a:avLst/>
          </a:prstGeom>
          <a:solidFill>
            <a:schemeClr val="tx2">
              <a:alpha val="50000"/>
            </a:schemeClr>
          </a:solidFill>
          <a:ln w="6350" cap="flat" cmpd="sng" algn="ctr">
            <a:solidFill>
              <a:srgbClr val="066B4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endParaRPr lang="da-DK" sz="1986" dirty="0" err="1">
              <a:solidFill>
                <a:schemeClr val="bg1"/>
              </a:solidFill>
            </a:endParaRPr>
          </a:p>
        </p:txBody>
      </p:sp>
      <p:sp>
        <p:nvSpPr>
          <p:cNvPr id="22" name="Rektangel 21"/>
          <p:cNvSpPr/>
          <p:nvPr/>
        </p:nvSpPr>
        <p:spPr bwMode="auto">
          <a:xfrm>
            <a:off x="1364724" y="3377791"/>
            <a:ext cx="9364551" cy="920146"/>
          </a:xfrm>
          <a:prstGeom prst="rect">
            <a:avLst/>
          </a:prstGeom>
          <a:solidFill>
            <a:schemeClr val="tx2">
              <a:alpha val="50000"/>
            </a:schemeClr>
          </a:solidFill>
          <a:ln w="6350" cap="flat" cmpd="sng" algn="ctr">
            <a:solidFill>
              <a:srgbClr val="066B4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endParaRPr lang="da-DK" sz="1986" dirty="0" err="1">
              <a:solidFill>
                <a:schemeClr val="bg1"/>
              </a:solidFill>
            </a:endParaRPr>
          </a:p>
        </p:txBody>
      </p:sp>
      <p:sp>
        <p:nvSpPr>
          <p:cNvPr id="23" name="Rektangel 22"/>
          <p:cNvSpPr/>
          <p:nvPr/>
        </p:nvSpPr>
        <p:spPr bwMode="auto">
          <a:xfrm>
            <a:off x="1235014" y="4358311"/>
            <a:ext cx="9364551" cy="920146"/>
          </a:xfrm>
          <a:prstGeom prst="rect">
            <a:avLst/>
          </a:prstGeom>
          <a:solidFill>
            <a:schemeClr val="tx2">
              <a:alpha val="50000"/>
            </a:schemeClr>
          </a:solidFill>
          <a:ln w="6350" cap="flat" cmpd="sng" algn="ctr">
            <a:solidFill>
              <a:srgbClr val="066B4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endParaRPr lang="da-DK" sz="1986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04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Objekt 6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5853" y="26487"/>
          <a:ext cx="1573" cy="1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4" name="think-cell Slide" r:id="rId11" imgW="216" imgH="216" progId="TCLayout.ActiveDocument.1">
                  <p:embed/>
                </p:oleObj>
              </mc:Choice>
              <mc:Fallback>
                <p:oleObj name="think-cell Slide" r:id="rId11" imgW="216" imgH="216" progId="TCLayout.ActiveDocument.1">
                  <p:embed/>
                  <p:pic>
                    <p:nvPicPr>
                      <p:cNvPr id="69" name="Objekt 68" hidden="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853" y="26487"/>
                        <a:ext cx="1573" cy="1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/>
          <p:cNvSpPr/>
          <p:nvPr>
            <p:custDataLst>
              <p:tags r:id="rId3"/>
            </p:custDataLst>
          </p:nvPr>
        </p:nvSpPr>
        <p:spPr bwMode="auto">
          <a:xfrm>
            <a:off x="44270" y="24906"/>
            <a:ext cx="157597" cy="157597"/>
          </a:xfrm>
          <a:prstGeom prst="rect">
            <a:avLst/>
          </a:prstGeom>
          <a:solidFill>
            <a:schemeClr val="tx2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da-DK" sz="1393" dirty="0" err="1">
              <a:solidFill>
                <a:srgbClr val="FFFFFF"/>
              </a:solidFill>
              <a:latin typeface="+mn-lt"/>
              <a:sym typeface="+mn-lt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6</a:t>
            </a:fld>
            <a:endParaRPr lang="da-DK" dirty="0"/>
          </a:p>
        </p:txBody>
      </p:sp>
      <p:cxnSp>
        <p:nvCxnSpPr>
          <p:cNvPr id="52" name="Lige forbindelse 51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itle 2"/>
          <p:cNvSpPr txBox="1">
            <a:spLocks/>
          </p:cNvSpPr>
          <p:nvPr/>
        </p:nvSpPr>
        <p:spPr bwMode="auto">
          <a:xfrm>
            <a:off x="719249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386" kern="0" dirty="0" smtClean="0"/>
              <a:t>Processen er tilrettelagt som ved seneste ressortomlægning</a:t>
            </a:r>
            <a:endParaRPr lang="da-DK" sz="2386" kern="0" dirty="0"/>
          </a:p>
        </p:txBody>
      </p:sp>
      <p:sp>
        <p:nvSpPr>
          <p:cNvPr id="9" name="AutoShape 24"/>
          <p:cNvSpPr>
            <a:spLocks noChangeArrowheads="1"/>
          </p:cNvSpPr>
          <p:nvPr/>
        </p:nvSpPr>
        <p:spPr bwMode="auto">
          <a:xfrm>
            <a:off x="734621" y="1498907"/>
            <a:ext cx="2871426" cy="740602"/>
          </a:xfrm>
          <a:prstGeom prst="homePlate">
            <a:avLst>
              <a:gd name="adj" fmla="val 20045"/>
            </a:avLst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178693" tIns="107035" rIns="107035" bIns="107035" anchor="ctr"/>
          <a:lstStyle/>
          <a:p>
            <a:r>
              <a:rPr lang="da-DK" sz="1393" dirty="0">
                <a:solidFill>
                  <a:schemeClr val="bg1"/>
                </a:solidFill>
              </a:rPr>
              <a:t>Sammentænkning af administrative spor</a:t>
            </a:r>
            <a:endParaRPr lang="da-DK" sz="1393" dirty="0">
              <a:solidFill>
                <a:schemeClr val="bg1"/>
              </a:solidFill>
              <a:latin typeface="+mn-lt"/>
              <a:sym typeface="Verdana"/>
            </a:endParaRPr>
          </a:p>
        </p:txBody>
      </p:sp>
      <p:sp>
        <p:nvSpPr>
          <p:cNvPr id="18" name="Tekstfelt 17"/>
          <p:cNvSpPr txBox="1"/>
          <p:nvPr/>
        </p:nvSpPr>
        <p:spPr>
          <a:xfrm>
            <a:off x="3963473" y="1498908"/>
            <a:ext cx="7224532" cy="9087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0254" indent="-170254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Administrativ implementering af ressortomlægninger koordineret som ét projekt</a:t>
            </a:r>
          </a:p>
          <a:p>
            <a:pPr marL="170254" indent="-170254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Tæt formaliseret samarbejde mellem Finansministeriets Departement, Økonomistyrelsen, Statens </a:t>
            </a:r>
            <a:r>
              <a:rPr lang="da-DK" sz="1393" dirty="0" smtClean="0"/>
              <a:t>Administration, </a:t>
            </a:r>
            <a:r>
              <a:rPr lang="da-DK" sz="1393" dirty="0"/>
              <a:t>Statens It, </a:t>
            </a:r>
            <a:r>
              <a:rPr lang="da-DK" sz="1393" dirty="0" smtClean="0"/>
              <a:t>Bygningsstyrelsen, Medarbejder- og Kompetencestyrelsen samt Rigsarkivet</a:t>
            </a:r>
            <a:endParaRPr lang="da-DK" sz="1393" dirty="0"/>
          </a:p>
        </p:txBody>
      </p:sp>
      <p:grpSp>
        <p:nvGrpSpPr>
          <p:cNvPr id="2" name="Group 1"/>
          <p:cNvGrpSpPr/>
          <p:nvPr/>
        </p:nvGrpSpPr>
        <p:grpSpPr>
          <a:xfrm>
            <a:off x="734621" y="5190382"/>
            <a:ext cx="10453384" cy="740602"/>
            <a:chOff x="755299" y="5160196"/>
            <a:chExt cx="10529845" cy="746018"/>
          </a:xfrm>
        </p:grpSpPr>
        <p:sp>
          <p:nvSpPr>
            <p:cNvPr id="15" name="AutoShape 24"/>
            <p:cNvSpPr>
              <a:spLocks noChangeArrowheads="1"/>
            </p:cNvSpPr>
            <p:nvPr/>
          </p:nvSpPr>
          <p:spPr bwMode="auto">
            <a:xfrm>
              <a:off x="755299" y="5160196"/>
              <a:ext cx="2892429" cy="746018"/>
            </a:xfrm>
            <a:prstGeom prst="homePlate">
              <a:avLst>
                <a:gd name="adj" fmla="val 20045"/>
              </a:avLst>
            </a:prstGeom>
            <a:solidFill>
              <a:srgbClr val="066B43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lIns="178693" tIns="107035" rIns="107035" bIns="107035" anchor="ctr"/>
            <a:lstStyle/>
            <a:p>
              <a:r>
                <a:rPr lang="da-DK" sz="1393" dirty="0">
                  <a:solidFill>
                    <a:schemeClr val="bg1"/>
                  </a:solidFill>
                </a:rPr>
                <a:t>Fælles overliggervejledning </a:t>
              </a:r>
              <a:endParaRPr lang="da-DK" sz="1393" dirty="0">
                <a:solidFill>
                  <a:schemeClr val="bg1"/>
                </a:solidFill>
                <a:latin typeface="+mn-lt"/>
                <a:sym typeface="Verdana"/>
              </a:endParaRPr>
            </a:p>
          </p:txBody>
        </p:sp>
        <p:sp>
          <p:nvSpPr>
            <p:cNvPr id="34" name="Tekstfelt 33"/>
            <p:cNvSpPr txBox="1"/>
            <p:nvPr/>
          </p:nvSpPr>
          <p:spPr>
            <a:xfrm>
              <a:off x="4007768" y="5160196"/>
              <a:ext cx="7277376" cy="4821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170254" indent="-170254">
                <a:lnSpc>
                  <a:spcPct val="100000"/>
                </a:lnSpc>
                <a:spcBef>
                  <a:spcPts val="400"/>
                </a:spcBef>
                <a:buFont typeface="Arial" panose="020B0604020202020204" pitchFamily="34" charset="0"/>
                <a:buChar char="•"/>
              </a:pPr>
              <a:r>
                <a:rPr lang="da-DK" sz="1393" dirty="0"/>
                <a:t>Der </a:t>
              </a:r>
              <a:r>
                <a:rPr lang="da-DK" sz="1393" dirty="0" smtClean="0"/>
                <a:t>findes en </a:t>
              </a:r>
              <a:r>
                <a:rPr lang="da-DK" sz="1393" dirty="0"/>
                <a:t>fælles vejledning, der går på tværs af de administrative spor</a:t>
              </a:r>
            </a:p>
            <a:p>
              <a:pPr marL="170254" indent="-170254">
                <a:lnSpc>
                  <a:spcPct val="100000"/>
                </a:lnSpc>
                <a:spcBef>
                  <a:spcPts val="400"/>
                </a:spcBef>
                <a:buFont typeface="Arial" panose="020B0604020202020204" pitchFamily="34" charset="0"/>
                <a:buChar char="•"/>
              </a:pPr>
              <a:r>
                <a:rPr lang="da-DK" sz="1393" dirty="0"/>
                <a:t>Vejledningen indeholder procesinformation og en introduktion til hvert administrativt spor</a:t>
              </a:r>
            </a:p>
          </p:txBody>
        </p:sp>
      </p:grpSp>
      <p:sp>
        <p:nvSpPr>
          <p:cNvPr id="11" name="AutoShape 24"/>
          <p:cNvSpPr>
            <a:spLocks noChangeArrowheads="1"/>
          </p:cNvSpPr>
          <p:nvPr/>
        </p:nvSpPr>
        <p:spPr bwMode="auto">
          <a:xfrm>
            <a:off x="734621" y="3344642"/>
            <a:ext cx="2871426" cy="740602"/>
          </a:xfrm>
          <a:prstGeom prst="homePlate">
            <a:avLst>
              <a:gd name="adj" fmla="val 20045"/>
            </a:avLst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178693" tIns="107035" rIns="107035" bIns="107035" anchor="ctr"/>
          <a:lstStyle/>
          <a:p>
            <a:r>
              <a:rPr lang="da-DK" sz="1393" dirty="0">
                <a:solidFill>
                  <a:schemeClr val="bg1"/>
                </a:solidFill>
                <a:sym typeface="Verdana"/>
              </a:rPr>
              <a:t>Kundesegmenteret tilgang med 7 overordnede scenarier</a:t>
            </a:r>
          </a:p>
        </p:txBody>
      </p:sp>
      <p:sp>
        <p:nvSpPr>
          <p:cNvPr id="36" name="Tekstfelt 35"/>
          <p:cNvSpPr txBox="1"/>
          <p:nvPr/>
        </p:nvSpPr>
        <p:spPr>
          <a:xfrm>
            <a:off x="3963473" y="4291533"/>
            <a:ext cx="7224532" cy="6925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0254" indent="-170254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Der tilbydes standardpakker for administrativ implementering af ressortomlægningerne </a:t>
            </a:r>
            <a:r>
              <a:rPr lang="da-DK" sz="1393" dirty="0" err="1"/>
              <a:t>mhp</a:t>
            </a:r>
            <a:r>
              <a:rPr lang="da-DK" sz="1393" dirty="0"/>
              <a:t>. at grundlæggende administrative løsninger hurtigt kommer på plads</a:t>
            </a:r>
          </a:p>
          <a:p>
            <a:pPr marL="170254" indent="-170254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Fx i form af en standardiseret registreringsramme og </a:t>
            </a:r>
            <a:r>
              <a:rPr lang="da-DK" sz="1393" dirty="0" err="1"/>
              <a:t>SIT’s</a:t>
            </a:r>
            <a:r>
              <a:rPr lang="da-DK" sz="1393" dirty="0"/>
              <a:t> ”Departement-in-a-</a:t>
            </a:r>
            <a:r>
              <a:rPr lang="da-DK" sz="1393" dirty="0" err="1"/>
              <a:t>box</a:t>
            </a:r>
            <a:r>
              <a:rPr lang="da-DK" sz="1393" dirty="0"/>
              <a:t>”</a:t>
            </a:r>
          </a:p>
        </p:txBody>
      </p:sp>
      <p:sp>
        <p:nvSpPr>
          <p:cNvPr id="37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993" kern="0" dirty="0">
                <a:latin typeface="Arial "/>
              </a:rPr>
              <a:t>Ressortomlægningsprocessen</a:t>
            </a:r>
          </a:p>
        </p:txBody>
      </p:sp>
      <p:sp>
        <p:nvSpPr>
          <p:cNvPr id="21" name="AutoShape 24"/>
          <p:cNvSpPr>
            <a:spLocks noChangeArrowheads="1"/>
          </p:cNvSpPr>
          <p:nvPr/>
        </p:nvSpPr>
        <p:spPr bwMode="auto">
          <a:xfrm>
            <a:off x="734621" y="2421774"/>
            <a:ext cx="2871426" cy="740602"/>
          </a:xfrm>
          <a:prstGeom prst="homePlate">
            <a:avLst>
              <a:gd name="adj" fmla="val 20045"/>
            </a:avLst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178693" tIns="107035" rIns="107035" bIns="107035" anchor="ctr"/>
          <a:lstStyle/>
          <a:p>
            <a:r>
              <a:rPr lang="da-DK" sz="1393" dirty="0">
                <a:solidFill>
                  <a:schemeClr val="bg1"/>
                </a:solidFill>
                <a:sym typeface="Verdana"/>
              </a:rPr>
              <a:t>Opdateret møderække omkring kgl. resolution</a:t>
            </a:r>
          </a:p>
        </p:txBody>
      </p:sp>
      <p:sp>
        <p:nvSpPr>
          <p:cNvPr id="22" name="Tekstfelt 21"/>
          <p:cNvSpPr txBox="1"/>
          <p:nvPr/>
        </p:nvSpPr>
        <p:spPr>
          <a:xfrm>
            <a:off x="3963473" y="2445795"/>
            <a:ext cx="7224532" cy="69256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170254" indent="-170254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Sammenlægning af tekniske møder for blandt andet HR- og økonomichefer </a:t>
            </a:r>
          </a:p>
          <a:p>
            <a:pPr marL="170254" indent="-170254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da-DK" sz="1393" dirty="0" smtClean="0"/>
              <a:t>Sættemøderne </a:t>
            </a:r>
            <a:r>
              <a:rPr lang="da-DK" sz="1393" dirty="0"/>
              <a:t>flyttes frem i </a:t>
            </a:r>
            <a:r>
              <a:rPr lang="da-DK" sz="1393" dirty="0" smtClean="0"/>
              <a:t>processen. De ressortomlægningsberørte områder indkaldes allerede </a:t>
            </a:r>
            <a:r>
              <a:rPr lang="da-DK" sz="1393" dirty="0"/>
              <a:t>til et møde, før delingsaftalerne er landet</a:t>
            </a:r>
          </a:p>
        </p:txBody>
      </p:sp>
      <p:sp>
        <p:nvSpPr>
          <p:cNvPr id="24" name="AutoShape 24"/>
          <p:cNvSpPr>
            <a:spLocks noChangeArrowheads="1"/>
          </p:cNvSpPr>
          <p:nvPr/>
        </p:nvSpPr>
        <p:spPr bwMode="auto">
          <a:xfrm>
            <a:off x="734621" y="4267513"/>
            <a:ext cx="2871426" cy="740602"/>
          </a:xfrm>
          <a:prstGeom prst="homePlate">
            <a:avLst>
              <a:gd name="adj" fmla="val 20045"/>
            </a:avLst>
          </a:prstGeom>
          <a:solidFill>
            <a:srgbClr val="066B43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178693" tIns="107035" rIns="107035" bIns="107035" anchor="ctr"/>
          <a:lstStyle/>
          <a:p>
            <a:r>
              <a:rPr lang="da-DK" sz="1393" dirty="0">
                <a:solidFill>
                  <a:schemeClr val="bg1"/>
                </a:solidFill>
              </a:rPr>
              <a:t>Administrative standarder ved ressortomlægninger</a:t>
            </a:r>
            <a:endParaRPr lang="da-DK" sz="1393" dirty="0">
              <a:solidFill>
                <a:schemeClr val="bg1"/>
              </a:solidFill>
              <a:latin typeface="+mn-lt"/>
              <a:sym typeface="Verdana"/>
            </a:endParaRPr>
          </a:p>
        </p:txBody>
      </p:sp>
      <p:sp>
        <p:nvSpPr>
          <p:cNvPr id="25" name="Tekstfelt 24"/>
          <p:cNvSpPr txBox="1"/>
          <p:nvPr/>
        </p:nvSpPr>
        <p:spPr>
          <a:xfrm>
            <a:off x="3963473" y="3501067"/>
            <a:ext cx="7224532" cy="4277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170254" indent="-170254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da-DK" sz="1393" dirty="0"/>
              <a:t>Der arbejdes ud fra 7 scenarier for at sikre en differentieret understøttelse af den ressortomlægninger i de påvirkede institutioner ud fra de aktuelle kundebehov</a:t>
            </a:r>
          </a:p>
        </p:txBody>
      </p:sp>
      <p:sp>
        <p:nvSpPr>
          <p:cNvPr id="23" name="TextBox 60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31216" y="1391470"/>
            <a:ext cx="246379" cy="246597"/>
          </a:xfrm>
          <a:prstGeom prst="ellipse">
            <a:avLst/>
          </a:prstGeom>
          <a:solidFill>
            <a:srgbClr val="00542E"/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vert="horz" wrap="square" lIns="3782" tIns="0" rIns="3782" bIns="0" numCol="1" anchor="ctr" anchorCtr="1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algn="ctr" defTabSz="913526" eaLnBrk="1" hangingPunct="1">
              <a:buClr>
                <a:schemeClr val="tx2"/>
              </a:buClr>
              <a:defRPr sz="2400" baseline="0">
                <a:latin typeface="+mn-lt"/>
              </a:defRPr>
            </a:lvl1pPr>
            <a:lvl2pPr marL="197607" lvl="1" indent="-195987" defTabSz="913526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66481" lvl="2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lvl="3" indent="-158733" defTabSz="913526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65029" lvl="4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Bef>
                <a:spcPct val="0"/>
              </a:spcBef>
              <a:buClr>
                <a:srgbClr val="2B532C"/>
              </a:buClr>
            </a:pPr>
            <a:r>
              <a:rPr lang="da-DK" sz="793" dirty="0">
                <a:solidFill>
                  <a:srgbClr val="FFFFFF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</a:p>
        </p:txBody>
      </p:sp>
      <p:sp>
        <p:nvSpPr>
          <p:cNvPr id="26" name="TextBox 60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631216" y="2305933"/>
            <a:ext cx="246379" cy="246597"/>
          </a:xfrm>
          <a:prstGeom prst="ellipse">
            <a:avLst/>
          </a:prstGeom>
          <a:solidFill>
            <a:srgbClr val="00542E"/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vert="horz" wrap="square" lIns="3782" tIns="0" rIns="3782" bIns="0" numCol="1" anchor="ctr" anchorCtr="1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algn="ctr" defTabSz="913526" eaLnBrk="1" hangingPunct="1">
              <a:buClr>
                <a:schemeClr val="tx2"/>
              </a:buClr>
              <a:defRPr sz="2400" baseline="0">
                <a:latin typeface="+mn-lt"/>
              </a:defRPr>
            </a:lvl1pPr>
            <a:lvl2pPr marL="197607" lvl="1" indent="-195987" defTabSz="913526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66481" lvl="2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lvl="3" indent="-158733" defTabSz="913526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65029" lvl="4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Bef>
                <a:spcPct val="0"/>
              </a:spcBef>
              <a:buClr>
                <a:srgbClr val="2B532C"/>
              </a:buClr>
            </a:pPr>
            <a:r>
              <a:rPr lang="da-DK" sz="793" dirty="0">
                <a:solidFill>
                  <a:srgbClr val="FFFFFF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</a:p>
        </p:txBody>
      </p:sp>
      <p:sp>
        <p:nvSpPr>
          <p:cNvPr id="27" name="TextBox 60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631216" y="3212594"/>
            <a:ext cx="246379" cy="246597"/>
          </a:xfrm>
          <a:prstGeom prst="ellipse">
            <a:avLst/>
          </a:prstGeom>
          <a:solidFill>
            <a:srgbClr val="00542E"/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vert="horz" wrap="square" lIns="3782" tIns="0" rIns="3782" bIns="0" numCol="1" anchor="ctr" anchorCtr="1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algn="ctr" defTabSz="913526" eaLnBrk="1" hangingPunct="1">
              <a:buClr>
                <a:schemeClr val="tx2"/>
              </a:buClr>
              <a:defRPr sz="2400" baseline="0">
                <a:latin typeface="+mn-lt"/>
              </a:defRPr>
            </a:lvl1pPr>
            <a:lvl2pPr marL="197607" lvl="1" indent="-195987" defTabSz="913526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66481" lvl="2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lvl="3" indent="-158733" defTabSz="913526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65029" lvl="4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Bef>
                <a:spcPct val="0"/>
              </a:spcBef>
              <a:buClr>
                <a:srgbClr val="2B532C"/>
              </a:buClr>
            </a:pPr>
            <a:r>
              <a:rPr lang="da-DK" sz="793" dirty="0">
                <a:solidFill>
                  <a:srgbClr val="FFFFFF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</a:p>
        </p:txBody>
      </p:sp>
      <p:sp>
        <p:nvSpPr>
          <p:cNvPr id="28" name="TextBox 60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631216" y="4167874"/>
            <a:ext cx="246379" cy="246597"/>
          </a:xfrm>
          <a:prstGeom prst="ellipse">
            <a:avLst/>
          </a:prstGeom>
          <a:solidFill>
            <a:srgbClr val="00542E"/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vert="horz" wrap="square" lIns="3782" tIns="0" rIns="3782" bIns="0" numCol="1" anchor="ctr" anchorCtr="1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algn="ctr" defTabSz="913526" eaLnBrk="1" hangingPunct="1">
              <a:buClr>
                <a:schemeClr val="tx2"/>
              </a:buClr>
              <a:defRPr sz="2400" baseline="0">
                <a:latin typeface="+mn-lt"/>
              </a:defRPr>
            </a:lvl1pPr>
            <a:lvl2pPr marL="197607" lvl="1" indent="-195987" defTabSz="913526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66481" lvl="2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lvl="3" indent="-158733" defTabSz="913526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65029" lvl="4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Bef>
                <a:spcPct val="0"/>
              </a:spcBef>
              <a:buClr>
                <a:srgbClr val="2B532C"/>
              </a:buClr>
            </a:pPr>
            <a:r>
              <a:rPr lang="da-DK" sz="793" dirty="0">
                <a:solidFill>
                  <a:srgbClr val="FFFFFF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</a:p>
        </p:txBody>
      </p:sp>
      <p:sp>
        <p:nvSpPr>
          <p:cNvPr id="29" name="TextBox 60"/>
          <p:cNvSpPr txBox="1">
            <a:spLocks/>
          </p:cNvSpPr>
          <p:nvPr>
            <p:custDataLst>
              <p:tags r:id="rId8"/>
            </p:custDataLst>
          </p:nvPr>
        </p:nvSpPr>
        <p:spPr>
          <a:xfrm>
            <a:off x="620134" y="5067082"/>
            <a:ext cx="246379" cy="246597"/>
          </a:xfrm>
          <a:prstGeom prst="ellipse">
            <a:avLst/>
          </a:prstGeom>
          <a:solidFill>
            <a:srgbClr val="00542E"/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vert="horz" wrap="square" lIns="3782" tIns="0" rIns="3782" bIns="0" numCol="1" anchor="ctr" anchorCtr="1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algn="ctr" defTabSz="913526" eaLnBrk="1" hangingPunct="1">
              <a:buClr>
                <a:schemeClr val="tx2"/>
              </a:buClr>
              <a:defRPr sz="2400" baseline="0">
                <a:latin typeface="+mn-lt"/>
              </a:defRPr>
            </a:lvl1pPr>
            <a:lvl2pPr marL="197607" lvl="1" indent="-195987" defTabSz="913526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66481" lvl="2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lvl="3" indent="-158733" defTabSz="913526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65029" lvl="4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Bef>
                <a:spcPct val="0"/>
              </a:spcBef>
              <a:buClr>
                <a:srgbClr val="2B532C"/>
              </a:buClr>
            </a:pPr>
            <a:r>
              <a:rPr lang="da-DK" sz="793" dirty="0">
                <a:solidFill>
                  <a:srgbClr val="FFFFFF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</a:p>
        </p:txBody>
      </p:sp>
      <p:sp>
        <p:nvSpPr>
          <p:cNvPr id="3" name="Tekstfelt 2"/>
          <p:cNvSpPr txBox="1"/>
          <p:nvPr/>
        </p:nvSpPr>
        <p:spPr>
          <a:xfrm>
            <a:off x="3791744" y="6093296"/>
            <a:ext cx="648072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0"/>
              </a:spcBef>
            </a:pPr>
            <a:r>
              <a:rPr lang="da-DK" sz="2000" dirty="0" smtClean="0"/>
              <a:t>Dog er denne fremadrettet således ny bevillingsstruktur først optages efter nytår på TB25 </a:t>
            </a:r>
          </a:p>
        </p:txBody>
      </p:sp>
    </p:spTree>
    <p:extLst>
      <p:ext uri="{BB962C8B-B14F-4D97-AF65-F5344CB8AC3E}">
        <p14:creationId xmlns:p14="http://schemas.microsoft.com/office/powerpoint/2010/main" val="344321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Objekt 6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5853" y="26487"/>
          <a:ext cx="1573" cy="1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4" name="think-cell Slide" r:id="rId13" imgW="216" imgH="216" progId="TCLayout.ActiveDocument.1">
                  <p:embed/>
                </p:oleObj>
              </mc:Choice>
              <mc:Fallback>
                <p:oleObj name="think-cell Slide" r:id="rId13" imgW="216" imgH="216" progId="TCLayout.ActiveDocument.1">
                  <p:embed/>
                  <p:pic>
                    <p:nvPicPr>
                      <p:cNvPr id="69" name="Objekt 68" hidden="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5853" y="26487"/>
                        <a:ext cx="1573" cy="1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/>
          <p:cNvSpPr/>
          <p:nvPr>
            <p:custDataLst>
              <p:tags r:id="rId3"/>
            </p:custDataLst>
          </p:nvPr>
        </p:nvSpPr>
        <p:spPr bwMode="auto">
          <a:xfrm>
            <a:off x="44270" y="24906"/>
            <a:ext cx="157597" cy="157597"/>
          </a:xfrm>
          <a:prstGeom prst="rect">
            <a:avLst/>
          </a:prstGeom>
          <a:solidFill>
            <a:schemeClr val="tx2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da-DK" sz="2386" dirty="0" err="1">
              <a:solidFill>
                <a:srgbClr val="FFFFFF"/>
              </a:solidFill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7</a:t>
            </a:fld>
            <a:endParaRPr lang="da-DK" dirty="0"/>
          </a:p>
        </p:txBody>
      </p:sp>
      <p:cxnSp>
        <p:nvCxnSpPr>
          <p:cNvPr id="52" name="Lige forbindelse 51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itle 2"/>
          <p:cNvSpPr txBox="1">
            <a:spLocks/>
          </p:cNvSpPr>
          <p:nvPr/>
        </p:nvSpPr>
        <p:spPr bwMode="auto">
          <a:xfrm>
            <a:off x="719249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386" kern="0" dirty="0"/>
              <a:t>Der er defineret </a:t>
            </a:r>
            <a:r>
              <a:rPr lang="da-DK" sz="2386" kern="0" dirty="0" smtClean="0"/>
              <a:t>7 administrative spor</a:t>
            </a:r>
            <a:endParaRPr lang="da-DK" sz="2386" kern="0" dirty="0"/>
          </a:p>
        </p:txBody>
      </p:sp>
      <p:sp>
        <p:nvSpPr>
          <p:cNvPr id="29" name="Rectangle 38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093926" y="1676192"/>
            <a:ext cx="6004455" cy="36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35572" lvl="1" indent="-133996" eaLnBrk="0" hangingPunct="0">
              <a:lnSpc>
                <a:spcPct val="10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da-DK" sz="1193" dirty="0">
                <a:solidFill>
                  <a:srgbClr val="000000"/>
                </a:solidFill>
                <a:latin typeface="Arial"/>
                <a:sym typeface="Verdana"/>
              </a:rPr>
              <a:t>Der skal foretages en udgiftsdeling ml. afgivende og modtagende </a:t>
            </a:r>
            <a:r>
              <a:rPr lang="da-DK" sz="1193" dirty="0" smtClean="0">
                <a:solidFill>
                  <a:srgbClr val="000000"/>
                </a:solidFill>
                <a:latin typeface="Arial"/>
                <a:sym typeface="Verdana"/>
              </a:rPr>
              <a:t>institution </a:t>
            </a:r>
            <a:r>
              <a:rPr lang="da-DK" sz="1193" b="1" dirty="0" smtClean="0">
                <a:solidFill>
                  <a:srgbClr val="000000"/>
                </a:solidFill>
                <a:latin typeface="Arial"/>
                <a:sym typeface="Verdana"/>
              </a:rPr>
              <a:t>Hurtigst muligt </a:t>
            </a:r>
            <a:r>
              <a:rPr lang="da-DK" sz="1193" b="1" smtClean="0">
                <a:solidFill>
                  <a:srgbClr val="000000"/>
                </a:solidFill>
                <a:latin typeface="Arial"/>
                <a:sym typeface="Verdana"/>
              </a:rPr>
              <a:t>og senest</a:t>
            </a:r>
            <a:r>
              <a:rPr lang="da-DK" sz="1193" smtClean="0">
                <a:solidFill>
                  <a:srgbClr val="000000"/>
                </a:solidFill>
                <a:latin typeface="Arial"/>
                <a:sym typeface="Verdana"/>
              </a:rPr>
              <a:t> </a:t>
            </a:r>
            <a:r>
              <a:rPr lang="da-DK" sz="1193" dirty="0" smtClean="0">
                <a:solidFill>
                  <a:srgbClr val="000000"/>
                </a:solidFill>
                <a:latin typeface="Arial"/>
                <a:sym typeface="Verdana"/>
              </a:rPr>
              <a:t>den 9. oktober 2024</a:t>
            </a:r>
            <a:endParaRPr lang="da-DK" sz="1193" dirty="0">
              <a:solidFill>
                <a:srgbClr val="000000"/>
              </a:solidFill>
              <a:latin typeface="Arial"/>
              <a:sym typeface="Verdana"/>
            </a:endParaRPr>
          </a:p>
        </p:txBody>
      </p:sp>
      <p:sp>
        <p:nvSpPr>
          <p:cNvPr id="30" name="Rectangle 3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093926" y="2322756"/>
            <a:ext cx="6004455" cy="18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35572" lvl="1" indent="-133996" eaLnBrk="0" hangingPunct="0">
              <a:lnSpc>
                <a:spcPct val="10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da-DK" sz="1193" dirty="0">
                <a:solidFill>
                  <a:srgbClr val="000000"/>
                </a:solidFill>
                <a:latin typeface="Arial"/>
                <a:sym typeface="Verdana"/>
              </a:rPr>
              <a:t>Regnskabsstrukturen skal ændres, og der skal flyttes balanceposter mv.</a:t>
            </a:r>
          </a:p>
        </p:txBody>
      </p:sp>
      <p:sp>
        <p:nvSpPr>
          <p:cNvPr id="31" name="Rectangle 3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093926" y="2974450"/>
            <a:ext cx="6004455" cy="18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35572" lvl="1" indent="-133996" eaLnBrk="0" hangingPunct="0">
              <a:lnSpc>
                <a:spcPct val="10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da-DK" sz="1193" dirty="0">
                <a:solidFill>
                  <a:srgbClr val="000000"/>
                </a:solidFill>
                <a:latin typeface="Arial"/>
                <a:sym typeface="Verdana"/>
              </a:rPr>
              <a:t>Der skal opsættes økonomi- og lønsystemer samt lokale fagsystemer</a:t>
            </a:r>
          </a:p>
        </p:txBody>
      </p:sp>
      <p:sp>
        <p:nvSpPr>
          <p:cNvPr id="32" name="Rectangle 3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093926" y="3618059"/>
            <a:ext cx="6004455" cy="18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35572" lvl="1" indent="-133996" eaLnBrk="0" hangingPunct="0">
              <a:lnSpc>
                <a:spcPct val="10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da-DK" sz="1193" dirty="0">
                <a:solidFill>
                  <a:srgbClr val="000000"/>
                </a:solidFill>
                <a:latin typeface="Arial"/>
                <a:sym typeface="Verdana"/>
              </a:rPr>
              <a:t>Der skal etableres it-arbejdspladser på nye institutioner og til medarbejdere, der flytter</a:t>
            </a:r>
          </a:p>
        </p:txBody>
      </p:sp>
      <p:sp>
        <p:nvSpPr>
          <p:cNvPr id="33" name="Rectangle 38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093926" y="4263615"/>
            <a:ext cx="6004455" cy="18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35572" lvl="1" indent="-133996" eaLnBrk="0" hangingPunct="0">
              <a:lnSpc>
                <a:spcPct val="10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da-DK" sz="1193" dirty="0">
                <a:solidFill>
                  <a:srgbClr val="000000"/>
                </a:solidFill>
                <a:latin typeface="Arial"/>
                <a:sym typeface="Verdana"/>
              </a:rPr>
              <a:t>Der skal identificeres medarbejdere, flyttes medarbejderdata mv.</a:t>
            </a:r>
          </a:p>
        </p:txBody>
      </p:sp>
      <p:sp>
        <p:nvSpPr>
          <p:cNvPr id="34" name="Rectangle 38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093926" y="4910214"/>
            <a:ext cx="6004455" cy="18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35572" lvl="1" indent="-133996" eaLnBrk="0" hangingPunct="0">
              <a:lnSpc>
                <a:spcPct val="10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da-DK" sz="1193" dirty="0">
                <a:solidFill>
                  <a:srgbClr val="000000"/>
                </a:solidFill>
                <a:latin typeface="Arial"/>
                <a:sym typeface="Verdana"/>
              </a:rPr>
              <a:t>Der skal findes lokaleløsninger, der understøtter kongelig resolution</a:t>
            </a:r>
          </a:p>
        </p:txBody>
      </p:sp>
      <p:sp>
        <p:nvSpPr>
          <p:cNvPr id="35" name="Rectangle 38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093634" y="5556815"/>
            <a:ext cx="6004455" cy="18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35572" lvl="1" indent="-133996" eaLnBrk="0" hangingPunct="0">
              <a:lnSpc>
                <a:spcPct val="10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da-DK" sz="1193" dirty="0">
                <a:solidFill>
                  <a:srgbClr val="000000"/>
                </a:solidFill>
                <a:latin typeface="Arial"/>
                <a:sym typeface="Verdana"/>
              </a:rPr>
              <a:t>Data og papirarkivalier skal flyttes sammen med opgaverne</a:t>
            </a:r>
          </a:p>
        </p:txBody>
      </p:sp>
      <p:sp>
        <p:nvSpPr>
          <p:cNvPr id="49" name="AutoShape 24"/>
          <p:cNvSpPr>
            <a:spLocks noChangeArrowheads="1"/>
          </p:cNvSpPr>
          <p:nvPr/>
        </p:nvSpPr>
        <p:spPr bwMode="auto">
          <a:xfrm>
            <a:off x="719253" y="1570388"/>
            <a:ext cx="2231685" cy="394933"/>
          </a:xfrm>
          <a:prstGeom prst="homePlate">
            <a:avLst>
              <a:gd name="adj" fmla="val 20045"/>
            </a:avLst>
          </a:prstGeom>
          <a:solidFill>
            <a:schemeClr val="bg1">
              <a:lumMod val="65000"/>
            </a:schemeClr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lIns="107035" tIns="107035" rIns="107035" bIns="107035" anchor="ctr"/>
          <a:lstStyle/>
          <a:p>
            <a:r>
              <a:rPr lang="da-DK" sz="1193" dirty="0">
                <a:solidFill>
                  <a:schemeClr val="bg1"/>
                </a:solidFill>
              </a:rPr>
              <a:t>Udgiftsmæssig deling</a:t>
            </a:r>
            <a:endParaRPr lang="da-DK" sz="1193" dirty="0">
              <a:solidFill>
                <a:schemeClr val="bg1"/>
              </a:solidFill>
              <a:latin typeface="+mn-lt"/>
              <a:sym typeface="Verdana"/>
            </a:endParaRPr>
          </a:p>
        </p:txBody>
      </p:sp>
      <p:sp>
        <p:nvSpPr>
          <p:cNvPr id="54" name="AutoShape 24"/>
          <p:cNvSpPr>
            <a:spLocks noChangeArrowheads="1"/>
          </p:cNvSpPr>
          <p:nvPr/>
        </p:nvSpPr>
        <p:spPr bwMode="auto">
          <a:xfrm>
            <a:off x="719253" y="2216952"/>
            <a:ext cx="2231685" cy="394933"/>
          </a:xfrm>
          <a:prstGeom prst="homePlate">
            <a:avLst>
              <a:gd name="adj" fmla="val 20045"/>
            </a:avLst>
          </a:prstGeom>
          <a:solidFill>
            <a:srgbClr val="70AC2E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107035" tIns="107035" rIns="107035" bIns="107035" anchor="ctr"/>
          <a:lstStyle/>
          <a:p>
            <a:r>
              <a:rPr lang="da-DK" sz="1193" dirty="0">
                <a:solidFill>
                  <a:schemeClr val="bg1"/>
                </a:solidFill>
              </a:rPr>
              <a:t>Regnskabsmæssig flytning</a:t>
            </a:r>
            <a:endParaRPr lang="da-DK" sz="1193" dirty="0">
              <a:solidFill>
                <a:schemeClr val="bg1"/>
              </a:solidFill>
              <a:sym typeface="Verdana"/>
            </a:endParaRPr>
          </a:p>
        </p:txBody>
      </p:sp>
      <p:sp>
        <p:nvSpPr>
          <p:cNvPr id="57" name="AutoShape 24"/>
          <p:cNvSpPr>
            <a:spLocks noChangeArrowheads="1"/>
          </p:cNvSpPr>
          <p:nvPr/>
        </p:nvSpPr>
        <p:spPr bwMode="auto">
          <a:xfrm>
            <a:off x="719253" y="2863518"/>
            <a:ext cx="2231685" cy="394933"/>
          </a:xfrm>
          <a:prstGeom prst="homePlate">
            <a:avLst>
              <a:gd name="adj" fmla="val 20045"/>
            </a:avLst>
          </a:prstGeom>
          <a:solidFill>
            <a:srgbClr val="70AC2E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107035" tIns="107035" rIns="107035" bIns="107035" anchor="ctr"/>
          <a:lstStyle/>
          <a:p>
            <a:r>
              <a:rPr lang="da-DK" sz="1193" dirty="0">
                <a:solidFill>
                  <a:schemeClr val="bg1"/>
                </a:solidFill>
              </a:rPr>
              <a:t>Systemopsætning</a:t>
            </a:r>
            <a:endParaRPr lang="da-DK" sz="1193" dirty="0">
              <a:solidFill>
                <a:schemeClr val="bg1"/>
              </a:solidFill>
              <a:sym typeface="Verdana"/>
            </a:endParaRPr>
          </a:p>
        </p:txBody>
      </p:sp>
      <p:sp>
        <p:nvSpPr>
          <p:cNvPr id="60" name="AutoShape 24"/>
          <p:cNvSpPr>
            <a:spLocks noChangeArrowheads="1"/>
          </p:cNvSpPr>
          <p:nvPr/>
        </p:nvSpPr>
        <p:spPr bwMode="auto">
          <a:xfrm>
            <a:off x="719253" y="3510081"/>
            <a:ext cx="2231685" cy="394933"/>
          </a:xfrm>
          <a:prstGeom prst="homePlate">
            <a:avLst>
              <a:gd name="adj" fmla="val 20045"/>
            </a:avLst>
          </a:prstGeom>
          <a:solidFill>
            <a:srgbClr val="70AC2E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107035" tIns="107035" rIns="107035" bIns="107035" anchor="ctr"/>
          <a:lstStyle/>
          <a:p>
            <a:r>
              <a:rPr lang="da-DK" sz="1193" dirty="0">
                <a:solidFill>
                  <a:schemeClr val="bg1"/>
                </a:solidFill>
              </a:rPr>
              <a:t>It-understøttelse</a:t>
            </a:r>
            <a:endParaRPr lang="da-DK" sz="1193" dirty="0">
              <a:solidFill>
                <a:schemeClr val="bg1"/>
              </a:solidFill>
              <a:sym typeface="Verdana"/>
            </a:endParaRPr>
          </a:p>
        </p:txBody>
      </p:sp>
      <p:sp>
        <p:nvSpPr>
          <p:cNvPr id="63" name="AutoShape 24"/>
          <p:cNvSpPr>
            <a:spLocks noChangeArrowheads="1"/>
          </p:cNvSpPr>
          <p:nvPr/>
        </p:nvSpPr>
        <p:spPr bwMode="auto">
          <a:xfrm>
            <a:off x="708174" y="4156644"/>
            <a:ext cx="2231685" cy="394933"/>
          </a:xfrm>
          <a:prstGeom prst="homePlate">
            <a:avLst>
              <a:gd name="adj" fmla="val 20045"/>
            </a:avLst>
          </a:prstGeom>
          <a:solidFill>
            <a:srgbClr val="70AC2E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107035" tIns="107035" rIns="107035" bIns="107035" anchor="ctr"/>
          <a:lstStyle/>
          <a:p>
            <a:r>
              <a:rPr lang="da-DK" sz="1193" dirty="0">
                <a:solidFill>
                  <a:schemeClr val="bg1"/>
                </a:solidFill>
              </a:rPr>
              <a:t>Overdragelse af personale</a:t>
            </a:r>
            <a:endParaRPr lang="da-DK" sz="1193" dirty="0">
              <a:solidFill>
                <a:schemeClr val="bg1"/>
              </a:solidFill>
              <a:sym typeface="Verdana"/>
            </a:endParaRPr>
          </a:p>
        </p:txBody>
      </p:sp>
      <p:sp>
        <p:nvSpPr>
          <p:cNvPr id="66" name="AutoShape 24"/>
          <p:cNvSpPr>
            <a:spLocks noChangeArrowheads="1"/>
          </p:cNvSpPr>
          <p:nvPr/>
        </p:nvSpPr>
        <p:spPr bwMode="auto">
          <a:xfrm>
            <a:off x="719253" y="4803209"/>
            <a:ext cx="2231685" cy="394933"/>
          </a:xfrm>
          <a:prstGeom prst="homePlate">
            <a:avLst>
              <a:gd name="adj" fmla="val 20045"/>
            </a:avLst>
          </a:prstGeom>
          <a:solidFill>
            <a:srgbClr val="70AC2E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107035" tIns="107035" rIns="107035" bIns="107035" anchor="ctr"/>
          <a:lstStyle/>
          <a:p>
            <a:r>
              <a:rPr lang="da-DK" sz="1193" dirty="0">
                <a:solidFill>
                  <a:schemeClr val="bg1"/>
                </a:solidFill>
              </a:rPr>
              <a:t>Lokalemæssig tilpasning</a:t>
            </a:r>
            <a:endParaRPr lang="da-DK" sz="1193" dirty="0">
              <a:solidFill>
                <a:schemeClr val="bg1"/>
              </a:solidFill>
              <a:sym typeface="Verdana"/>
            </a:endParaRPr>
          </a:p>
        </p:txBody>
      </p:sp>
      <p:sp>
        <p:nvSpPr>
          <p:cNvPr id="70" name="AutoShape 24"/>
          <p:cNvSpPr>
            <a:spLocks noChangeArrowheads="1"/>
          </p:cNvSpPr>
          <p:nvPr/>
        </p:nvSpPr>
        <p:spPr bwMode="auto">
          <a:xfrm>
            <a:off x="719253" y="5449774"/>
            <a:ext cx="2231685" cy="394933"/>
          </a:xfrm>
          <a:prstGeom prst="homePlate">
            <a:avLst>
              <a:gd name="adj" fmla="val 20045"/>
            </a:avLst>
          </a:prstGeom>
          <a:solidFill>
            <a:srgbClr val="70AC2E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107035" tIns="107035" rIns="107035" bIns="107035" anchor="ctr"/>
          <a:lstStyle/>
          <a:p>
            <a:r>
              <a:rPr lang="da-DK" sz="1193" dirty="0">
                <a:solidFill>
                  <a:schemeClr val="bg1"/>
                </a:solidFill>
              </a:rPr>
              <a:t>Håndtering af arkivalier</a:t>
            </a:r>
            <a:endParaRPr lang="da-DK" sz="1193" dirty="0">
              <a:solidFill>
                <a:schemeClr val="bg1"/>
              </a:solidFill>
              <a:sym typeface="Verdana"/>
            </a:endParaRPr>
          </a:p>
        </p:txBody>
      </p:sp>
      <p:sp>
        <p:nvSpPr>
          <p:cNvPr id="36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993" kern="0" dirty="0">
                <a:latin typeface="Arial "/>
              </a:rPr>
              <a:t>Ressortomlægningsprocessen</a:t>
            </a:r>
          </a:p>
        </p:txBody>
      </p:sp>
      <p:cxnSp>
        <p:nvCxnSpPr>
          <p:cNvPr id="10" name="Lige forbindelse 9"/>
          <p:cNvCxnSpPr/>
          <p:nvPr/>
        </p:nvCxnSpPr>
        <p:spPr bwMode="auto">
          <a:xfrm>
            <a:off x="708170" y="2091136"/>
            <a:ext cx="8389914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1429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Objekt 6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2" name="think-cell Slide" r:id="rId91" imgW="216" imgH="216" progId="TCLayout.ActiveDocument.1">
                  <p:embed/>
                </p:oleObj>
              </mc:Choice>
              <mc:Fallback>
                <p:oleObj name="think-cell Slide" r:id="rId91" imgW="216" imgH="216" progId="TCLayout.ActiveDocument.1">
                  <p:embed/>
                  <p:pic>
                    <p:nvPicPr>
                      <p:cNvPr id="69" name="Objekt 68" hidden="1"/>
                      <p:cNvPicPr/>
                      <p:nvPr/>
                    </p:nvPicPr>
                    <p:blipFill>
                      <a:blip r:embed="rId9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da-DK" sz="2400" dirty="0" err="1" smtClean="0">
              <a:solidFill>
                <a:srgbClr val="FFFFFF"/>
              </a:solidFill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8</a:t>
            </a:fld>
            <a:endParaRPr lang="da-DK" dirty="0"/>
          </a:p>
        </p:txBody>
      </p:sp>
      <p:cxnSp>
        <p:nvCxnSpPr>
          <p:cNvPr id="52" name="Lige forbindelse 51"/>
          <p:cNvCxnSpPr/>
          <p:nvPr/>
        </p:nvCxnSpPr>
        <p:spPr bwMode="auto">
          <a:xfrm>
            <a:off x="679918" y="989458"/>
            <a:ext cx="1078547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itle 2"/>
          <p:cNvSpPr txBox="1">
            <a:spLocks/>
          </p:cNvSpPr>
          <p:nvPr/>
        </p:nvSpPr>
        <p:spPr bwMode="auto">
          <a:xfrm>
            <a:off x="679918" y="548784"/>
            <a:ext cx="10785475" cy="359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400" kern="0" dirty="0" smtClean="0"/>
              <a:t>Der er opstillet en vejledende milepælsplan på tværs af administrative spor</a:t>
            </a:r>
            <a:endParaRPr lang="da-DK" sz="2400" kern="0" dirty="0"/>
          </a:p>
        </p:txBody>
      </p:sp>
      <p:sp>
        <p:nvSpPr>
          <p:cNvPr id="36" name="Title 2"/>
          <p:cNvSpPr txBox="1">
            <a:spLocks/>
          </p:cNvSpPr>
          <p:nvPr/>
        </p:nvSpPr>
        <p:spPr bwMode="auto">
          <a:xfrm>
            <a:off x="679918" y="276932"/>
            <a:ext cx="10785475" cy="194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3680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1000" kern="0" dirty="0">
                <a:latin typeface="Arial "/>
              </a:rPr>
              <a:t>Ressortomlægningsprocessen</a:t>
            </a:r>
          </a:p>
        </p:txBody>
      </p:sp>
      <p:sp>
        <p:nvSpPr>
          <p:cNvPr id="130" name="Rectangle 3"/>
          <p:cNvSpPr>
            <a:spLocks noGrp="1" noChangeArrowheads="1"/>
          </p:cNvSpPr>
          <p:nvPr>
            <p:custDataLst>
              <p:tags r:id="rId4"/>
            </p:custDataLst>
          </p:nvPr>
        </p:nvSpPr>
        <p:spPr bwMode="auto">
          <a:xfrm>
            <a:off x="2217192" y="1604120"/>
            <a:ext cx="1404462" cy="1686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13" rIns="0" bIns="23813" numCol="1" spcCol="0" anchor="ctr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da-DK" sz="800" b="1" dirty="0" smtClean="0">
                <a:sym typeface="+mn-lt"/>
              </a:rPr>
              <a:t>september</a:t>
            </a:r>
            <a:endParaRPr lang="da-DK" sz="800" b="1" dirty="0">
              <a:sym typeface="+mn-lt"/>
            </a:endParaRPr>
          </a:p>
        </p:txBody>
      </p:sp>
      <p:sp>
        <p:nvSpPr>
          <p:cNvPr id="131" name="Rectangle 3"/>
          <p:cNvSpPr>
            <a:spLocks noGrp="1" noChangeArrowheads="1"/>
          </p:cNvSpPr>
          <p:nvPr>
            <p:custDataLst>
              <p:tags r:id="rId5"/>
            </p:custDataLst>
          </p:nvPr>
        </p:nvSpPr>
        <p:spPr bwMode="auto">
          <a:xfrm>
            <a:off x="3625139" y="1604120"/>
            <a:ext cx="2916475" cy="16038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13" rIns="0" bIns="23813" numCol="1" spcCol="0" anchor="ctr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da-DK" sz="800" b="1" dirty="0" smtClean="0">
                <a:sym typeface="+mn-lt"/>
              </a:rPr>
              <a:t>Oktober-januar</a:t>
            </a:r>
            <a:endParaRPr lang="da-DK" sz="800" b="1" dirty="0">
              <a:sym typeface="+mn-lt"/>
            </a:endParaRPr>
          </a:p>
        </p:txBody>
      </p:sp>
      <p:sp>
        <p:nvSpPr>
          <p:cNvPr id="132" name="Rectangle 3"/>
          <p:cNvSpPr>
            <a:spLocks noGrp="1" noChangeArrowheads="1"/>
          </p:cNvSpPr>
          <p:nvPr>
            <p:custDataLst>
              <p:tags r:id="rId6"/>
            </p:custDataLst>
          </p:nvPr>
        </p:nvSpPr>
        <p:spPr bwMode="auto">
          <a:xfrm>
            <a:off x="6534927" y="1598798"/>
            <a:ext cx="1581229" cy="1726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13" rIns="0" bIns="23813" numCol="1" spcCol="0" anchor="ctr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da-DK" sz="800" b="1" dirty="0" smtClean="0">
                <a:sym typeface="+mn-lt"/>
              </a:rPr>
              <a:t>Februar</a:t>
            </a:r>
            <a:endParaRPr lang="da-DK" sz="800" b="1" dirty="0">
              <a:sym typeface="+mn-lt"/>
            </a:endParaRPr>
          </a:p>
        </p:txBody>
      </p:sp>
      <p:sp>
        <p:nvSpPr>
          <p:cNvPr id="133" name="Rectangle 3"/>
          <p:cNvSpPr>
            <a:spLocks noGrp="1" noChangeArrowheads="1"/>
          </p:cNvSpPr>
          <p:nvPr>
            <p:custDataLst>
              <p:tags r:id="rId7"/>
            </p:custDataLst>
          </p:nvPr>
        </p:nvSpPr>
        <p:spPr bwMode="auto">
          <a:xfrm>
            <a:off x="8112224" y="1600657"/>
            <a:ext cx="1342664" cy="1638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13" rIns="0" bIns="23813" numCol="1" spcCol="0" anchor="ctr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da-DK" sz="800" b="1" dirty="0">
                <a:sym typeface="+mn-lt"/>
              </a:rPr>
              <a:t>M</a:t>
            </a:r>
            <a:r>
              <a:rPr lang="da-DK" sz="800" b="1" dirty="0" smtClean="0">
                <a:sym typeface="+mn-lt"/>
              </a:rPr>
              <a:t>arts</a:t>
            </a:r>
            <a:endParaRPr lang="da-DK" sz="800" b="1" dirty="0">
              <a:sym typeface="+mn-lt"/>
            </a:endParaRPr>
          </a:p>
        </p:txBody>
      </p:sp>
      <p:cxnSp>
        <p:nvCxnSpPr>
          <p:cNvPr id="134" name="Lige forbindelse 133"/>
          <p:cNvCxnSpPr/>
          <p:nvPr>
            <p:custDataLst>
              <p:tags r:id="rId8"/>
            </p:custDataLst>
          </p:nvPr>
        </p:nvCxnSpPr>
        <p:spPr bwMode="auto">
          <a:xfrm>
            <a:off x="679450" y="1771650"/>
            <a:ext cx="0" cy="39258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Lige forbindelse 134"/>
          <p:cNvCxnSpPr/>
          <p:nvPr>
            <p:custDataLst>
              <p:tags r:id="rId9"/>
            </p:custDataLst>
          </p:nvPr>
        </p:nvCxnSpPr>
        <p:spPr bwMode="auto">
          <a:xfrm>
            <a:off x="10896724" y="1771650"/>
            <a:ext cx="0" cy="39258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Lige forbindelse 135"/>
          <p:cNvCxnSpPr/>
          <p:nvPr>
            <p:custDataLst>
              <p:tags r:id="rId10"/>
            </p:custDataLst>
          </p:nvPr>
        </p:nvCxnSpPr>
        <p:spPr bwMode="auto">
          <a:xfrm>
            <a:off x="8112224" y="1771650"/>
            <a:ext cx="0" cy="3925888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Lige forbindelse 136"/>
          <p:cNvCxnSpPr/>
          <p:nvPr>
            <p:custDataLst>
              <p:tags r:id="rId11"/>
            </p:custDataLst>
          </p:nvPr>
        </p:nvCxnSpPr>
        <p:spPr bwMode="auto">
          <a:xfrm>
            <a:off x="6541614" y="1764506"/>
            <a:ext cx="0" cy="3925888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Lige forbindelse 137"/>
          <p:cNvCxnSpPr/>
          <p:nvPr>
            <p:custDataLst>
              <p:tags r:id="rId12"/>
            </p:custDataLst>
          </p:nvPr>
        </p:nvCxnSpPr>
        <p:spPr bwMode="auto">
          <a:xfrm>
            <a:off x="1991544" y="1771650"/>
            <a:ext cx="0" cy="39258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Lige forbindelse 138"/>
          <p:cNvCxnSpPr/>
          <p:nvPr>
            <p:custDataLst>
              <p:tags r:id="rId13"/>
            </p:custDataLst>
          </p:nvPr>
        </p:nvCxnSpPr>
        <p:spPr bwMode="auto">
          <a:xfrm>
            <a:off x="3625726" y="1772816"/>
            <a:ext cx="0" cy="3925888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Lige forbindelse 139"/>
          <p:cNvCxnSpPr/>
          <p:nvPr>
            <p:custDataLst>
              <p:tags r:id="rId14"/>
            </p:custDataLst>
          </p:nvPr>
        </p:nvCxnSpPr>
        <p:spPr bwMode="auto">
          <a:xfrm>
            <a:off x="679450" y="2878138"/>
            <a:ext cx="10217274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Lige forbindelse 140"/>
          <p:cNvCxnSpPr/>
          <p:nvPr>
            <p:custDataLst>
              <p:tags r:id="rId15"/>
            </p:custDataLst>
          </p:nvPr>
        </p:nvCxnSpPr>
        <p:spPr bwMode="auto">
          <a:xfrm>
            <a:off x="679450" y="5092700"/>
            <a:ext cx="10217274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Lige forbindelse 141"/>
          <p:cNvCxnSpPr/>
          <p:nvPr>
            <p:custDataLst>
              <p:tags r:id="rId16"/>
            </p:custDataLst>
          </p:nvPr>
        </p:nvCxnSpPr>
        <p:spPr bwMode="auto">
          <a:xfrm flipV="1">
            <a:off x="679450" y="2321635"/>
            <a:ext cx="10217274" cy="4054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Lige forbindelse 142"/>
          <p:cNvCxnSpPr/>
          <p:nvPr>
            <p:custDataLst>
              <p:tags r:id="rId17"/>
            </p:custDataLst>
          </p:nvPr>
        </p:nvCxnSpPr>
        <p:spPr bwMode="auto">
          <a:xfrm>
            <a:off x="679450" y="4538663"/>
            <a:ext cx="10217274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Lige forbindelse 143"/>
          <p:cNvCxnSpPr/>
          <p:nvPr>
            <p:custDataLst>
              <p:tags r:id="rId18"/>
            </p:custDataLst>
          </p:nvPr>
        </p:nvCxnSpPr>
        <p:spPr bwMode="auto">
          <a:xfrm>
            <a:off x="679450" y="3986213"/>
            <a:ext cx="10217274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Lige forbindelse 144"/>
          <p:cNvCxnSpPr/>
          <p:nvPr>
            <p:custDataLst>
              <p:tags r:id="rId19"/>
            </p:custDataLst>
          </p:nvPr>
        </p:nvCxnSpPr>
        <p:spPr bwMode="auto">
          <a:xfrm>
            <a:off x="679450" y="3432175"/>
            <a:ext cx="10217274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Lige forbindelse 145"/>
          <p:cNvCxnSpPr/>
          <p:nvPr>
            <p:custDataLst>
              <p:tags r:id="rId20"/>
            </p:custDataLst>
          </p:nvPr>
        </p:nvCxnSpPr>
        <p:spPr bwMode="auto">
          <a:xfrm>
            <a:off x="679450" y="5697538"/>
            <a:ext cx="10217274" cy="11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Lige forbindelse 146"/>
          <p:cNvCxnSpPr/>
          <p:nvPr>
            <p:custDataLst>
              <p:tags r:id="rId21"/>
            </p:custDataLst>
          </p:nvPr>
        </p:nvCxnSpPr>
        <p:spPr bwMode="gray">
          <a:xfrm>
            <a:off x="2135560" y="1771650"/>
            <a:ext cx="14982" cy="39116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30C3E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Lige forbindelse 147"/>
          <p:cNvCxnSpPr/>
          <p:nvPr>
            <p:custDataLst>
              <p:tags r:id="rId22"/>
            </p:custDataLst>
          </p:nvPr>
        </p:nvCxnSpPr>
        <p:spPr bwMode="auto">
          <a:xfrm>
            <a:off x="679450" y="1771650"/>
            <a:ext cx="1876672" cy="116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9" name="Ligebenet trekant 148"/>
          <p:cNvSpPr/>
          <p:nvPr>
            <p:custDataLst>
              <p:tags r:id="rId23"/>
            </p:custDataLst>
          </p:nvPr>
        </p:nvSpPr>
        <p:spPr bwMode="gray">
          <a:xfrm>
            <a:off x="4828679" y="4208463"/>
            <a:ext cx="101600" cy="10160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0" name="Ligebenet trekant 149"/>
          <p:cNvSpPr/>
          <p:nvPr>
            <p:custDataLst>
              <p:tags r:id="rId24"/>
            </p:custDataLst>
          </p:nvPr>
        </p:nvSpPr>
        <p:spPr bwMode="gray">
          <a:xfrm>
            <a:off x="6639297" y="3654425"/>
            <a:ext cx="101600" cy="10160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0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2" name="Ligebenet trekant 151"/>
          <p:cNvSpPr/>
          <p:nvPr>
            <p:custDataLst>
              <p:tags r:id="rId25"/>
            </p:custDataLst>
          </p:nvPr>
        </p:nvSpPr>
        <p:spPr bwMode="gray">
          <a:xfrm>
            <a:off x="2084194" y="4031557"/>
            <a:ext cx="101600" cy="10160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3" name="Ligebenet trekant 152"/>
          <p:cNvSpPr/>
          <p:nvPr>
            <p:custDataLst>
              <p:tags r:id="rId26"/>
            </p:custDataLst>
          </p:nvPr>
        </p:nvSpPr>
        <p:spPr bwMode="gray">
          <a:xfrm>
            <a:off x="4628530" y="5157192"/>
            <a:ext cx="101600" cy="10160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4" name="Ligebenet trekant 153"/>
          <p:cNvSpPr/>
          <p:nvPr>
            <p:custDataLst>
              <p:tags r:id="rId27"/>
            </p:custDataLst>
          </p:nvPr>
        </p:nvSpPr>
        <p:spPr bwMode="gray">
          <a:xfrm>
            <a:off x="9513980" y="2556702"/>
            <a:ext cx="101600" cy="101600"/>
          </a:xfrm>
          <a:prstGeom prst="triangle">
            <a:avLst/>
          </a:prstGeom>
          <a:solidFill>
            <a:srgbClr val="0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0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5" name="Ligebenet trekant 154"/>
          <p:cNvSpPr/>
          <p:nvPr>
            <p:custDataLst>
              <p:tags r:id="rId28"/>
            </p:custDataLst>
          </p:nvPr>
        </p:nvSpPr>
        <p:spPr bwMode="gray">
          <a:xfrm>
            <a:off x="4531891" y="3654425"/>
            <a:ext cx="101600" cy="10160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0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6" name="Ligebenet trekant 155"/>
          <p:cNvSpPr/>
          <p:nvPr>
            <p:custDataLst>
              <p:tags r:id="rId29"/>
            </p:custDataLst>
          </p:nvPr>
        </p:nvSpPr>
        <p:spPr bwMode="gray">
          <a:xfrm>
            <a:off x="6140207" y="2950370"/>
            <a:ext cx="101600" cy="101600"/>
          </a:xfrm>
          <a:prstGeom prst="triangle">
            <a:avLst/>
          </a:prstGeom>
          <a:solidFill>
            <a:srgbClr val="0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7" name="Ligebenet trekant 156"/>
          <p:cNvSpPr/>
          <p:nvPr>
            <p:custDataLst>
              <p:tags r:id="rId30"/>
            </p:custDataLst>
          </p:nvPr>
        </p:nvSpPr>
        <p:spPr bwMode="gray">
          <a:xfrm>
            <a:off x="2083260" y="4409286"/>
            <a:ext cx="101600" cy="10160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9" name="Ligebenet trekant 158"/>
          <p:cNvSpPr/>
          <p:nvPr>
            <p:custDataLst>
              <p:tags r:id="rId31"/>
            </p:custDataLst>
          </p:nvPr>
        </p:nvSpPr>
        <p:spPr bwMode="gray">
          <a:xfrm>
            <a:off x="8696151" y="2547938"/>
            <a:ext cx="101600" cy="101600"/>
          </a:xfrm>
          <a:prstGeom prst="triangle">
            <a:avLst/>
          </a:prstGeom>
          <a:solidFill>
            <a:srgbClr val="0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0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0" name="Ligebenet trekant 159"/>
          <p:cNvSpPr/>
          <p:nvPr>
            <p:custDataLst>
              <p:tags r:id="rId32"/>
            </p:custDataLst>
          </p:nvPr>
        </p:nvSpPr>
        <p:spPr bwMode="gray">
          <a:xfrm>
            <a:off x="3581930" y="5314950"/>
            <a:ext cx="101600" cy="10160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1" name="Ligebenet trekant 160"/>
          <p:cNvSpPr/>
          <p:nvPr>
            <p:custDataLst>
              <p:tags r:id="rId33"/>
            </p:custDataLst>
          </p:nvPr>
        </p:nvSpPr>
        <p:spPr bwMode="gray">
          <a:xfrm>
            <a:off x="2040284" y="4240314"/>
            <a:ext cx="101600" cy="10160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2" name="Ligebenet trekant 161"/>
          <p:cNvSpPr/>
          <p:nvPr>
            <p:custDataLst>
              <p:tags r:id="rId34"/>
            </p:custDataLst>
          </p:nvPr>
        </p:nvSpPr>
        <p:spPr bwMode="gray">
          <a:xfrm>
            <a:off x="2068389" y="3654425"/>
            <a:ext cx="101600" cy="10160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0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3" name="Ligebenet trekant 162"/>
          <p:cNvSpPr/>
          <p:nvPr>
            <p:custDataLst>
              <p:tags r:id="rId35"/>
            </p:custDataLst>
          </p:nvPr>
        </p:nvSpPr>
        <p:spPr bwMode="gray">
          <a:xfrm>
            <a:off x="3553404" y="4760913"/>
            <a:ext cx="101600" cy="10160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4" name="Ligebenet trekant 163"/>
          <p:cNvSpPr/>
          <p:nvPr>
            <p:custDataLst>
              <p:tags r:id="rId36"/>
            </p:custDataLst>
          </p:nvPr>
        </p:nvSpPr>
        <p:spPr bwMode="gray">
          <a:xfrm>
            <a:off x="2084512" y="5358507"/>
            <a:ext cx="101600" cy="10160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6" name="Ligebenet trekant 165"/>
          <p:cNvSpPr/>
          <p:nvPr>
            <p:custDataLst>
              <p:tags r:id="rId37"/>
            </p:custDataLst>
          </p:nvPr>
        </p:nvSpPr>
        <p:spPr bwMode="gray">
          <a:xfrm>
            <a:off x="4797544" y="3010812"/>
            <a:ext cx="101600" cy="101600"/>
          </a:xfrm>
          <a:prstGeom prst="triangle">
            <a:avLst/>
          </a:prstGeom>
          <a:solidFill>
            <a:srgbClr val="0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7" name="Ligebenet trekant 166"/>
          <p:cNvSpPr/>
          <p:nvPr>
            <p:custDataLst>
              <p:tags r:id="rId38"/>
            </p:custDataLst>
          </p:nvPr>
        </p:nvSpPr>
        <p:spPr bwMode="gray">
          <a:xfrm>
            <a:off x="2092251" y="5751165"/>
            <a:ext cx="101600" cy="101600"/>
          </a:xfrm>
          <a:prstGeom prst="triangle">
            <a:avLst/>
          </a:prstGeom>
          <a:solidFill>
            <a:srgbClr val="C30C3E"/>
          </a:solidFill>
          <a:ln w="9525" cap="flat" cmpd="sng" algn="ctr">
            <a:solidFill>
              <a:srgbClr val="C30C3E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0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8" name="Ligebenet trekant 167"/>
          <p:cNvSpPr/>
          <p:nvPr>
            <p:custDataLst>
              <p:tags r:id="rId39"/>
            </p:custDataLst>
          </p:nvPr>
        </p:nvSpPr>
        <p:spPr bwMode="gray">
          <a:xfrm>
            <a:off x="6841852" y="2547938"/>
            <a:ext cx="101600" cy="101600"/>
          </a:xfrm>
          <a:prstGeom prst="triangle">
            <a:avLst/>
          </a:prstGeom>
          <a:solidFill>
            <a:srgbClr val="0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0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9" name="Ligebenet trekant 168"/>
          <p:cNvSpPr/>
          <p:nvPr>
            <p:custDataLst>
              <p:tags r:id="rId40"/>
            </p:custDataLst>
          </p:nvPr>
        </p:nvSpPr>
        <p:spPr bwMode="gray">
          <a:xfrm>
            <a:off x="3475617" y="4760913"/>
            <a:ext cx="101600" cy="10160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70" name="Ligebenet trekant 169"/>
          <p:cNvSpPr/>
          <p:nvPr>
            <p:custDataLst>
              <p:tags r:id="rId41"/>
            </p:custDataLst>
          </p:nvPr>
        </p:nvSpPr>
        <p:spPr bwMode="gray">
          <a:xfrm>
            <a:off x="2084760" y="4760913"/>
            <a:ext cx="101600" cy="10160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71" name="Ligebenet trekant 170"/>
          <p:cNvSpPr/>
          <p:nvPr>
            <p:custDataLst>
              <p:tags r:id="rId42"/>
            </p:custDataLst>
          </p:nvPr>
        </p:nvSpPr>
        <p:spPr bwMode="gray">
          <a:xfrm>
            <a:off x="4781367" y="2459220"/>
            <a:ext cx="101600" cy="101600"/>
          </a:xfrm>
          <a:prstGeom prst="triangle">
            <a:avLst/>
          </a:prstGeom>
          <a:solidFill>
            <a:srgbClr val="0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72" name="Ligebenet trekant 171"/>
          <p:cNvSpPr/>
          <p:nvPr>
            <p:custDataLst>
              <p:tags r:id="rId43"/>
            </p:custDataLst>
          </p:nvPr>
        </p:nvSpPr>
        <p:spPr bwMode="gray">
          <a:xfrm>
            <a:off x="2139354" y="5314950"/>
            <a:ext cx="101600" cy="10160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175" name="Lige forbindelse 174"/>
          <p:cNvCxnSpPr/>
          <p:nvPr>
            <p:custDataLst>
              <p:tags r:id="rId44"/>
            </p:custDataLst>
          </p:nvPr>
        </p:nvCxnSpPr>
        <p:spPr bwMode="auto">
          <a:xfrm flipV="1">
            <a:off x="3188279" y="4884738"/>
            <a:ext cx="338138" cy="3651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Lige forbindelse 176"/>
          <p:cNvCxnSpPr/>
          <p:nvPr>
            <p:custDataLst>
              <p:tags r:id="rId45"/>
            </p:custDataLst>
          </p:nvPr>
        </p:nvCxnSpPr>
        <p:spPr bwMode="auto">
          <a:xfrm flipH="1" flipV="1">
            <a:off x="3604205" y="4884738"/>
            <a:ext cx="339725" cy="3651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Lige forbindelse 179"/>
          <p:cNvCxnSpPr/>
          <p:nvPr>
            <p:custDataLst>
              <p:tags r:id="rId46"/>
            </p:custDataLst>
          </p:nvPr>
        </p:nvCxnSpPr>
        <p:spPr bwMode="auto">
          <a:xfrm flipH="1" flipV="1">
            <a:off x="4911502" y="4332288"/>
            <a:ext cx="484188" cy="3651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" name="Rectangle 3"/>
          <p:cNvSpPr>
            <a:spLocks noGrp="1" noChangeArrowheads="1"/>
          </p:cNvSpPr>
          <p:nvPr>
            <p:custDataLst>
              <p:tags r:id="rId47"/>
            </p:custDataLst>
          </p:nvPr>
        </p:nvSpPr>
        <p:spPr bwMode="auto">
          <a:xfrm>
            <a:off x="720725" y="2541588"/>
            <a:ext cx="1219200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da-DK" altLang="en-US" sz="800" dirty="0" smtClean="0">
                <a:sym typeface="+mn-lt"/>
              </a:rPr>
              <a:t>Regnskabsmæssig flytning</a:t>
            </a:r>
            <a:endParaRPr lang="da-DK" sz="800" dirty="0">
              <a:sym typeface="+mn-lt"/>
            </a:endParaRPr>
          </a:p>
        </p:txBody>
      </p:sp>
      <p:sp useBgFill="1">
        <p:nvSpPr>
          <p:cNvPr id="185" name="Rectangle 3"/>
          <p:cNvSpPr>
            <a:spLocks noGrp="1" noChangeArrowheads="1"/>
          </p:cNvSpPr>
          <p:nvPr>
            <p:custDataLst>
              <p:tags r:id="rId48"/>
            </p:custDataLst>
          </p:nvPr>
        </p:nvSpPr>
        <p:spPr bwMode="auto">
          <a:xfrm>
            <a:off x="6223372" y="3778250"/>
            <a:ext cx="935038" cy="2444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da-DK" altLang="en-US" sz="800" dirty="0" smtClean="0">
                <a:sym typeface="+mn-lt"/>
              </a:rPr>
              <a:t>Første institutioner </a:t>
            </a:r>
            <a:br>
              <a:rPr lang="da-DK" altLang="en-US" sz="800" dirty="0" smtClean="0">
                <a:sym typeface="+mn-lt"/>
              </a:rPr>
            </a:br>
            <a:r>
              <a:rPr lang="da-DK" altLang="en-US" sz="800" dirty="0" smtClean="0">
                <a:sym typeface="+mn-lt"/>
              </a:rPr>
              <a:t>færdigimplementeret</a:t>
            </a:r>
            <a:endParaRPr lang="da-DK" sz="800" dirty="0">
              <a:sym typeface="+mn-lt"/>
            </a:endParaRPr>
          </a:p>
        </p:txBody>
      </p:sp>
      <p:sp useBgFill="1">
        <p:nvSpPr>
          <p:cNvPr id="186" name="Rectangle 3"/>
          <p:cNvSpPr>
            <a:spLocks noGrp="1" noChangeArrowheads="1"/>
          </p:cNvSpPr>
          <p:nvPr>
            <p:custDataLst>
              <p:tags r:id="rId49"/>
            </p:custDataLst>
          </p:nvPr>
        </p:nvSpPr>
        <p:spPr bwMode="auto">
          <a:xfrm>
            <a:off x="8186538" y="2671763"/>
            <a:ext cx="1136650" cy="1222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da-DK" sz="800" dirty="0" smtClean="0">
                <a:sym typeface="+mn-lt"/>
              </a:rPr>
              <a:t>Balanceflytninger bogført</a:t>
            </a:r>
            <a:endParaRPr lang="da-DK" sz="800" dirty="0">
              <a:sym typeface="+mn-lt"/>
            </a:endParaRPr>
          </a:p>
        </p:txBody>
      </p:sp>
      <p:sp useBgFill="1">
        <p:nvSpPr>
          <p:cNvPr id="187" name="Rectangle 3"/>
          <p:cNvSpPr>
            <a:spLocks noGrp="1" noChangeArrowheads="1"/>
          </p:cNvSpPr>
          <p:nvPr>
            <p:custDataLst>
              <p:tags r:id="rId50"/>
            </p:custDataLst>
          </p:nvPr>
        </p:nvSpPr>
        <p:spPr bwMode="auto">
          <a:xfrm>
            <a:off x="2348210" y="4034847"/>
            <a:ext cx="630238" cy="26352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+mn-lt"/>
              </a:defRPr>
            </a:lvl2pPr>
            <a:lvl3pPr marL="271463" indent="-2682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SzPct val="95000"/>
              <a:buFont typeface="Verdana" pitchFamily="34" charset="0"/>
              <a:buChar char="●"/>
              <a:defRPr sz="1700">
                <a:solidFill>
                  <a:schemeClr val="tx1"/>
                </a:solidFill>
                <a:latin typeface="+mn-lt"/>
              </a:defRPr>
            </a:lvl3pPr>
            <a:lvl4pPr marL="609600" indent="-336550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9144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5pPr>
            <a:lvl6pPr marL="13716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6pPr>
            <a:lvl7pPr marL="18288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7pPr>
            <a:lvl8pPr marL="22860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8pPr>
            <a:lvl9pPr marL="27432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</a:pPr>
            <a:r>
              <a:rPr lang="da-DK" sz="800" b="0" dirty="0" smtClean="0">
                <a:sym typeface="+mn-lt"/>
              </a:rPr>
              <a:t>Orientering af</a:t>
            </a:r>
            <a:br>
              <a:rPr lang="da-DK" sz="800" b="0" dirty="0" smtClean="0">
                <a:sym typeface="+mn-lt"/>
              </a:rPr>
            </a:br>
            <a:r>
              <a:rPr lang="da-DK" sz="800" b="0" dirty="0" smtClean="0">
                <a:sym typeface="+mn-lt"/>
              </a:rPr>
              <a:t>medarbejdere</a:t>
            </a:r>
          </a:p>
        </p:txBody>
      </p:sp>
      <p:sp useBgFill="1">
        <p:nvSpPr>
          <p:cNvPr id="188" name="Rectangle 3"/>
          <p:cNvSpPr>
            <a:spLocks noGrp="1" noChangeArrowheads="1"/>
          </p:cNvSpPr>
          <p:nvPr>
            <p:custDataLst>
              <p:tags r:id="rId51"/>
            </p:custDataLst>
          </p:nvPr>
        </p:nvSpPr>
        <p:spPr bwMode="auto">
          <a:xfrm>
            <a:off x="1117142" y="4387813"/>
            <a:ext cx="985838" cy="26352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+mn-lt"/>
              </a:defRPr>
            </a:lvl2pPr>
            <a:lvl3pPr marL="271463" indent="-2682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SzPct val="95000"/>
              <a:buFont typeface="Verdana" pitchFamily="34" charset="0"/>
              <a:buChar char="●"/>
              <a:defRPr sz="1700">
                <a:solidFill>
                  <a:schemeClr val="tx1"/>
                </a:solidFill>
                <a:latin typeface="+mn-lt"/>
              </a:defRPr>
            </a:lvl3pPr>
            <a:lvl4pPr marL="609600" indent="-336550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9144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5pPr>
            <a:lvl6pPr marL="13716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6pPr>
            <a:lvl7pPr marL="18288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7pPr>
            <a:lvl8pPr marL="22860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8pPr>
            <a:lvl9pPr marL="27432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</a:pPr>
            <a:r>
              <a:rPr lang="da-DK" altLang="en-US" sz="800" b="0" dirty="0" smtClean="0"/>
              <a:t>Info til medarbejdere</a:t>
            </a:r>
            <a:br>
              <a:rPr lang="da-DK" altLang="en-US" sz="800" b="0" dirty="0" smtClean="0"/>
            </a:br>
            <a:r>
              <a:rPr lang="da-DK" altLang="en-US" sz="800" b="0" dirty="0" smtClean="0"/>
              <a:t>om ressortomlægning</a:t>
            </a:r>
            <a:endParaRPr lang="da-DK" sz="800" b="0" dirty="0" smtClean="0">
              <a:sym typeface="+mn-lt"/>
            </a:endParaRPr>
          </a:p>
        </p:txBody>
      </p:sp>
      <p:sp useBgFill="1">
        <p:nvSpPr>
          <p:cNvPr id="189" name="Rectangle 3"/>
          <p:cNvSpPr>
            <a:spLocks noGrp="1" noChangeArrowheads="1"/>
          </p:cNvSpPr>
          <p:nvPr>
            <p:custDataLst>
              <p:tags r:id="rId52"/>
            </p:custDataLst>
          </p:nvPr>
        </p:nvSpPr>
        <p:spPr bwMode="auto">
          <a:xfrm>
            <a:off x="2490923" y="4346394"/>
            <a:ext cx="688975" cy="26352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+mn-lt"/>
              </a:defRPr>
            </a:lvl2pPr>
            <a:lvl3pPr marL="271463" indent="-2682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SzPct val="95000"/>
              <a:buFont typeface="Verdana" pitchFamily="34" charset="0"/>
              <a:buChar char="●"/>
              <a:defRPr sz="1700">
                <a:solidFill>
                  <a:schemeClr val="tx1"/>
                </a:solidFill>
                <a:latin typeface="+mn-lt"/>
              </a:defRPr>
            </a:lvl3pPr>
            <a:lvl4pPr marL="609600" indent="-336550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9144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5pPr>
            <a:lvl6pPr marL="13716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6pPr>
            <a:lvl7pPr marL="18288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7pPr>
            <a:lvl8pPr marL="22860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8pPr>
            <a:lvl9pPr marL="27432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</a:pPr>
            <a:r>
              <a:rPr lang="da-DK" altLang="en-US" sz="800" b="0" dirty="0" smtClean="0">
                <a:sym typeface="+mn-lt"/>
              </a:rPr>
              <a:t>Identifikation af</a:t>
            </a:r>
            <a:br>
              <a:rPr lang="da-DK" altLang="en-US" sz="800" b="0" dirty="0" smtClean="0">
                <a:sym typeface="+mn-lt"/>
              </a:rPr>
            </a:br>
            <a:r>
              <a:rPr lang="da-DK" altLang="en-US" sz="800" b="0" dirty="0" smtClean="0">
                <a:sym typeface="+mn-lt"/>
              </a:rPr>
              <a:t>medarbejdere</a:t>
            </a:r>
            <a:endParaRPr lang="da-DK" sz="800" b="0" dirty="0" smtClean="0">
              <a:sym typeface="+mn-lt"/>
            </a:endParaRPr>
          </a:p>
        </p:txBody>
      </p:sp>
      <p:sp useBgFill="1">
        <p:nvSpPr>
          <p:cNvPr id="190" name="Rectangle 3"/>
          <p:cNvSpPr>
            <a:spLocks noGrp="1" noChangeArrowheads="1"/>
          </p:cNvSpPr>
          <p:nvPr>
            <p:custDataLst>
              <p:tags r:id="rId53"/>
            </p:custDataLst>
          </p:nvPr>
        </p:nvSpPr>
        <p:spPr bwMode="auto">
          <a:xfrm>
            <a:off x="6004396" y="2671763"/>
            <a:ext cx="1971675" cy="1222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da-DK" sz="800" dirty="0" smtClean="0">
                <a:sym typeface="+mn-lt"/>
              </a:rPr>
              <a:t>Blanketter for balanceflytninger fremsendes</a:t>
            </a:r>
            <a:endParaRPr lang="da-DK" sz="800" dirty="0">
              <a:sym typeface="+mn-lt"/>
            </a:endParaRPr>
          </a:p>
        </p:txBody>
      </p:sp>
      <p:sp useBgFill="1">
        <p:nvSpPr>
          <p:cNvPr id="191" name="Rectangle 3"/>
          <p:cNvSpPr>
            <a:spLocks noGrp="1" noChangeArrowheads="1"/>
          </p:cNvSpPr>
          <p:nvPr>
            <p:custDataLst>
              <p:tags r:id="rId54"/>
            </p:custDataLst>
          </p:nvPr>
        </p:nvSpPr>
        <p:spPr bwMode="auto">
          <a:xfrm>
            <a:off x="4447679" y="4368800"/>
            <a:ext cx="1831975" cy="26352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+mn-lt"/>
              </a:defRPr>
            </a:lvl2pPr>
            <a:lvl3pPr marL="271463" indent="-2682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SzPct val="95000"/>
              <a:buFont typeface="Verdana" pitchFamily="34" charset="0"/>
              <a:buChar char="●"/>
              <a:defRPr sz="1700">
                <a:solidFill>
                  <a:schemeClr val="tx1"/>
                </a:solidFill>
                <a:latin typeface="+mn-lt"/>
              </a:defRPr>
            </a:lvl3pPr>
            <a:lvl4pPr marL="609600" indent="-336550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9144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5pPr>
            <a:lvl6pPr marL="13716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6pPr>
            <a:lvl7pPr marL="18288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7pPr>
            <a:lvl8pPr marL="22860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8pPr>
            <a:lvl9pPr marL="27432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</a:pPr>
            <a:r>
              <a:rPr lang="da-DK" altLang="en-US" sz="800" b="0" dirty="0" smtClean="0">
                <a:sym typeface="+mn-lt"/>
              </a:rPr>
              <a:t>Overlevering af oplysninger</a:t>
            </a:r>
            <a:br>
              <a:rPr lang="da-DK" altLang="en-US" sz="800" b="0" dirty="0" smtClean="0">
                <a:sym typeface="+mn-lt"/>
              </a:rPr>
            </a:br>
            <a:r>
              <a:rPr lang="da-DK" altLang="en-US" sz="800" b="0" dirty="0" smtClean="0">
                <a:sym typeface="+mn-lt"/>
              </a:rPr>
              <a:t>Varsling af væsentlige stillingsændringer</a:t>
            </a:r>
            <a:endParaRPr lang="da-DK" sz="800" b="0" dirty="0" smtClean="0">
              <a:sym typeface="+mn-lt"/>
            </a:endParaRPr>
          </a:p>
        </p:txBody>
      </p:sp>
      <p:sp useBgFill="1">
        <p:nvSpPr>
          <p:cNvPr id="192" name="Rectangle 3"/>
          <p:cNvSpPr>
            <a:spLocks noGrp="1" noChangeArrowheads="1"/>
          </p:cNvSpPr>
          <p:nvPr>
            <p:custDataLst>
              <p:tags r:id="rId55"/>
            </p:custDataLst>
          </p:nvPr>
        </p:nvSpPr>
        <p:spPr bwMode="auto">
          <a:xfrm>
            <a:off x="1676003" y="4921250"/>
            <a:ext cx="963613" cy="26352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+mn-lt"/>
              </a:defRPr>
            </a:lvl2pPr>
            <a:lvl3pPr marL="271463" indent="-2682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SzPct val="95000"/>
              <a:buFont typeface="Verdana" pitchFamily="34" charset="0"/>
              <a:buChar char="●"/>
              <a:defRPr sz="1700">
                <a:solidFill>
                  <a:schemeClr val="tx1"/>
                </a:solidFill>
                <a:latin typeface="+mn-lt"/>
              </a:defRPr>
            </a:lvl3pPr>
            <a:lvl4pPr marL="609600" indent="-336550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9144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5pPr>
            <a:lvl6pPr marL="13716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6pPr>
            <a:lvl7pPr marL="18288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7pPr>
            <a:lvl8pPr marL="22860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8pPr>
            <a:lvl9pPr marL="27432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</a:pPr>
            <a:r>
              <a:rPr lang="da-DK" altLang="en-US" sz="800" b="0" dirty="0" smtClean="0">
                <a:sym typeface="+mn-lt"/>
              </a:rPr>
              <a:t>Umiddelbar placering</a:t>
            </a:r>
            <a:br>
              <a:rPr lang="da-DK" altLang="en-US" sz="800" b="0" dirty="0" smtClean="0">
                <a:sym typeface="+mn-lt"/>
              </a:rPr>
            </a:br>
            <a:r>
              <a:rPr lang="da-DK" altLang="en-US" sz="800" b="0" dirty="0" smtClean="0">
                <a:sym typeface="+mn-lt"/>
              </a:rPr>
              <a:t>af ministre og sekr.</a:t>
            </a:r>
            <a:endParaRPr lang="da-DK" sz="800" b="0" dirty="0" smtClean="0">
              <a:sym typeface="+mn-lt"/>
            </a:endParaRPr>
          </a:p>
        </p:txBody>
      </p:sp>
      <p:sp useBgFill="1">
        <p:nvSpPr>
          <p:cNvPr id="193" name="Rectangle 3"/>
          <p:cNvSpPr>
            <a:spLocks noGrp="1" noChangeArrowheads="1"/>
          </p:cNvSpPr>
          <p:nvPr>
            <p:custDataLst>
              <p:tags r:id="rId56"/>
            </p:custDataLst>
          </p:nvPr>
        </p:nvSpPr>
        <p:spPr bwMode="auto">
          <a:xfrm>
            <a:off x="3803030" y="3607986"/>
            <a:ext cx="1854200" cy="366713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da-DK" altLang="en-US" sz="800" dirty="0" smtClean="0">
                <a:sym typeface="+mn-lt"/>
              </a:rPr>
              <a:t>Mindre flytninger/rokeringer</a:t>
            </a:r>
            <a:br>
              <a:rPr lang="da-DK" altLang="en-US" sz="800" dirty="0" smtClean="0">
                <a:sym typeface="+mn-lt"/>
              </a:rPr>
            </a:br>
            <a:r>
              <a:rPr lang="da-DK" altLang="en-US" sz="800" dirty="0" smtClean="0">
                <a:sym typeface="+mn-lt"/>
              </a:rPr>
              <a:t>Data og adgange flyttet</a:t>
            </a:r>
            <a:br>
              <a:rPr lang="da-DK" altLang="en-US" sz="800" dirty="0" smtClean="0">
                <a:sym typeface="+mn-lt"/>
              </a:rPr>
            </a:br>
            <a:r>
              <a:rPr lang="da-DK" altLang="en-US" sz="800" dirty="0" smtClean="0">
                <a:sym typeface="+mn-lt"/>
              </a:rPr>
              <a:t>Bilateral aftale om implementeringsforløb</a:t>
            </a:r>
            <a:endParaRPr lang="da-DK" sz="800" dirty="0">
              <a:sym typeface="+mn-lt"/>
            </a:endParaRPr>
          </a:p>
        </p:txBody>
      </p:sp>
      <p:sp useBgFill="1">
        <p:nvSpPr>
          <p:cNvPr id="194" name="Rectangle 3"/>
          <p:cNvSpPr>
            <a:spLocks noGrp="1" noChangeArrowheads="1"/>
          </p:cNvSpPr>
          <p:nvPr>
            <p:custDataLst>
              <p:tags r:id="rId57"/>
            </p:custDataLst>
          </p:nvPr>
        </p:nvSpPr>
        <p:spPr bwMode="auto">
          <a:xfrm>
            <a:off x="2761630" y="4921250"/>
            <a:ext cx="869950" cy="26352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+mn-lt"/>
              </a:defRPr>
            </a:lvl2pPr>
            <a:lvl3pPr marL="271463" indent="-2682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SzPct val="95000"/>
              <a:buFont typeface="Verdana" pitchFamily="34" charset="0"/>
              <a:buChar char="●"/>
              <a:defRPr sz="1700">
                <a:solidFill>
                  <a:schemeClr val="tx1"/>
                </a:solidFill>
                <a:latin typeface="+mn-lt"/>
              </a:defRPr>
            </a:lvl3pPr>
            <a:lvl4pPr marL="609600" indent="-336550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9144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5pPr>
            <a:lvl6pPr marL="13716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6pPr>
            <a:lvl7pPr marL="18288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7pPr>
            <a:lvl8pPr marL="22860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8pPr>
            <a:lvl9pPr marL="27432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</a:pPr>
            <a:r>
              <a:rPr lang="da-DK" altLang="en-US" sz="800" b="0" dirty="0" smtClean="0">
                <a:sym typeface="+mn-lt"/>
              </a:rPr>
              <a:t>Plan for permanent</a:t>
            </a:r>
            <a:br>
              <a:rPr lang="da-DK" altLang="en-US" sz="800" b="0" dirty="0" smtClean="0">
                <a:sym typeface="+mn-lt"/>
              </a:rPr>
            </a:br>
            <a:r>
              <a:rPr lang="da-DK" altLang="en-US" sz="800" b="0" dirty="0" smtClean="0">
                <a:sym typeface="+mn-lt"/>
              </a:rPr>
              <a:t>placering af </a:t>
            </a:r>
            <a:r>
              <a:rPr lang="da-DK" altLang="en-US" sz="800" b="0" dirty="0">
                <a:sym typeface="+mn-lt"/>
              </a:rPr>
              <a:t>d</a:t>
            </a:r>
            <a:r>
              <a:rPr lang="da-DK" altLang="en-US" sz="800" b="0" dirty="0" smtClean="0">
                <a:sym typeface="+mn-lt"/>
              </a:rPr>
              <a:t>ep.</a:t>
            </a:r>
            <a:endParaRPr lang="da-DK" sz="800" b="0" dirty="0" smtClean="0">
              <a:sym typeface="+mn-lt"/>
            </a:endParaRPr>
          </a:p>
        </p:txBody>
      </p:sp>
      <p:sp>
        <p:nvSpPr>
          <p:cNvPr id="195" name="Rectangle 3"/>
          <p:cNvSpPr>
            <a:spLocks noGrp="1" noChangeArrowheads="1"/>
          </p:cNvSpPr>
          <p:nvPr>
            <p:custDataLst>
              <p:tags r:id="rId58"/>
            </p:custDataLst>
          </p:nvPr>
        </p:nvSpPr>
        <p:spPr bwMode="auto">
          <a:xfrm>
            <a:off x="720725" y="1987550"/>
            <a:ext cx="974725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da-DK" altLang="en-US" sz="800" dirty="0" smtClean="0">
                <a:sym typeface="+mn-lt"/>
              </a:rPr>
              <a:t>Udgiftsmæssig deling</a:t>
            </a:r>
            <a:endParaRPr lang="da-DK" altLang="en-US" sz="800" dirty="0">
              <a:sym typeface="+mn-lt"/>
            </a:endParaRPr>
          </a:p>
        </p:txBody>
      </p:sp>
      <p:sp useBgFill="1">
        <p:nvSpPr>
          <p:cNvPr id="197" name="Rectangle 3"/>
          <p:cNvSpPr>
            <a:spLocks noGrp="1" noChangeArrowheads="1"/>
          </p:cNvSpPr>
          <p:nvPr>
            <p:custDataLst>
              <p:tags r:id="rId59"/>
            </p:custDataLst>
          </p:nvPr>
        </p:nvSpPr>
        <p:spPr bwMode="auto">
          <a:xfrm>
            <a:off x="3664529" y="4921250"/>
            <a:ext cx="558800" cy="26352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+mn-lt"/>
              </a:defRPr>
            </a:lvl2pPr>
            <a:lvl3pPr marL="271463" indent="-2682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SzPct val="95000"/>
              <a:buFont typeface="Verdana" pitchFamily="34" charset="0"/>
              <a:buChar char="●"/>
              <a:defRPr sz="1700">
                <a:solidFill>
                  <a:schemeClr val="tx1"/>
                </a:solidFill>
                <a:latin typeface="+mn-lt"/>
              </a:defRPr>
            </a:lvl3pPr>
            <a:lvl4pPr marL="609600" indent="-336550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9144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5pPr>
            <a:lvl6pPr marL="13716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6pPr>
            <a:lvl7pPr marL="18288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7pPr>
            <a:lvl8pPr marL="22860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8pPr>
            <a:lvl9pPr marL="27432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</a:pPr>
            <a:r>
              <a:rPr lang="da-DK" altLang="en-US" sz="800" b="0" dirty="0" smtClean="0">
                <a:sym typeface="+mn-lt"/>
              </a:rPr>
              <a:t>Flytteplan</a:t>
            </a:r>
            <a:br>
              <a:rPr lang="da-DK" altLang="en-US" sz="800" b="0" dirty="0" smtClean="0">
                <a:sym typeface="+mn-lt"/>
              </a:rPr>
            </a:br>
            <a:r>
              <a:rPr lang="da-DK" altLang="en-US" sz="800" b="0" dirty="0" smtClean="0">
                <a:sym typeface="+mn-lt"/>
              </a:rPr>
              <a:t>påbegyndes</a:t>
            </a:r>
            <a:endParaRPr lang="da-DK" sz="800" b="0" dirty="0" smtClean="0">
              <a:sym typeface="+mn-lt"/>
            </a:endParaRPr>
          </a:p>
        </p:txBody>
      </p:sp>
      <p:sp useBgFill="1">
        <p:nvSpPr>
          <p:cNvPr id="198" name="Rectangle 3"/>
          <p:cNvSpPr>
            <a:spLocks noGrp="1" noChangeArrowheads="1"/>
          </p:cNvSpPr>
          <p:nvPr>
            <p:custDataLst>
              <p:tags r:id="rId60"/>
            </p:custDataLst>
          </p:nvPr>
        </p:nvSpPr>
        <p:spPr bwMode="auto">
          <a:xfrm>
            <a:off x="5016172" y="2449139"/>
            <a:ext cx="1205527" cy="1372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+mn-lt"/>
              </a:defRPr>
            </a:lvl2pPr>
            <a:lvl3pPr marL="271463" indent="-2682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SzPct val="95000"/>
              <a:buFont typeface="Verdana" pitchFamily="34" charset="0"/>
              <a:buChar char="●"/>
              <a:defRPr sz="1700">
                <a:solidFill>
                  <a:schemeClr val="tx1"/>
                </a:solidFill>
                <a:latin typeface="+mn-lt"/>
              </a:defRPr>
            </a:lvl3pPr>
            <a:lvl4pPr marL="609600" indent="-336550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9144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5pPr>
            <a:lvl6pPr marL="13716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6pPr>
            <a:lvl7pPr marL="18288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7pPr>
            <a:lvl8pPr marL="22860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8pPr>
            <a:lvl9pPr marL="27432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da-DK" altLang="en-US" sz="800" b="0" dirty="0"/>
              <a:t>Regnskabsstruktur i </a:t>
            </a:r>
            <a:r>
              <a:rPr lang="da-DK" altLang="en-US" sz="800" b="0" dirty="0" smtClean="0"/>
              <a:t>SADA</a:t>
            </a:r>
            <a:endParaRPr lang="da-DK" altLang="en-US" sz="800" b="0" dirty="0"/>
          </a:p>
        </p:txBody>
      </p:sp>
      <p:sp>
        <p:nvSpPr>
          <p:cNvPr id="199" name="Rectangle 3"/>
          <p:cNvSpPr>
            <a:spLocks noGrp="1" noChangeArrowheads="1"/>
          </p:cNvSpPr>
          <p:nvPr>
            <p:custDataLst>
              <p:tags r:id="rId61"/>
            </p:custDataLst>
          </p:nvPr>
        </p:nvSpPr>
        <p:spPr bwMode="auto">
          <a:xfrm>
            <a:off x="720725" y="4754563"/>
            <a:ext cx="1265238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da-DK" altLang="en-US" sz="800" dirty="0" smtClean="0"/>
              <a:t>Lokalemæssige tilpasninger</a:t>
            </a:r>
            <a:endParaRPr lang="da-DK" altLang="en-US" sz="800" dirty="0">
              <a:sym typeface="+mn-lt"/>
            </a:endParaRPr>
          </a:p>
        </p:txBody>
      </p:sp>
      <p:sp>
        <p:nvSpPr>
          <p:cNvPr id="201" name="Rectangle 3"/>
          <p:cNvSpPr>
            <a:spLocks noGrp="1" noChangeArrowheads="1"/>
          </p:cNvSpPr>
          <p:nvPr>
            <p:custDataLst>
              <p:tags r:id="rId62"/>
            </p:custDataLst>
          </p:nvPr>
        </p:nvSpPr>
        <p:spPr bwMode="auto">
          <a:xfrm>
            <a:off x="1343472" y="5488781"/>
            <a:ext cx="666750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da-DK" altLang="en-US" sz="800" dirty="0" smtClean="0"/>
              <a:t>ESDH-system </a:t>
            </a:r>
            <a:br>
              <a:rPr lang="da-DK" altLang="en-US" sz="800" dirty="0" smtClean="0"/>
            </a:br>
            <a:r>
              <a:rPr lang="da-DK" altLang="en-US" sz="800" dirty="0" smtClean="0"/>
              <a:t>valgt</a:t>
            </a:r>
            <a:endParaRPr lang="da-DK" sz="800" dirty="0">
              <a:sym typeface="+mn-lt"/>
            </a:endParaRPr>
          </a:p>
        </p:txBody>
      </p:sp>
      <p:sp useBgFill="1">
        <p:nvSpPr>
          <p:cNvPr id="202" name="Rectangle 3"/>
          <p:cNvSpPr>
            <a:spLocks noGrp="1" noChangeArrowheads="1"/>
          </p:cNvSpPr>
          <p:nvPr>
            <p:custDataLst>
              <p:tags r:id="rId63"/>
            </p:custDataLst>
          </p:nvPr>
        </p:nvSpPr>
        <p:spPr bwMode="auto">
          <a:xfrm>
            <a:off x="1851942" y="5934969"/>
            <a:ext cx="647700" cy="1222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da-DK" altLang="en-US" sz="800" dirty="0" smtClean="0">
                <a:sym typeface="+mn-lt"/>
              </a:rPr>
              <a:t>Kgl. resolution</a:t>
            </a:r>
            <a:endParaRPr lang="da-DK" sz="800" dirty="0">
              <a:sym typeface="+mn-lt"/>
            </a:endParaRPr>
          </a:p>
        </p:txBody>
      </p:sp>
      <p:sp useBgFill="1">
        <p:nvSpPr>
          <p:cNvPr id="203" name="Rectangle 3"/>
          <p:cNvSpPr>
            <a:spLocks noGrp="1" noChangeArrowheads="1"/>
          </p:cNvSpPr>
          <p:nvPr>
            <p:custDataLst>
              <p:tags r:id="rId64"/>
            </p:custDataLst>
          </p:nvPr>
        </p:nvSpPr>
        <p:spPr bwMode="auto">
          <a:xfrm>
            <a:off x="2267521" y="5438775"/>
            <a:ext cx="695325" cy="2444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da-DK" sz="800" dirty="0" smtClean="0">
                <a:sym typeface="+mn-lt"/>
              </a:rPr>
              <a:t>Arbejdsgruppe</a:t>
            </a:r>
            <a:br>
              <a:rPr lang="da-DK" sz="800" dirty="0" smtClean="0">
                <a:sym typeface="+mn-lt"/>
              </a:rPr>
            </a:br>
            <a:r>
              <a:rPr lang="da-DK" sz="800" dirty="0" smtClean="0">
                <a:sym typeface="+mn-lt"/>
              </a:rPr>
              <a:t> om it-systemer</a:t>
            </a:r>
            <a:endParaRPr lang="da-DK" sz="800" dirty="0">
              <a:sym typeface="+mn-lt"/>
            </a:endParaRPr>
          </a:p>
        </p:txBody>
      </p:sp>
      <p:sp useBgFill="1">
        <p:nvSpPr>
          <p:cNvPr id="204" name="Rectangle 3"/>
          <p:cNvSpPr>
            <a:spLocks noGrp="1" noChangeArrowheads="1"/>
          </p:cNvSpPr>
          <p:nvPr>
            <p:custDataLst>
              <p:tags r:id="rId65"/>
            </p:custDataLst>
          </p:nvPr>
        </p:nvSpPr>
        <p:spPr bwMode="auto">
          <a:xfrm>
            <a:off x="9694219" y="2636108"/>
            <a:ext cx="784225" cy="2444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da-DK" sz="800" dirty="0" smtClean="0">
                <a:sym typeface="+mn-lt"/>
              </a:rPr>
              <a:t>Balanceflytninger</a:t>
            </a:r>
            <a:br>
              <a:rPr lang="da-DK" sz="800" dirty="0" smtClean="0">
                <a:sym typeface="+mn-lt"/>
              </a:rPr>
            </a:br>
            <a:r>
              <a:rPr lang="da-DK" sz="800" dirty="0" smtClean="0">
                <a:sym typeface="+mn-lt"/>
              </a:rPr>
              <a:t>endeligt afstemt</a:t>
            </a:r>
            <a:endParaRPr lang="da-DK" sz="800" dirty="0">
              <a:sym typeface="+mn-lt"/>
            </a:endParaRPr>
          </a:p>
        </p:txBody>
      </p:sp>
      <p:sp useBgFill="1">
        <p:nvSpPr>
          <p:cNvPr id="205" name="Rectangle 3"/>
          <p:cNvSpPr>
            <a:spLocks noGrp="1" noChangeArrowheads="1"/>
          </p:cNvSpPr>
          <p:nvPr>
            <p:custDataLst>
              <p:tags r:id="rId66"/>
            </p:custDataLst>
          </p:nvPr>
        </p:nvSpPr>
        <p:spPr bwMode="auto">
          <a:xfrm>
            <a:off x="3185352" y="5438775"/>
            <a:ext cx="835025" cy="2444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da-DK" sz="800" dirty="0" smtClean="0">
                <a:sym typeface="+mn-lt"/>
              </a:rPr>
              <a:t>Arbejdsgruppe om</a:t>
            </a:r>
            <a:br>
              <a:rPr lang="da-DK" sz="800" dirty="0" smtClean="0">
                <a:sym typeface="+mn-lt"/>
              </a:rPr>
            </a:br>
            <a:r>
              <a:rPr lang="da-DK" sz="800" dirty="0" smtClean="0">
                <a:sym typeface="+mn-lt"/>
              </a:rPr>
              <a:t>papirarkivalier</a:t>
            </a:r>
            <a:endParaRPr lang="da-DK" sz="800" dirty="0">
              <a:sym typeface="+mn-lt"/>
            </a:endParaRPr>
          </a:p>
        </p:txBody>
      </p:sp>
      <p:sp>
        <p:nvSpPr>
          <p:cNvPr id="207" name="Rectangle 3"/>
          <p:cNvSpPr>
            <a:spLocks noGrp="1" noChangeArrowheads="1"/>
          </p:cNvSpPr>
          <p:nvPr>
            <p:custDataLst>
              <p:tags r:id="rId67"/>
            </p:custDataLst>
          </p:nvPr>
        </p:nvSpPr>
        <p:spPr bwMode="auto">
          <a:xfrm>
            <a:off x="720725" y="5308600"/>
            <a:ext cx="1049338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da-DK" altLang="en-US" sz="800" dirty="0" smtClean="0"/>
              <a:t>Håndtering af arkivalier</a:t>
            </a:r>
            <a:endParaRPr lang="da-DK" altLang="en-US" sz="800" dirty="0">
              <a:sym typeface="+mn-lt"/>
            </a:endParaRPr>
          </a:p>
        </p:txBody>
      </p:sp>
      <p:sp>
        <p:nvSpPr>
          <p:cNvPr id="208" name="Rectangle 3"/>
          <p:cNvSpPr>
            <a:spLocks noGrp="1" noChangeArrowheads="1"/>
          </p:cNvSpPr>
          <p:nvPr>
            <p:custDataLst>
              <p:tags r:id="rId68"/>
            </p:custDataLst>
          </p:nvPr>
        </p:nvSpPr>
        <p:spPr bwMode="auto">
          <a:xfrm>
            <a:off x="720725" y="3648075"/>
            <a:ext cx="738188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da-DK" altLang="en-US" sz="800" dirty="0" smtClean="0">
                <a:sym typeface="+mn-lt"/>
              </a:rPr>
              <a:t>It-understøttelse</a:t>
            </a:r>
            <a:endParaRPr lang="da-DK" altLang="en-US" sz="800" dirty="0">
              <a:sym typeface="+mn-lt"/>
            </a:endParaRPr>
          </a:p>
        </p:txBody>
      </p:sp>
      <p:sp>
        <p:nvSpPr>
          <p:cNvPr id="209" name="Rectangle 3"/>
          <p:cNvSpPr>
            <a:spLocks noGrp="1" noChangeArrowheads="1"/>
          </p:cNvSpPr>
          <p:nvPr>
            <p:custDataLst>
              <p:tags r:id="rId69"/>
            </p:custDataLst>
          </p:nvPr>
        </p:nvSpPr>
        <p:spPr bwMode="auto">
          <a:xfrm>
            <a:off x="679450" y="1570037"/>
            <a:ext cx="754063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b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da-DK" altLang="en-US" sz="800" b="1" dirty="0" smtClean="0">
                <a:sym typeface="+mn-lt"/>
              </a:rPr>
              <a:t>Hovedmilepæle</a:t>
            </a:r>
            <a:endParaRPr lang="da-DK" sz="800" b="1" dirty="0">
              <a:sym typeface="+mn-lt"/>
            </a:endParaRPr>
          </a:p>
        </p:txBody>
      </p:sp>
      <p:sp>
        <p:nvSpPr>
          <p:cNvPr id="210" name="Rectangle 3"/>
          <p:cNvSpPr>
            <a:spLocks noGrp="1" noChangeArrowheads="1"/>
          </p:cNvSpPr>
          <p:nvPr>
            <p:custDataLst>
              <p:tags r:id="rId70"/>
            </p:custDataLst>
          </p:nvPr>
        </p:nvSpPr>
        <p:spPr bwMode="auto">
          <a:xfrm>
            <a:off x="720725" y="3094038"/>
            <a:ext cx="817563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da-DK" altLang="en-US" sz="800" dirty="0" smtClean="0"/>
              <a:t>Systemopsætning</a:t>
            </a:r>
            <a:endParaRPr lang="da-DK" altLang="en-US" sz="800" dirty="0">
              <a:sym typeface="+mn-lt"/>
            </a:endParaRPr>
          </a:p>
        </p:txBody>
      </p:sp>
      <p:sp useBgFill="1">
        <p:nvSpPr>
          <p:cNvPr id="211" name="Rectangle 3"/>
          <p:cNvSpPr>
            <a:spLocks noGrp="1" noChangeArrowheads="1"/>
          </p:cNvSpPr>
          <p:nvPr>
            <p:custDataLst>
              <p:tags r:id="rId71"/>
            </p:custDataLst>
          </p:nvPr>
        </p:nvSpPr>
        <p:spPr bwMode="auto">
          <a:xfrm>
            <a:off x="3943623" y="5281017"/>
            <a:ext cx="1501775" cy="1222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da-DK" sz="800" dirty="0" smtClean="0">
                <a:sym typeface="+mn-lt"/>
              </a:rPr>
              <a:t>Ændringer anmeldt til Rigsarkivet</a:t>
            </a:r>
            <a:endParaRPr lang="da-DK" sz="800" dirty="0">
              <a:sym typeface="+mn-lt"/>
            </a:endParaRPr>
          </a:p>
        </p:txBody>
      </p:sp>
      <p:sp>
        <p:nvSpPr>
          <p:cNvPr id="212" name="Rectangle 3"/>
          <p:cNvSpPr>
            <a:spLocks noGrp="1" noChangeArrowheads="1"/>
          </p:cNvSpPr>
          <p:nvPr>
            <p:custDataLst>
              <p:tags r:id="rId72"/>
            </p:custDataLst>
          </p:nvPr>
        </p:nvSpPr>
        <p:spPr bwMode="auto">
          <a:xfrm>
            <a:off x="720725" y="4202113"/>
            <a:ext cx="1204913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da-DK" altLang="en-US" sz="800" dirty="0" smtClean="0">
                <a:sym typeface="+mn-lt"/>
              </a:rPr>
              <a:t>Overdragelse af personale</a:t>
            </a:r>
            <a:endParaRPr lang="da-DK" altLang="en-US" sz="800" dirty="0">
              <a:sym typeface="+mn-lt"/>
            </a:endParaRPr>
          </a:p>
        </p:txBody>
      </p:sp>
      <p:sp>
        <p:nvSpPr>
          <p:cNvPr id="213" name="Rectangle 3"/>
          <p:cNvSpPr>
            <a:spLocks noGrp="1" noChangeArrowheads="1"/>
          </p:cNvSpPr>
          <p:nvPr>
            <p:custDataLst>
              <p:tags r:id="rId73"/>
            </p:custDataLst>
          </p:nvPr>
        </p:nvSpPr>
        <p:spPr bwMode="auto">
          <a:xfrm>
            <a:off x="6170933" y="3089396"/>
            <a:ext cx="741363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+mn-lt"/>
              </a:defRPr>
            </a:lvl2pPr>
            <a:lvl3pPr marL="271463" indent="-2682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SzPct val="95000"/>
              <a:buFont typeface="Verdana" pitchFamily="34" charset="0"/>
              <a:buChar char="●"/>
              <a:defRPr sz="1700">
                <a:solidFill>
                  <a:schemeClr val="tx1"/>
                </a:solidFill>
                <a:latin typeface="+mn-lt"/>
              </a:defRPr>
            </a:lvl3pPr>
            <a:lvl4pPr marL="609600" indent="-336550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9144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5pPr>
            <a:lvl6pPr marL="13716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6pPr>
            <a:lvl7pPr marL="18288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7pPr>
            <a:lvl8pPr marL="22860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8pPr>
            <a:lvl9pPr marL="27432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</a:pPr>
            <a:r>
              <a:rPr lang="da-DK" sz="800" b="0" dirty="0" smtClean="0">
                <a:sym typeface="+mn-lt"/>
              </a:rPr>
              <a:t>Driftsstart på fælles statslige systemer </a:t>
            </a:r>
          </a:p>
          <a:p>
            <a:pPr algn="ctr">
              <a:spcBef>
                <a:spcPct val="0"/>
              </a:spcBef>
            </a:pPr>
            <a:r>
              <a:rPr lang="da-DK" sz="800" b="0" dirty="0" smtClean="0">
                <a:sym typeface="+mn-lt"/>
              </a:rPr>
              <a:t>Medarbejderflytning</a:t>
            </a:r>
          </a:p>
        </p:txBody>
      </p:sp>
      <p:sp useBgFill="1">
        <p:nvSpPr>
          <p:cNvPr id="214" name="Rectangle 3"/>
          <p:cNvSpPr>
            <a:spLocks noGrp="1" noChangeArrowheads="1"/>
          </p:cNvSpPr>
          <p:nvPr>
            <p:custDataLst>
              <p:tags r:id="rId74"/>
            </p:custDataLst>
          </p:nvPr>
        </p:nvSpPr>
        <p:spPr bwMode="auto">
          <a:xfrm>
            <a:off x="1800770" y="3778250"/>
            <a:ext cx="731838" cy="1222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da-DK" altLang="en-US" sz="800" dirty="0">
                <a:sym typeface="+mn-lt"/>
              </a:rPr>
              <a:t>M</a:t>
            </a:r>
            <a:r>
              <a:rPr lang="da-DK" altLang="en-US" sz="800" dirty="0" smtClean="0">
                <a:sym typeface="+mn-lt"/>
              </a:rPr>
              <a:t>inistre oprettet</a:t>
            </a:r>
            <a:endParaRPr lang="da-DK" sz="800" dirty="0">
              <a:sym typeface="+mn-lt"/>
            </a:endParaRPr>
          </a:p>
        </p:txBody>
      </p:sp>
      <p:sp useBgFill="1">
        <p:nvSpPr>
          <p:cNvPr id="215" name="Rectangle 3"/>
          <p:cNvSpPr>
            <a:spLocks noGrp="1" noChangeArrowheads="1"/>
          </p:cNvSpPr>
          <p:nvPr>
            <p:custDataLst>
              <p:tags r:id="rId75"/>
            </p:custDataLst>
          </p:nvPr>
        </p:nvSpPr>
        <p:spPr bwMode="auto">
          <a:xfrm>
            <a:off x="3068799" y="2920207"/>
            <a:ext cx="1038225" cy="131763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+mn-lt"/>
              </a:defRPr>
            </a:lvl2pPr>
            <a:lvl3pPr marL="271463" indent="-2682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SzPct val="95000"/>
              <a:buFont typeface="Verdana" pitchFamily="34" charset="0"/>
              <a:buChar char="●"/>
              <a:defRPr sz="1700">
                <a:solidFill>
                  <a:schemeClr val="tx1"/>
                </a:solidFill>
                <a:latin typeface="+mn-lt"/>
              </a:defRPr>
            </a:lvl3pPr>
            <a:lvl4pPr marL="609600" indent="-336550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9144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5pPr>
            <a:lvl6pPr marL="13716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6pPr>
            <a:lvl7pPr marL="18288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7pPr>
            <a:lvl8pPr marL="22860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8pPr>
            <a:lvl9pPr marL="27432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</a:pPr>
            <a:r>
              <a:rPr lang="da-DK" altLang="en-US" sz="800" b="0" dirty="0" smtClean="0">
                <a:sym typeface="+mn-lt"/>
              </a:rPr>
              <a:t>Virksomhedsoprettelse</a:t>
            </a:r>
            <a:endParaRPr lang="da-DK" sz="800" b="0" dirty="0" smtClean="0">
              <a:sym typeface="+mn-lt"/>
            </a:endParaRPr>
          </a:p>
        </p:txBody>
      </p:sp>
      <p:cxnSp>
        <p:nvCxnSpPr>
          <p:cNvPr id="94" name="Lige forbindelse 93"/>
          <p:cNvCxnSpPr/>
          <p:nvPr>
            <p:custDataLst>
              <p:tags r:id="rId76"/>
            </p:custDataLst>
          </p:nvPr>
        </p:nvCxnSpPr>
        <p:spPr bwMode="auto">
          <a:xfrm>
            <a:off x="9454888" y="1757362"/>
            <a:ext cx="0" cy="3925888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Rectangle 3"/>
          <p:cNvSpPr>
            <a:spLocks noGrp="1" noChangeArrowheads="1"/>
          </p:cNvSpPr>
          <p:nvPr>
            <p:custDataLst>
              <p:tags r:id="rId77"/>
            </p:custDataLst>
          </p:nvPr>
        </p:nvSpPr>
        <p:spPr bwMode="auto">
          <a:xfrm>
            <a:off x="9458374" y="1604120"/>
            <a:ext cx="1438350" cy="1686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13" rIns="0" bIns="23813" numCol="1" spcCol="0" anchor="ctr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da-DK" sz="800" b="1" dirty="0">
                <a:sym typeface="+mn-lt"/>
              </a:rPr>
              <a:t>A</a:t>
            </a:r>
            <a:r>
              <a:rPr lang="da-DK" sz="800" b="1" dirty="0" smtClean="0">
                <a:sym typeface="+mn-lt"/>
              </a:rPr>
              <a:t>pril</a:t>
            </a:r>
            <a:endParaRPr lang="da-DK" sz="800" b="1" dirty="0">
              <a:sym typeface="+mn-lt"/>
            </a:endParaRPr>
          </a:p>
        </p:txBody>
      </p:sp>
      <p:cxnSp>
        <p:nvCxnSpPr>
          <p:cNvPr id="97" name="Lige forbindelse 96"/>
          <p:cNvCxnSpPr/>
          <p:nvPr>
            <p:custDataLst>
              <p:tags r:id="rId78"/>
            </p:custDataLst>
          </p:nvPr>
        </p:nvCxnSpPr>
        <p:spPr bwMode="auto">
          <a:xfrm flipV="1">
            <a:off x="1894286" y="5466534"/>
            <a:ext cx="219818" cy="5069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Ligebenet trekant 97"/>
          <p:cNvSpPr/>
          <p:nvPr>
            <p:custDataLst>
              <p:tags r:id="rId79"/>
            </p:custDataLst>
          </p:nvPr>
        </p:nvSpPr>
        <p:spPr bwMode="gray">
          <a:xfrm>
            <a:off x="2927648" y="1916832"/>
            <a:ext cx="101600" cy="101600"/>
          </a:xfrm>
          <a:prstGeom prst="triangle">
            <a:avLst/>
          </a:prstGeom>
          <a:solidFill>
            <a:srgbClr val="0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0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 useBgFill="1">
        <p:nvSpPr>
          <p:cNvPr id="99" name="Rectangle 3"/>
          <p:cNvSpPr>
            <a:spLocks noGrp="1" noChangeArrowheads="1"/>
          </p:cNvSpPr>
          <p:nvPr>
            <p:custDataLst>
              <p:tags r:id="rId80"/>
            </p:custDataLst>
          </p:nvPr>
        </p:nvSpPr>
        <p:spPr bwMode="auto">
          <a:xfrm>
            <a:off x="2279576" y="2025651"/>
            <a:ext cx="1284287" cy="2444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da-DK" altLang="en-US" sz="800" dirty="0" smtClean="0">
                <a:sym typeface="+mn-lt"/>
              </a:rPr>
              <a:t>Ressortdelingsaftaler og</a:t>
            </a:r>
            <a:br>
              <a:rPr lang="da-DK" altLang="en-US" sz="800" dirty="0" smtClean="0">
                <a:sym typeface="+mn-lt"/>
              </a:rPr>
            </a:br>
            <a:r>
              <a:rPr lang="da-DK" altLang="en-US" sz="800" dirty="0" smtClean="0">
                <a:sym typeface="+mn-lt"/>
              </a:rPr>
              <a:t>ministeriestatus</a:t>
            </a:r>
            <a:endParaRPr lang="da-DK" sz="800" dirty="0">
              <a:sym typeface="+mn-lt"/>
            </a:endParaRPr>
          </a:p>
        </p:txBody>
      </p:sp>
      <p:sp useBgFill="1">
        <p:nvSpPr>
          <p:cNvPr id="103" name="Rectangle 3"/>
          <p:cNvSpPr>
            <a:spLocks noGrp="1" noChangeArrowheads="1"/>
          </p:cNvSpPr>
          <p:nvPr>
            <p:custDataLst>
              <p:tags r:id="rId81"/>
            </p:custDataLst>
          </p:nvPr>
        </p:nvSpPr>
        <p:spPr bwMode="auto">
          <a:xfrm>
            <a:off x="5255065" y="2033301"/>
            <a:ext cx="1100411" cy="152973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da-DK" altLang="en-US" sz="800" dirty="0" smtClean="0">
                <a:sym typeface="+mn-lt"/>
              </a:rPr>
              <a:t>Indarbejdelse i SBS</a:t>
            </a:r>
            <a:endParaRPr lang="da-DK" sz="800" dirty="0">
              <a:sym typeface="+mn-lt"/>
            </a:endParaRPr>
          </a:p>
        </p:txBody>
      </p:sp>
      <p:cxnSp>
        <p:nvCxnSpPr>
          <p:cNvPr id="104" name="Lige forbindelse 103"/>
          <p:cNvCxnSpPr/>
          <p:nvPr>
            <p:custDataLst>
              <p:tags r:id="rId82"/>
            </p:custDataLst>
          </p:nvPr>
        </p:nvCxnSpPr>
        <p:spPr bwMode="auto">
          <a:xfrm flipV="1">
            <a:off x="1631504" y="4328591"/>
            <a:ext cx="482600" cy="3651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Ligebenet trekant 99"/>
          <p:cNvSpPr/>
          <p:nvPr>
            <p:custDataLst>
              <p:tags r:id="rId83"/>
            </p:custDataLst>
          </p:nvPr>
        </p:nvSpPr>
        <p:spPr bwMode="gray">
          <a:xfrm>
            <a:off x="2876848" y="2906761"/>
            <a:ext cx="101600" cy="101600"/>
          </a:xfrm>
          <a:prstGeom prst="triangle">
            <a:avLst/>
          </a:prstGeom>
          <a:solidFill>
            <a:srgbClr val="0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 useBgFill="1">
        <p:nvSpPr>
          <p:cNvPr id="101" name="Rectangle 3"/>
          <p:cNvSpPr>
            <a:spLocks noGrp="1" noChangeArrowheads="1"/>
          </p:cNvSpPr>
          <p:nvPr>
            <p:custDataLst>
              <p:tags r:id="rId84"/>
            </p:custDataLst>
          </p:nvPr>
        </p:nvSpPr>
        <p:spPr bwMode="auto">
          <a:xfrm>
            <a:off x="4337695" y="3150394"/>
            <a:ext cx="1038225" cy="131763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+mn-lt"/>
              </a:defRPr>
            </a:lvl2pPr>
            <a:lvl3pPr marL="271463" indent="-268288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SzPct val="95000"/>
              <a:buFont typeface="Verdana" pitchFamily="34" charset="0"/>
              <a:buChar char="●"/>
              <a:defRPr sz="1700">
                <a:solidFill>
                  <a:schemeClr val="tx1"/>
                </a:solidFill>
                <a:latin typeface="+mn-lt"/>
              </a:defRPr>
            </a:lvl3pPr>
            <a:lvl4pPr marL="609600" indent="-336550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9144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5pPr>
            <a:lvl6pPr marL="13716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6pPr>
            <a:lvl7pPr marL="18288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7pPr>
            <a:lvl8pPr marL="22860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8pPr>
            <a:lvl9pPr marL="2743200" indent="-296863" algn="l" rtl="0" eaLnBrk="1" fontAlgn="base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</a:pPr>
            <a:r>
              <a:rPr lang="da-DK" sz="800" b="0" dirty="0" smtClean="0">
                <a:sym typeface="+mn-lt"/>
              </a:rPr>
              <a:t>Fællesstatslige systemer oprettes</a:t>
            </a:r>
          </a:p>
        </p:txBody>
      </p:sp>
      <p:cxnSp>
        <p:nvCxnSpPr>
          <p:cNvPr id="106" name="Lige forbindelse 105"/>
          <p:cNvCxnSpPr/>
          <p:nvPr>
            <p:custDataLst>
              <p:tags r:id="rId85"/>
            </p:custDataLst>
          </p:nvPr>
        </p:nvCxnSpPr>
        <p:spPr bwMode="auto">
          <a:xfrm>
            <a:off x="2217192" y="1771650"/>
            <a:ext cx="0" cy="39258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Rectangle 3"/>
          <p:cNvSpPr>
            <a:spLocks noGrp="1" noChangeArrowheads="1"/>
          </p:cNvSpPr>
          <p:nvPr>
            <p:custDataLst>
              <p:tags r:id="rId86"/>
            </p:custDataLst>
          </p:nvPr>
        </p:nvSpPr>
        <p:spPr bwMode="auto">
          <a:xfrm>
            <a:off x="1991544" y="1604120"/>
            <a:ext cx="222224" cy="16991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13" rIns="0" bIns="23813" numCol="1" spcCol="0" anchor="ctr" anchorCtr="0" compatLnSpc="1">
            <a:prstTxWarp prst="textNoShape">
              <a:avLst/>
            </a:prstTxWarp>
            <a:noAutofit/>
          </a:bodyPr>
          <a:lstStyle>
            <a:lvl1pPr marL="216000" indent="-216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759600" indent="-252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endParaRPr lang="da-DK" sz="800" b="1" dirty="0">
              <a:sym typeface="+mn-lt"/>
            </a:endParaRPr>
          </a:p>
        </p:txBody>
      </p:sp>
      <p:sp>
        <p:nvSpPr>
          <p:cNvPr id="108" name="Ligebenet trekant 107"/>
          <p:cNvSpPr/>
          <p:nvPr>
            <p:custDataLst>
              <p:tags r:id="rId87"/>
            </p:custDataLst>
          </p:nvPr>
        </p:nvSpPr>
        <p:spPr bwMode="gray">
          <a:xfrm>
            <a:off x="5684440" y="1872229"/>
            <a:ext cx="101600" cy="101600"/>
          </a:xfrm>
          <a:prstGeom prst="triangle">
            <a:avLst/>
          </a:prstGeom>
          <a:solidFill>
            <a:srgbClr val="0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0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02" name="Ligebenet trekant 101"/>
          <p:cNvSpPr/>
          <p:nvPr>
            <p:custDataLst>
              <p:tags r:id="rId88"/>
            </p:custDataLst>
          </p:nvPr>
        </p:nvSpPr>
        <p:spPr bwMode="gray">
          <a:xfrm>
            <a:off x="4563352" y="4746147"/>
            <a:ext cx="101600" cy="10160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" name="Tekstfelt 2"/>
          <p:cNvSpPr txBox="1"/>
          <p:nvPr/>
        </p:nvSpPr>
        <p:spPr>
          <a:xfrm>
            <a:off x="4764261" y="4772818"/>
            <a:ext cx="92017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0"/>
              </a:spcBef>
            </a:pPr>
            <a:r>
              <a:rPr lang="da-DK" sz="800" dirty="0"/>
              <a:t>Statens Facility Management</a:t>
            </a:r>
            <a:endParaRPr lang="da-DK" sz="800" dirty="0" smtClean="0"/>
          </a:p>
        </p:txBody>
      </p:sp>
    </p:spTree>
    <p:extLst>
      <p:ext uri="{BB962C8B-B14F-4D97-AF65-F5344CB8AC3E}">
        <p14:creationId xmlns:p14="http://schemas.microsoft.com/office/powerpoint/2010/main" val="344005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Objekt 6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45853" y="26487"/>
          <a:ext cx="1573" cy="1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2" name="think-cell Slide" r:id="rId29" imgW="216" imgH="216" progId="TCLayout.ActiveDocument.1">
                  <p:embed/>
                </p:oleObj>
              </mc:Choice>
              <mc:Fallback>
                <p:oleObj name="think-cell Slide" r:id="rId29" imgW="216" imgH="216" progId="TCLayout.ActiveDocument.1">
                  <p:embed/>
                  <p:pic>
                    <p:nvPicPr>
                      <p:cNvPr id="69" name="Objekt 68" hidden="1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45853" y="26487"/>
                        <a:ext cx="1573" cy="1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/>
          <p:cNvSpPr/>
          <p:nvPr>
            <p:custDataLst>
              <p:tags r:id="rId3"/>
            </p:custDataLst>
          </p:nvPr>
        </p:nvSpPr>
        <p:spPr bwMode="auto">
          <a:xfrm>
            <a:off x="44270" y="24906"/>
            <a:ext cx="157597" cy="157597"/>
          </a:xfrm>
          <a:prstGeom prst="rect">
            <a:avLst/>
          </a:prstGeom>
          <a:solidFill>
            <a:schemeClr val="tx2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da-DK" sz="2386" dirty="0" err="1">
              <a:solidFill>
                <a:srgbClr val="FFFFFF"/>
              </a:solidFill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9</a:t>
            </a:fld>
            <a:endParaRPr lang="da-DK" dirty="0"/>
          </a:p>
        </p:txBody>
      </p:sp>
      <p:cxnSp>
        <p:nvCxnSpPr>
          <p:cNvPr id="52" name="Lige forbindelse 51"/>
          <p:cNvCxnSpPr/>
          <p:nvPr/>
        </p:nvCxnSpPr>
        <p:spPr bwMode="auto">
          <a:xfrm>
            <a:off x="719249" y="1007173"/>
            <a:ext cx="1070715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31D5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itle 2"/>
          <p:cNvSpPr txBox="1">
            <a:spLocks/>
          </p:cNvSpPr>
          <p:nvPr/>
        </p:nvSpPr>
        <p:spPr bwMode="auto">
          <a:xfrm>
            <a:off x="719249" y="569703"/>
            <a:ext cx="10707157" cy="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2386" kern="0" dirty="0"/>
              <a:t>Der arbejdes ud fra 7 scenarier for at sikre en differentieret understøttelse</a:t>
            </a:r>
          </a:p>
        </p:txBody>
      </p:sp>
      <p:sp>
        <p:nvSpPr>
          <p:cNvPr id="7" name="AutoShape 24"/>
          <p:cNvSpPr>
            <a:spLocks noChangeArrowheads="1"/>
          </p:cNvSpPr>
          <p:nvPr/>
        </p:nvSpPr>
        <p:spPr bwMode="auto">
          <a:xfrm>
            <a:off x="928359" y="1597489"/>
            <a:ext cx="2270151" cy="394933"/>
          </a:xfrm>
          <a:prstGeom prst="homePlate">
            <a:avLst>
              <a:gd name="adj" fmla="val 20045"/>
            </a:avLst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107035" tIns="107035" rIns="107035" bIns="107035" anchor="ctr"/>
          <a:lstStyle/>
          <a:p>
            <a:r>
              <a:rPr lang="da-DK" sz="1393" dirty="0">
                <a:solidFill>
                  <a:schemeClr val="bg1"/>
                </a:solidFill>
              </a:rPr>
              <a:t>Status quo</a:t>
            </a:r>
            <a:endParaRPr lang="da-DK" sz="1393" dirty="0">
              <a:solidFill>
                <a:schemeClr val="bg1"/>
              </a:solidFill>
              <a:latin typeface="+mn-lt"/>
              <a:sym typeface="Verdana"/>
            </a:endParaRPr>
          </a:p>
        </p:txBody>
      </p:sp>
      <p:sp>
        <p:nvSpPr>
          <p:cNvPr id="50" name="AutoShape 24"/>
          <p:cNvSpPr>
            <a:spLocks noChangeArrowheads="1"/>
          </p:cNvSpPr>
          <p:nvPr/>
        </p:nvSpPr>
        <p:spPr bwMode="auto">
          <a:xfrm>
            <a:off x="928359" y="2244053"/>
            <a:ext cx="2270151" cy="394933"/>
          </a:xfrm>
          <a:prstGeom prst="homePlate">
            <a:avLst>
              <a:gd name="adj" fmla="val 20045"/>
            </a:avLst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107035" tIns="107035" rIns="107035" bIns="107035" anchor="ctr"/>
          <a:lstStyle/>
          <a:p>
            <a:r>
              <a:rPr lang="da-DK" sz="1393" dirty="0">
                <a:solidFill>
                  <a:schemeClr val="bg1"/>
                </a:solidFill>
              </a:rPr>
              <a:t>Nyt departement</a:t>
            </a:r>
            <a:endParaRPr lang="da-DK" sz="1393" dirty="0">
              <a:solidFill>
                <a:schemeClr val="bg1"/>
              </a:solidFill>
              <a:sym typeface="Verdana"/>
            </a:endParaRPr>
          </a:p>
        </p:txBody>
      </p:sp>
      <p:sp>
        <p:nvSpPr>
          <p:cNvPr id="54" name="AutoShape 24"/>
          <p:cNvSpPr>
            <a:spLocks noChangeArrowheads="1"/>
          </p:cNvSpPr>
          <p:nvPr/>
        </p:nvSpPr>
        <p:spPr bwMode="auto">
          <a:xfrm>
            <a:off x="928359" y="2890617"/>
            <a:ext cx="2270151" cy="394933"/>
          </a:xfrm>
          <a:prstGeom prst="homePlate">
            <a:avLst>
              <a:gd name="adj" fmla="val 20045"/>
            </a:avLst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107035" tIns="107035" rIns="107035" bIns="107035" anchor="ctr"/>
          <a:lstStyle/>
          <a:p>
            <a:r>
              <a:rPr lang="da-DK" sz="1393" dirty="0">
                <a:solidFill>
                  <a:schemeClr val="bg1"/>
                </a:solidFill>
              </a:rPr>
              <a:t>Ny styrelse</a:t>
            </a:r>
            <a:endParaRPr lang="da-DK" sz="1393" dirty="0">
              <a:solidFill>
                <a:schemeClr val="bg1"/>
              </a:solidFill>
              <a:sym typeface="Verdana"/>
            </a:endParaRPr>
          </a:p>
        </p:txBody>
      </p:sp>
      <p:sp>
        <p:nvSpPr>
          <p:cNvPr id="58" name="AutoShape 24"/>
          <p:cNvSpPr>
            <a:spLocks noChangeArrowheads="1"/>
          </p:cNvSpPr>
          <p:nvPr/>
        </p:nvSpPr>
        <p:spPr bwMode="auto">
          <a:xfrm>
            <a:off x="928359" y="3537182"/>
            <a:ext cx="2270151" cy="394933"/>
          </a:xfrm>
          <a:prstGeom prst="homePlate">
            <a:avLst>
              <a:gd name="adj" fmla="val 20045"/>
            </a:avLst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107035" tIns="107035" rIns="107035" bIns="107035" anchor="ctr"/>
          <a:lstStyle/>
          <a:p>
            <a:r>
              <a:rPr lang="da-DK" sz="1393" dirty="0">
                <a:solidFill>
                  <a:schemeClr val="bg1"/>
                </a:solidFill>
              </a:rPr>
              <a:t>Lukket departement</a:t>
            </a:r>
            <a:endParaRPr lang="da-DK" sz="1393" dirty="0">
              <a:solidFill>
                <a:schemeClr val="bg1"/>
              </a:solidFill>
              <a:sym typeface="Verdana"/>
            </a:endParaRPr>
          </a:p>
        </p:txBody>
      </p:sp>
      <p:sp>
        <p:nvSpPr>
          <p:cNvPr id="60" name="AutoShape 24"/>
          <p:cNvSpPr>
            <a:spLocks noChangeArrowheads="1"/>
          </p:cNvSpPr>
          <p:nvPr/>
        </p:nvSpPr>
        <p:spPr bwMode="auto">
          <a:xfrm>
            <a:off x="917279" y="4183745"/>
            <a:ext cx="2270151" cy="394933"/>
          </a:xfrm>
          <a:prstGeom prst="homePlate">
            <a:avLst>
              <a:gd name="adj" fmla="val 20045"/>
            </a:avLst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107035" tIns="107035" rIns="107035" bIns="107035" anchor="ctr"/>
          <a:lstStyle/>
          <a:p>
            <a:r>
              <a:rPr lang="da-DK" sz="1393" dirty="0">
                <a:solidFill>
                  <a:schemeClr val="bg1"/>
                </a:solidFill>
              </a:rPr>
              <a:t>Lukket styrelse</a:t>
            </a:r>
            <a:endParaRPr lang="da-DK" sz="1393" dirty="0">
              <a:solidFill>
                <a:schemeClr val="bg1"/>
              </a:solidFill>
              <a:sym typeface="Verdana"/>
            </a:endParaRPr>
          </a:p>
        </p:txBody>
      </p:sp>
      <p:sp>
        <p:nvSpPr>
          <p:cNvPr id="62" name="AutoShape 24"/>
          <p:cNvSpPr>
            <a:spLocks noChangeArrowheads="1"/>
          </p:cNvSpPr>
          <p:nvPr/>
        </p:nvSpPr>
        <p:spPr bwMode="auto">
          <a:xfrm>
            <a:off x="928359" y="4830308"/>
            <a:ext cx="2270151" cy="394933"/>
          </a:xfrm>
          <a:prstGeom prst="homePlate">
            <a:avLst>
              <a:gd name="adj" fmla="val 20045"/>
            </a:avLst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107035" tIns="107035" rIns="107035" bIns="107035" anchor="ctr"/>
          <a:lstStyle/>
          <a:p>
            <a:r>
              <a:rPr lang="da-DK" sz="1393" dirty="0" err="1">
                <a:solidFill>
                  <a:schemeClr val="bg1"/>
                </a:solidFill>
              </a:rPr>
              <a:t>Inst</a:t>
            </a:r>
            <a:r>
              <a:rPr lang="da-DK" sz="1393" dirty="0">
                <a:solidFill>
                  <a:schemeClr val="bg1"/>
                </a:solidFill>
              </a:rPr>
              <a:t>. modtager opgaver</a:t>
            </a:r>
            <a:endParaRPr lang="da-DK" sz="1393" dirty="0">
              <a:solidFill>
                <a:schemeClr val="bg1"/>
              </a:solidFill>
              <a:sym typeface="Verdana"/>
            </a:endParaRPr>
          </a:p>
        </p:txBody>
      </p:sp>
      <p:sp>
        <p:nvSpPr>
          <p:cNvPr id="68" name="AutoShape 24"/>
          <p:cNvSpPr>
            <a:spLocks noChangeArrowheads="1"/>
          </p:cNvSpPr>
          <p:nvPr/>
        </p:nvSpPr>
        <p:spPr bwMode="auto">
          <a:xfrm>
            <a:off x="928359" y="5476874"/>
            <a:ext cx="2270151" cy="394933"/>
          </a:xfrm>
          <a:prstGeom prst="homePlate">
            <a:avLst>
              <a:gd name="adj" fmla="val 20045"/>
            </a:avLst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107035" tIns="107035" rIns="107035" bIns="107035" anchor="ctr"/>
          <a:lstStyle/>
          <a:p>
            <a:r>
              <a:rPr lang="da-DK" sz="1393" dirty="0" err="1">
                <a:solidFill>
                  <a:schemeClr val="bg1"/>
                </a:solidFill>
              </a:rPr>
              <a:t>Inst</a:t>
            </a:r>
            <a:r>
              <a:rPr lang="da-DK" sz="1393" dirty="0">
                <a:solidFill>
                  <a:schemeClr val="bg1"/>
                </a:solidFill>
              </a:rPr>
              <a:t>. afgiver opgaver</a:t>
            </a:r>
            <a:endParaRPr lang="da-DK" sz="1393" dirty="0">
              <a:solidFill>
                <a:schemeClr val="bg1"/>
              </a:solidFill>
              <a:sym typeface="Verdana"/>
            </a:endParaRPr>
          </a:p>
        </p:txBody>
      </p:sp>
      <p:grpSp>
        <p:nvGrpSpPr>
          <p:cNvPr id="2" name="Gruppe 1"/>
          <p:cNvGrpSpPr/>
          <p:nvPr/>
        </p:nvGrpSpPr>
        <p:grpSpPr>
          <a:xfrm>
            <a:off x="3451056" y="1703010"/>
            <a:ext cx="5289899" cy="4227394"/>
            <a:chOff x="3431704" y="1690383"/>
            <a:chExt cx="6908977" cy="4258316"/>
          </a:xfrm>
        </p:grpSpPr>
        <p:sp>
          <p:nvSpPr>
            <p:cNvPr id="86" name="Rectangle 38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431704" y="1690383"/>
              <a:ext cx="690897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marL="135572" lvl="1" indent="-133996" eaLnBrk="0" hangingPunct="0">
                <a:lnSpc>
                  <a:spcPct val="100000"/>
                </a:lnSpc>
                <a:spcBef>
                  <a:spcPct val="50000"/>
                </a:spcBef>
                <a:buFont typeface="Arial" pitchFamily="34" charset="0"/>
                <a:buChar char="•"/>
              </a:pPr>
              <a:r>
                <a:rPr lang="da-DK" sz="1393" dirty="0">
                  <a:solidFill>
                    <a:srgbClr val="000000"/>
                  </a:solidFill>
                  <a:latin typeface="Arial"/>
                  <a:sym typeface="Verdana"/>
                </a:rPr>
                <a:t>Styrelse/departement er ikke påvirket af ressortomlægninger</a:t>
              </a:r>
            </a:p>
          </p:txBody>
        </p:sp>
        <p:sp>
          <p:nvSpPr>
            <p:cNvPr id="87" name="Rectangle 38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431704" y="2339244"/>
              <a:ext cx="690897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marL="135572" lvl="1" indent="-133996" eaLnBrk="0" hangingPunct="0">
                <a:lnSpc>
                  <a:spcPct val="100000"/>
                </a:lnSpc>
                <a:spcBef>
                  <a:spcPct val="50000"/>
                </a:spcBef>
                <a:buFont typeface="Arial" pitchFamily="34" charset="0"/>
                <a:buChar char="•"/>
              </a:pPr>
              <a:r>
                <a:rPr lang="da-DK" sz="1393" dirty="0">
                  <a:solidFill>
                    <a:srgbClr val="000000"/>
                  </a:solidFill>
                  <a:latin typeface="Arial"/>
                  <a:sym typeface="Verdana"/>
                </a:rPr>
                <a:t>Der oprettes et nyt departement, som etableres ”fra bunden”</a:t>
              </a:r>
            </a:p>
          </p:txBody>
        </p:sp>
        <p:sp>
          <p:nvSpPr>
            <p:cNvPr id="88" name="Rectangle 38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3431704" y="2886901"/>
              <a:ext cx="690897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marL="135572" lvl="1" indent="-133996" eaLnBrk="0" hangingPunct="0">
                <a:lnSpc>
                  <a:spcPct val="100000"/>
                </a:lnSpc>
                <a:spcBef>
                  <a:spcPct val="50000"/>
                </a:spcBef>
                <a:buFont typeface="Arial" pitchFamily="34" charset="0"/>
                <a:buChar char="•"/>
              </a:pPr>
              <a:r>
                <a:rPr lang="da-DK" sz="1393" dirty="0">
                  <a:solidFill>
                    <a:srgbClr val="000000"/>
                  </a:solidFill>
                  <a:latin typeface="Arial"/>
                  <a:sym typeface="Verdana"/>
                </a:rPr>
                <a:t>Der etableres en ny styrelse, herunder ved tilførsel af opgaver fra andre institutioner</a:t>
              </a:r>
            </a:p>
          </p:txBody>
        </p:sp>
        <p:sp>
          <p:nvSpPr>
            <p:cNvPr id="89" name="Rectangle 38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3431704" y="3539605"/>
              <a:ext cx="690897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marL="135572" lvl="1" indent="-133996" eaLnBrk="0" hangingPunct="0">
                <a:lnSpc>
                  <a:spcPct val="100000"/>
                </a:lnSpc>
                <a:spcBef>
                  <a:spcPct val="50000"/>
                </a:spcBef>
                <a:buFont typeface="Arial" pitchFamily="34" charset="0"/>
                <a:buChar char="•"/>
              </a:pPr>
              <a:r>
                <a:rPr lang="da-DK" sz="1393" dirty="0">
                  <a:solidFill>
                    <a:srgbClr val="000000"/>
                  </a:solidFill>
                  <a:latin typeface="Arial"/>
                  <a:sym typeface="Verdana"/>
                </a:rPr>
                <a:t>Et helt ministerområde lukkes ned (styrelser flytter evt. til nye ministerier)</a:t>
              </a:r>
            </a:p>
          </p:txBody>
        </p:sp>
        <p:sp>
          <p:nvSpPr>
            <p:cNvPr id="90" name="Rectangle 38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3431704" y="4269667"/>
              <a:ext cx="690897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marL="135572" lvl="1" indent="-133996" eaLnBrk="0" hangingPunct="0">
                <a:lnSpc>
                  <a:spcPct val="100000"/>
                </a:lnSpc>
                <a:spcBef>
                  <a:spcPct val="50000"/>
                </a:spcBef>
                <a:buFont typeface="Arial" pitchFamily="34" charset="0"/>
                <a:buChar char="•"/>
              </a:pPr>
              <a:r>
                <a:rPr lang="da-DK" sz="1393" dirty="0">
                  <a:solidFill>
                    <a:srgbClr val="000000"/>
                  </a:solidFill>
                  <a:latin typeface="Arial"/>
                  <a:sym typeface="Verdana"/>
                </a:rPr>
                <a:t>En styrelse lukkes ned</a:t>
              </a:r>
            </a:p>
          </p:txBody>
        </p:sp>
        <p:sp>
          <p:nvSpPr>
            <p:cNvPr id="91" name="Rectangle 38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3431704" y="4826183"/>
              <a:ext cx="690897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marL="135572" lvl="1" indent="-133996" eaLnBrk="0" hangingPunct="0">
                <a:lnSpc>
                  <a:spcPct val="100000"/>
                </a:lnSpc>
                <a:spcBef>
                  <a:spcPct val="50000"/>
                </a:spcBef>
                <a:buFont typeface="Arial" pitchFamily="34" charset="0"/>
                <a:buChar char="•"/>
              </a:pPr>
              <a:r>
                <a:rPr lang="da-DK" sz="1393" dirty="0">
                  <a:solidFill>
                    <a:srgbClr val="000000"/>
                  </a:solidFill>
                  <a:latin typeface="Arial"/>
                  <a:sym typeface="Verdana"/>
                </a:rPr>
                <a:t>Der tilføres opgaver til en styrelse/departement fra andre institutioner</a:t>
              </a:r>
            </a:p>
          </p:txBody>
        </p:sp>
        <p:sp>
          <p:nvSpPr>
            <p:cNvPr id="92" name="Rectangle 38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3431704" y="5517812"/>
              <a:ext cx="690897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marL="135572" lvl="1" indent="-133996" eaLnBrk="0" hangingPunct="0">
                <a:lnSpc>
                  <a:spcPct val="100000"/>
                </a:lnSpc>
                <a:spcBef>
                  <a:spcPct val="50000"/>
                </a:spcBef>
                <a:buFont typeface="Arial" pitchFamily="34" charset="0"/>
                <a:buChar char="•"/>
              </a:pPr>
              <a:r>
                <a:rPr lang="da-DK" sz="1393" dirty="0">
                  <a:solidFill>
                    <a:srgbClr val="000000"/>
                  </a:solidFill>
                  <a:latin typeface="Arial"/>
                  <a:sym typeface="Verdana"/>
                </a:rPr>
                <a:t>Der flyttes opgaver fra en styrelse/departement til andre institutioner</a:t>
              </a:r>
            </a:p>
          </p:txBody>
        </p:sp>
      </p:grpSp>
      <p:sp>
        <p:nvSpPr>
          <p:cNvPr id="29" name="Title 2"/>
          <p:cNvSpPr txBox="1">
            <a:spLocks/>
          </p:cNvSpPr>
          <p:nvPr/>
        </p:nvSpPr>
        <p:spPr bwMode="auto">
          <a:xfrm>
            <a:off x="719249" y="299828"/>
            <a:ext cx="10707157" cy="1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29271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sz="993" kern="0" dirty="0">
                <a:latin typeface="Arial "/>
              </a:rPr>
              <a:t>Ressortomlægningsprocessen</a:t>
            </a:r>
          </a:p>
        </p:txBody>
      </p:sp>
      <p:sp>
        <p:nvSpPr>
          <p:cNvPr id="3" name="Ellipse 2"/>
          <p:cNvSpPr/>
          <p:nvPr>
            <p:custDataLst>
              <p:tags r:id="rId4"/>
            </p:custDataLst>
          </p:nvPr>
        </p:nvSpPr>
        <p:spPr bwMode="auto">
          <a:xfrm>
            <a:off x="9241648" y="1687558"/>
            <a:ext cx="214333" cy="21433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endParaRPr lang="da-DK" sz="1986" dirty="0" err="1">
              <a:solidFill>
                <a:schemeClr val="bg1"/>
              </a:solidFill>
            </a:endParaRPr>
          </a:p>
        </p:txBody>
      </p:sp>
      <p:sp>
        <p:nvSpPr>
          <p:cNvPr id="32" name="Ellipse 31"/>
          <p:cNvSpPr/>
          <p:nvPr>
            <p:custDataLst>
              <p:tags r:id="rId5"/>
            </p:custDataLst>
          </p:nvPr>
        </p:nvSpPr>
        <p:spPr bwMode="auto">
          <a:xfrm>
            <a:off x="9241648" y="2333706"/>
            <a:ext cx="214333" cy="214333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endParaRPr lang="da-DK" sz="1986" dirty="0" err="1">
              <a:solidFill>
                <a:schemeClr val="bg1"/>
              </a:solidFill>
            </a:endParaRPr>
          </a:p>
        </p:txBody>
      </p:sp>
      <p:sp>
        <p:nvSpPr>
          <p:cNvPr id="33" name="Ellipse 32"/>
          <p:cNvSpPr/>
          <p:nvPr>
            <p:custDataLst>
              <p:tags r:id="rId6"/>
            </p:custDataLst>
          </p:nvPr>
        </p:nvSpPr>
        <p:spPr bwMode="auto">
          <a:xfrm>
            <a:off x="9241648" y="2979856"/>
            <a:ext cx="214333" cy="214333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endParaRPr lang="da-DK" sz="1986" dirty="0" err="1">
              <a:solidFill>
                <a:schemeClr val="bg1"/>
              </a:solidFill>
            </a:endParaRPr>
          </a:p>
        </p:txBody>
      </p:sp>
      <p:sp>
        <p:nvSpPr>
          <p:cNvPr id="34" name="Ellipse 33"/>
          <p:cNvSpPr/>
          <p:nvPr>
            <p:custDataLst>
              <p:tags r:id="rId7"/>
            </p:custDataLst>
          </p:nvPr>
        </p:nvSpPr>
        <p:spPr bwMode="auto">
          <a:xfrm>
            <a:off x="9241648" y="3627579"/>
            <a:ext cx="214333" cy="214333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endParaRPr lang="da-DK" sz="1986" dirty="0" err="1">
              <a:solidFill>
                <a:schemeClr val="bg1"/>
              </a:solidFill>
            </a:endParaRPr>
          </a:p>
        </p:txBody>
      </p:sp>
      <p:sp>
        <p:nvSpPr>
          <p:cNvPr id="35" name="Ellipse 34"/>
          <p:cNvSpPr/>
          <p:nvPr>
            <p:custDataLst>
              <p:tags r:id="rId8"/>
            </p:custDataLst>
          </p:nvPr>
        </p:nvSpPr>
        <p:spPr bwMode="auto">
          <a:xfrm>
            <a:off x="9241648" y="4273729"/>
            <a:ext cx="214333" cy="214333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endParaRPr lang="da-DK" sz="1986" dirty="0" err="1">
              <a:solidFill>
                <a:schemeClr val="bg1"/>
              </a:solidFill>
            </a:endParaRPr>
          </a:p>
        </p:txBody>
      </p:sp>
      <p:sp>
        <p:nvSpPr>
          <p:cNvPr id="36" name="Ellipse 35"/>
          <p:cNvSpPr/>
          <p:nvPr>
            <p:custDataLst>
              <p:tags r:id="rId9"/>
            </p:custDataLst>
          </p:nvPr>
        </p:nvSpPr>
        <p:spPr bwMode="auto">
          <a:xfrm>
            <a:off x="9241648" y="4919877"/>
            <a:ext cx="214333" cy="21433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endParaRPr lang="da-DK" sz="1986" dirty="0" err="1">
              <a:solidFill>
                <a:schemeClr val="bg1"/>
              </a:solidFill>
            </a:endParaRPr>
          </a:p>
        </p:txBody>
      </p:sp>
      <p:sp>
        <p:nvSpPr>
          <p:cNvPr id="6" name="Bue 5"/>
          <p:cNvSpPr/>
          <p:nvPr>
            <p:custDataLst>
              <p:tags r:id="rId10"/>
            </p:custDataLst>
          </p:nvPr>
        </p:nvSpPr>
        <p:spPr bwMode="gray">
          <a:xfrm>
            <a:off x="9241648" y="4919877"/>
            <a:ext cx="214333" cy="214333"/>
          </a:xfrm>
          <a:prstGeom prst="arc">
            <a:avLst>
              <a:gd name="adj1" fmla="val 16200000"/>
              <a:gd name="adj2" fmla="val 540000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endParaRPr lang="da-DK" sz="1686"/>
          </a:p>
        </p:txBody>
      </p:sp>
      <p:sp>
        <p:nvSpPr>
          <p:cNvPr id="38" name="Ellipse 37"/>
          <p:cNvSpPr/>
          <p:nvPr>
            <p:custDataLst>
              <p:tags r:id="rId11"/>
            </p:custDataLst>
          </p:nvPr>
        </p:nvSpPr>
        <p:spPr bwMode="auto">
          <a:xfrm>
            <a:off x="9241648" y="5566026"/>
            <a:ext cx="214333" cy="21433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endParaRPr lang="da-DK" sz="1986" dirty="0" err="1">
              <a:solidFill>
                <a:schemeClr val="bg1"/>
              </a:solidFill>
            </a:endParaRPr>
          </a:p>
        </p:txBody>
      </p:sp>
      <p:sp>
        <p:nvSpPr>
          <p:cNvPr id="39" name="Bue 38"/>
          <p:cNvSpPr/>
          <p:nvPr>
            <p:custDataLst>
              <p:tags r:id="rId12"/>
            </p:custDataLst>
          </p:nvPr>
        </p:nvSpPr>
        <p:spPr bwMode="gray">
          <a:xfrm>
            <a:off x="9241648" y="5566026"/>
            <a:ext cx="214333" cy="214333"/>
          </a:xfrm>
          <a:prstGeom prst="arc">
            <a:avLst>
              <a:gd name="adj1" fmla="val 16200000"/>
              <a:gd name="adj2" fmla="val 540000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endParaRPr lang="da-DK" sz="1686"/>
          </a:p>
        </p:txBody>
      </p:sp>
      <p:sp>
        <p:nvSpPr>
          <p:cNvPr id="9" name="Tekstfelt 8"/>
          <p:cNvSpPr txBox="1"/>
          <p:nvPr/>
        </p:nvSpPr>
        <p:spPr>
          <a:xfrm>
            <a:off x="8669571" y="1285025"/>
            <a:ext cx="1358488" cy="2138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93"/>
              </a:spcBef>
            </a:pPr>
            <a:r>
              <a:rPr lang="da-DK" sz="1393" i="1" dirty="0"/>
              <a:t>Grad af ændring</a:t>
            </a:r>
          </a:p>
        </p:txBody>
      </p:sp>
      <p:sp>
        <p:nvSpPr>
          <p:cNvPr id="40" name="Afrundet rektangulær billedforklaring 39"/>
          <p:cNvSpPr/>
          <p:nvPr/>
        </p:nvSpPr>
        <p:spPr bwMode="auto">
          <a:xfrm>
            <a:off x="9956197" y="2244057"/>
            <a:ext cx="1714906" cy="1383521"/>
          </a:xfrm>
          <a:prstGeom prst="wedgeRoundRectCallout">
            <a:avLst>
              <a:gd name="adj1" fmla="val -49429"/>
              <a:gd name="adj2" fmla="val 62319"/>
              <a:gd name="adj3" fmla="val 16667"/>
            </a:avLst>
          </a:prstGeom>
          <a:solidFill>
            <a:schemeClr val="tx2"/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9347" tIns="46460" rIns="89347" bIns="4646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093"/>
              </a:spcBef>
            </a:pPr>
            <a:r>
              <a:rPr lang="da-DK" sz="1393" dirty="0">
                <a:solidFill>
                  <a:schemeClr val="bg1"/>
                </a:solidFill>
              </a:rPr>
              <a:t>Rækkefølgen på sættemøder determineres af graden af ændring på ministerområdet</a:t>
            </a:r>
          </a:p>
        </p:txBody>
      </p:sp>
      <p:sp>
        <p:nvSpPr>
          <p:cNvPr id="37" name="TextBox 60"/>
          <p:cNvSpPr txBox="1">
            <a:spLocks/>
          </p:cNvSpPr>
          <p:nvPr>
            <p:custDataLst>
              <p:tags r:id="rId13"/>
            </p:custDataLst>
          </p:nvPr>
        </p:nvSpPr>
        <p:spPr>
          <a:xfrm>
            <a:off x="774185" y="1489497"/>
            <a:ext cx="246379" cy="246597"/>
          </a:xfrm>
          <a:prstGeom prst="ellipse">
            <a:avLst/>
          </a:prstGeom>
          <a:solidFill>
            <a:srgbClr val="00542E"/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vert="horz" wrap="square" lIns="3782" tIns="0" rIns="3782" bIns="0" numCol="1" anchor="ctr" anchorCtr="1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algn="ctr" defTabSz="913526" eaLnBrk="1" hangingPunct="1">
              <a:buClr>
                <a:schemeClr val="tx2"/>
              </a:buClr>
              <a:defRPr sz="2400" baseline="0">
                <a:latin typeface="+mn-lt"/>
              </a:defRPr>
            </a:lvl1pPr>
            <a:lvl2pPr marL="197607" lvl="1" indent="-195987" defTabSz="913526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66481" lvl="2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lvl="3" indent="-158733" defTabSz="913526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65029" lvl="4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Bef>
                <a:spcPct val="0"/>
              </a:spcBef>
              <a:buClr>
                <a:srgbClr val="2B532C"/>
              </a:buClr>
            </a:pPr>
            <a:r>
              <a:rPr lang="da-DK" sz="793" dirty="0">
                <a:solidFill>
                  <a:srgbClr val="FFFFFF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</a:p>
        </p:txBody>
      </p:sp>
      <p:sp>
        <p:nvSpPr>
          <p:cNvPr id="41" name="TextBox 60"/>
          <p:cNvSpPr txBox="1">
            <a:spLocks/>
          </p:cNvSpPr>
          <p:nvPr>
            <p:custDataLst>
              <p:tags r:id="rId14"/>
            </p:custDataLst>
          </p:nvPr>
        </p:nvSpPr>
        <p:spPr>
          <a:xfrm>
            <a:off x="774185" y="2136061"/>
            <a:ext cx="246379" cy="246597"/>
          </a:xfrm>
          <a:prstGeom prst="ellipse">
            <a:avLst/>
          </a:prstGeom>
          <a:solidFill>
            <a:srgbClr val="00542E"/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vert="horz" wrap="square" lIns="3782" tIns="0" rIns="3782" bIns="0" numCol="1" anchor="ctr" anchorCtr="1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algn="ctr" defTabSz="913526" eaLnBrk="1" hangingPunct="1">
              <a:buClr>
                <a:schemeClr val="tx2"/>
              </a:buClr>
              <a:defRPr sz="2400" baseline="0">
                <a:latin typeface="+mn-lt"/>
              </a:defRPr>
            </a:lvl1pPr>
            <a:lvl2pPr marL="197607" lvl="1" indent="-195987" defTabSz="913526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66481" lvl="2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lvl="3" indent="-158733" defTabSz="913526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65029" lvl="4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Bef>
                <a:spcPct val="0"/>
              </a:spcBef>
              <a:buClr>
                <a:srgbClr val="2B532C"/>
              </a:buClr>
            </a:pPr>
            <a:r>
              <a:rPr lang="da-DK" sz="793" dirty="0">
                <a:solidFill>
                  <a:srgbClr val="FFFFFF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</a:p>
        </p:txBody>
      </p:sp>
      <p:sp>
        <p:nvSpPr>
          <p:cNvPr id="42" name="TextBox 60"/>
          <p:cNvSpPr txBox="1">
            <a:spLocks/>
          </p:cNvSpPr>
          <p:nvPr>
            <p:custDataLst>
              <p:tags r:id="rId15"/>
            </p:custDataLst>
          </p:nvPr>
        </p:nvSpPr>
        <p:spPr>
          <a:xfrm>
            <a:off x="774185" y="2782626"/>
            <a:ext cx="246379" cy="246597"/>
          </a:xfrm>
          <a:prstGeom prst="ellipse">
            <a:avLst/>
          </a:prstGeom>
          <a:solidFill>
            <a:srgbClr val="00542E"/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vert="horz" wrap="square" lIns="3782" tIns="0" rIns="3782" bIns="0" numCol="1" anchor="ctr" anchorCtr="1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algn="ctr" defTabSz="913526" eaLnBrk="1" hangingPunct="1">
              <a:buClr>
                <a:schemeClr val="tx2"/>
              </a:buClr>
              <a:defRPr sz="2400" baseline="0">
                <a:latin typeface="+mn-lt"/>
              </a:defRPr>
            </a:lvl1pPr>
            <a:lvl2pPr marL="197607" lvl="1" indent="-195987" defTabSz="913526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66481" lvl="2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lvl="3" indent="-158733" defTabSz="913526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65029" lvl="4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Bef>
                <a:spcPct val="0"/>
              </a:spcBef>
              <a:buClr>
                <a:srgbClr val="2B532C"/>
              </a:buClr>
            </a:pPr>
            <a:r>
              <a:rPr lang="da-DK" sz="793" dirty="0">
                <a:solidFill>
                  <a:srgbClr val="FFFFFF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</a:p>
        </p:txBody>
      </p:sp>
      <p:sp>
        <p:nvSpPr>
          <p:cNvPr id="43" name="TextBox 60"/>
          <p:cNvSpPr txBox="1">
            <a:spLocks/>
          </p:cNvSpPr>
          <p:nvPr>
            <p:custDataLst>
              <p:tags r:id="rId16"/>
            </p:custDataLst>
          </p:nvPr>
        </p:nvSpPr>
        <p:spPr>
          <a:xfrm>
            <a:off x="774185" y="3429191"/>
            <a:ext cx="246379" cy="246597"/>
          </a:xfrm>
          <a:prstGeom prst="ellipse">
            <a:avLst/>
          </a:prstGeom>
          <a:solidFill>
            <a:srgbClr val="00542E"/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vert="horz" wrap="square" lIns="3782" tIns="0" rIns="3782" bIns="0" numCol="1" anchor="ctr" anchorCtr="1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algn="ctr" defTabSz="913526" eaLnBrk="1" hangingPunct="1">
              <a:buClr>
                <a:schemeClr val="tx2"/>
              </a:buClr>
              <a:defRPr sz="2400" baseline="0">
                <a:latin typeface="+mn-lt"/>
              </a:defRPr>
            </a:lvl1pPr>
            <a:lvl2pPr marL="197607" lvl="1" indent="-195987" defTabSz="913526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66481" lvl="2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lvl="3" indent="-158733" defTabSz="913526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65029" lvl="4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Bef>
                <a:spcPct val="0"/>
              </a:spcBef>
              <a:buClr>
                <a:srgbClr val="2B532C"/>
              </a:buClr>
            </a:pPr>
            <a:r>
              <a:rPr lang="da-DK" sz="793" dirty="0">
                <a:solidFill>
                  <a:srgbClr val="FFFFFF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</a:p>
        </p:txBody>
      </p:sp>
      <p:sp>
        <p:nvSpPr>
          <p:cNvPr id="44" name="TextBox 60"/>
          <p:cNvSpPr txBox="1">
            <a:spLocks/>
          </p:cNvSpPr>
          <p:nvPr>
            <p:custDataLst>
              <p:tags r:id="rId17"/>
            </p:custDataLst>
          </p:nvPr>
        </p:nvSpPr>
        <p:spPr>
          <a:xfrm>
            <a:off x="763105" y="4075754"/>
            <a:ext cx="246379" cy="246597"/>
          </a:xfrm>
          <a:prstGeom prst="ellipse">
            <a:avLst/>
          </a:prstGeom>
          <a:solidFill>
            <a:srgbClr val="00542E"/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vert="horz" wrap="square" lIns="3782" tIns="0" rIns="3782" bIns="0" numCol="1" anchor="ctr" anchorCtr="1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algn="ctr" defTabSz="913526" eaLnBrk="1" hangingPunct="1">
              <a:buClr>
                <a:schemeClr val="tx2"/>
              </a:buClr>
              <a:defRPr sz="2400" baseline="0">
                <a:latin typeface="+mn-lt"/>
              </a:defRPr>
            </a:lvl1pPr>
            <a:lvl2pPr marL="197607" lvl="1" indent="-195987" defTabSz="913526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66481" lvl="2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lvl="3" indent="-158733" defTabSz="913526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65029" lvl="4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Bef>
                <a:spcPct val="0"/>
              </a:spcBef>
              <a:buClr>
                <a:srgbClr val="2B532C"/>
              </a:buClr>
            </a:pPr>
            <a:r>
              <a:rPr lang="da-DK" sz="793" dirty="0">
                <a:solidFill>
                  <a:srgbClr val="FFFFFF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</a:p>
        </p:txBody>
      </p:sp>
      <p:sp>
        <p:nvSpPr>
          <p:cNvPr id="45" name="TextBox 60"/>
          <p:cNvSpPr txBox="1">
            <a:spLocks/>
          </p:cNvSpPr>
          <p:nvPr>
            <p:custDataLst>
              <p:tags r:id="rId18"/>
            </p:custDataLst>
          </p:nvPr>
        </p:nvSpPr>
        <p:spPr>
          <a:xfrm>
            <a:off x="774185" y="4722318"/>
            <a:ext cx="246379" cy="246597"/>
          </a:xfrm>
          <a:prstGeom prst="ellipse">
            <a:avLst/>
          </a:prstGeom>
          <a:solidFill>
            <a:srgbClr val="00542E"/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vert="horz" wrap="square" lIns="3782" tIns="0" rIns="3782" bIns="0" numCol="1" anchor="ctr" anchorCtr="1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algn="ctr" defTabSz="913526" eaLnBrk="1" hangingPunct="1">
              <a:buClr>
                <a:schemeClr val="tx2"/>
              </a:buClr>
              <a:defRPr sz="2400" baseline="0">
                <a:latin typeface="+mn-lt"/>
              </a:defRPr>
            </a:lvl1pPr>
            <a:lvl2pPr marL="197607" lvl="1" indent="-195987" defTabSz="913526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66481" lvl="2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lvl="3" indent="-158733" defTabSz="913526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65029" lvl="4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Bef>
                <a:spcPct val="0"/>
              </a:spcBef>
              <a:buClr>
                <a:srgbClr val="2B532C"/>
              </a:buClr>
            </a:pPr>
            <a:r>
              <a:rPr lang="da-DK" sz="793" dirty="0">
                <a:solidFill>
                  <a:srgbClr val="FFFFFF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</a:p>
        </p:txBody>
      </p:sp>
      <p:sp>
        <p:nvSpPr>
          <p:cNvPr id="46" name="TextBox 60"/>
          <p:cNvSpPr txBox="1">
            <a:spLocks/>
          </p:cNvSpPr>
          <p:nvPr>
            <p:custDataLst>
              <p:tags r:id="rId19"/>
            </p:custDataLst>
          </p:nvPr>
        </p:nvSpPr>
        <p:spPr>
          <a:xfrm>
            <a:off x="774185" y="5368882"/>
            <a:ext cx="246379" cy="246597"/>
          </a:xfrm>
          <a:prstGeom prst="ellipse">
            <a:avLst/>
          </a:prstGeom>
          <a:solidFill>
            <a:srgbClr val="00542E"/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vert="horz" wrap="square" lIns="3782" tIns="0" rIns="3782" bIns="0" numCol="1" anchor="ctr" anchorCtr="1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algn="ctr" defTabSz="913526" eaLnBrk="1" hangingPunct="1">
              <a:buClr>
                <a:schemeClr val="tx2"/>
              </a:buClr>
              <a:defRPr sz="2400" baseline="0">
                <a:latin typeface="+mn-lt"/>
              </a:defRPr>
            </a:lvl1pPr>
            <a:lvl2pPr marL="197607" lvl="1" indent="-195987" defTabSz="913526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66481" lvl="2" indent="-267255" defTabSz="913526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835" lvl="3" indent="-158733" defTabSz="913526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65029" lvl="4" indent="-132818" defTabSz="913526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spcBef>
                <a:spcPct val="0"/>
              </a:spcBef>
              <a:buClr>
                <a:srgbClr val="2B532C"/>
              </a:buClr>
            </a:pPr>
            <a:r>
              <a:rPr lang="da-DK" sz="793" dirty="0">
                <a:solidFill>
                  <a:srgbClr val="FFFFFF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14823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KqYhsWLSBe64j1eqOgZJA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2aR67nrSZWxM9Z7lFcyy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vvXFvk9QgqGhNpupToU_A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zkd4NtQPOjWVrPmE9tcg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EwORrXNSeuwm0AcQ7XyJg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EwORrXNSeuwm0AcQ7XyJg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vvXFvk9QgqGhNpupToU_A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UTHJzYUSdaxXWbSLkhHUg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NE5LeuPQail8_BKuySSBw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QL0u6AgQ2yGYPoMmMXPh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cX5eztRdecboRCKQmEWA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2aR67nrSZWxM9Z7lFcyyQ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zkd4NtQPOjWVrPmE9tcg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sc0D3MpS56pAHgt8UZaS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cX5eztRdecboRCKQmEWA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UTNnNpkSnqDZBd1hESwPw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PbJvPbOQ8aJi.NIiwzduw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apS96CTRoKNiseuxST.Xw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tzYE6vFQZ2ltlngl4rhZA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WbrGxaNQ92bE6VP3giYc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X07H5g3S.yN8R6k3QBGMg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QGv0ZW8TPmAdSYNjo5RkQ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fV0hKZKTyK3GEd7Kk8b4g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mXW1qRxSEKzbOBqnoCIKg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HbkxRUZHEq15fpzHbsdbA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HbkxRUZHEq15fpzHbsdbA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HbkxRUZHEq15fpzHbsdbA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HbkxRUZHEq15fpzHbsdbA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HbkxRUZHEq15fpzHbsdbA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HbkxRUZHEq15fpzHbsdbA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HbkxRUZHEq15fpzHbsdbA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cX5eztRdecboRCKQmEW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dxliihTQay0Khy_MQ1EOg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cX5eztRdecboRCKQmEWA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cX5eztRdecboRCKQmEWA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mYrFAs5CO0e9VTTADdo1SA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VncAlIKooUyaK6nOJu9.3A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w0WontUHUeX.aQmiDmF1g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cX5eztRdecboRCKQmEWA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cX5eztRdecboRCKQmEWA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mYrFAs5CO0e9VTTADdo1S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VncAlIKooUyaK6nOJu9.3A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w0WontUHUeX.aQmiDmF1g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cX5eztRdecboRCKQmEWA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cX5eztRdecboRCKQmEWA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mYrFAs5CO0e9VTTADdo1SA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VncAlIKooUyaK6nOJu9.3A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w0WontUHUeX.aQmiDmF1g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cX5eztRdecboRCKQmEWA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mYrFAs5CO0e9VTTADdo1SA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VncAlIKooUyaK6nOJu9.3A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w0WontUHUeX.aQmiDmF1g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cX5eztRdecboRCKQmEWA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cX5eztRdecboRCKQmEWA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mYrFAs5CO0e9VTTADdo1SA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VncAlIKooUyaK6nOJu9.3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cX5eztRdecboRCKQmEWA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w0WontUHUeX.aQmiDmF1g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cX5eztRdecboRCKQmEWA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mYrFAs5CO0e9VTTADdo1SA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VncAlIKooUyaK6nOJu9.3A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w0WontUHUeX.aQmiDmF1g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cX5eztRdecboRCKQmEWA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cX5eztRdecboRCKQmEW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HbkxRUZHEq15fpzHbsdbA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cX5eztRdecboRCKQmEW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HbkxRUZHEq15fpzHbsdb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HbkxRUZHEq15fpzHbsdb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HbkxRUZHEq15fpzHbsdb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HbkxRUZHEq15fpzHbsdb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HbkxRUZHEq15fpzHbsdb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HbkxRUZHEq15fpzHbsdb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cX5eztRdecboRCKQmEW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2aR67nrSZWxM9Z7lFcyy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DgPHL5Rl27R1caHBpep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4_PSqosRR205PB_xE2QC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dT1lW8VQayskw7wIGrei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UUNDKv.RfW5vYeNKE6E2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psDpTnXTHKWV2hLUOkem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KqYhsWLSBe64j1eqOgZJ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Laok9F5QEGE8ubrOyhwS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QL0u6AgQ2yGYPoMmMXPh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faZi34eSuiDH50jOWywT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W7NgPoXS1i4EdGEZRkH6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VIqG5krQA.7sSogett.u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ajlzauKQlu31CW5GHxNh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RR6VE7XQYKNIWSTdH5DB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gVoKswOT.iRs5YLtgSgx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157cTasTvC9cGezeVmsh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xOUa4oSRmqOvHCow0tVv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mk.3b38TyWaOCEvLh518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gEqeDbmRi.9YQqVw02Pb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hmnuPvqQ76v.XStriUPa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oeB8fo4Rs6uk6O5Y1JFxA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azmhlKkQe6ti51tMnsRG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R7R.VSLRFaQcdalJC1bE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kjGfJ1STm.sb.U4lcbng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Mo2_8QwQbqUfqVZHNeRe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Ngndd7NTMyGTe7lJYXv9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Kd0ValkTg2s699YY35uf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g.5bCZXRBuidhu0_AJfn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aLe3pv_TwaBd70Ago2PSQ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Juxkv61SGmqADMo4ZwHr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olEENcxTDe0DeIcH7AIV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ggGUPQoSDiQTZHoSoUOF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sJ5VUQ_Q5uBzrFmBnngN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2qV5i.GTIirz1V_6YLJn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fTDq7_4TCeS0m3HweQmKg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0suLKdpSumTLOXnxfjVD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sc0D3MpS56pAHgt8UZaS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H4TympgS3WRzlZPR_Ggy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UTHJzYUSdaxXWbSLkhHUg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MsNpj3tSFuWIDt3ODjC7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yabqhD5TIWn8h.M2YR5xQ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90vRmiFS4awsggYKA65J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cX5eztRdecboRCKQmEWA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GuKicQbQGKuh0FwF3bsbw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brjXh6LTuOX1tTnx5dcGg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RDdpOCMRXaqzFwKj4vzKA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J5JFXKpTOWEeM67jzBHSw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QP4m1QnQ0WnURH0Ur_x.Q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kvcpR0wQvmghOu_1cP6A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e_ReqRvQhqwOU.ncdS6GA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AxY.m1jSjWOqtKb7lkdBA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IB4dtDnTCeRuJWonMe_F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sxxYd_4RJK_s7Ehubcow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4fi7k.yTGWqlOVhOMT2Pw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HP_26gVS0iFuKcmZd_6rg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lt1lax5TH.JjPfgfhiOGQ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VenFBzIT0utLntQERO.JQ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47u4Eg1RF6erJEs32hkwQ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yCSbqr7Q7WZqDAcNknBeQ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ZFKynqtR_i9gZjTZCYhzw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KYYK919StyisFswlTo2F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DHLCtzMRGO9HoYx0kDxlQ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sQzTsOeRhWMt_KGQ4f3R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cX5eztRdecboRCKQmEWA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aeWAIp5R0ys9A27bz1Z3Q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HYSaKNuQTSBbmQBnteQog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uUlpwojTgy9pruJ7KOrpQ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3ShyHCPRNuU1CFSKn4PGQ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B3Lef2BRjKi0Dh85.BIaw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.J2TESUS5GGnVs9.7dMzw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LRIn9PMTi6hqdY32vbzIA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CKpA3WoSa6WJagL71gHs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ifUtwaZQfqljQ.9352qvQ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NE5LeuPQail8_BKuySSBw"/>
</p:tagLst>
</file>

<file path=ppt/theme/theme1.xml><?xml version="1.0" encoding="utf-8"?>
<a:theme xmlns:a="http://schemas.openxmlformats.org/drawingml/2006/main" name="Blank">
  <a:themeElements>
    <a:clrScheme name="Økonomistyrelsen">
      <a:dk1>
        <a:srgbClr val="000000"/>
      </a:dk1>
      <a:lt1>
        <a:srgbClr val="FFFFFF"/>
      </a:lt1>
      <a:dk2>
        <a:srgbClr val="066B43"/>
      </a:dk2>
      <a:lt2>
        <a:srgbClr val="6E91A0"/>
      </a:lt2>
      <a:accent1>
        <a:srgbClr val="00AAD2"/>
      </a:accent1>
      <a:accent2>
        <a:srgbClr val="5591CD"/>
      </a:accent2>
      <a:accent3>
        <a:srgbClr val="7050B9"/>
      </a:accent3>
      <a:accent4>
        <a:srgbClr val="A5005F"/>
      </a:accent4>
      <a:accent5>
        <a:srgbClr val="F0005F"/>
      </a:accent5>
      <a:accent6>
        <a:srgbClr val="B06606"/>
      </a:accent6>
      <a:hlink>
        <a:srgbClr val="0000FF"/>
      </a:hlink>
      <a:folHlink>
        <a:srgbClr val="800080"/>
      </a:folHlink>
    </a:clrScheme>
    <a:fontScheme name="DK Finansminister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11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8000"/>
          </a:lnSpc>
          <a:spcBef>
            <a:spcPct val="54000"/>
          </a:spcBef>
          <a:spcAft>
            <a:spcPct val="0"/>
          </a:spcAft>
          <a:buClrTx/>
          <a:buSzTx/>
          <a:buFontTx/>
          <a:buNone/>
          <a:tabLst/>
          <a:defRPr kumimoji="0" lang="en-GB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0000"/>
          </a:lnSpc>
          <a:spcBef>
            <a:spcPts val="1100"/>
          </a:spcBef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1 Økonomistyrelsen 16-9 skabelon DK.potx" id="{B8180851-A6DE-4307-A129-CB01FE5F6666}" vid="{717AFC8C-1E40-4B9B-8C6E-C9A31D361311}"/>
    </a:ext>
  </a:extLst>
</a:theme>
</file>

<file path=ppt/theme/theme2.xml><?xml version="1.0" encoding="utf-8"?>
<a:theme xmlns:a="http://schemas.openxmlformats.org/drawingml/2006/main" name="6_Blank">
  <a:themeElements>
    <a:clrScheme name="MODST">
      <a:dk1>
        <a:srgbClr val="000000"/>
      </a:dk1>
      <a:lt1>
        <a:srgbClr val="FFFFFF"/>
      </a:lt1>
      <a:dk2>
        <a:srgbClr val="7BAA20"/>
      </a:dk2>
      <a:lt2>
        <a:srgbClr val="6E91A0"/>
      </a:lt2>
      <a:accent1>
        <a:srgbClr val="00542E"/>
      </a:accent1>
      <a:accent2>
        <a:srgbClr val="AFC8E9"/>
      </a:accent2>
      <a:accent3>
        <a:srgbClr val="7CC4AC"/>
      </a:accent3>
      <a:accent4>
        <a:srgbClr val="D4EBEA"/>
      </a:accent4>
      <a:accent5>
        <a:srgbClr val="EEF5B2"/>
      </a:accent5>
      <a:accent6>
        <a:srgbClr val="00725C"/>
      </a:accent6>
      <a:hlink>
        <a:srgbClr val="B06606"/>
      </a:hlink>
      <a:folHlink>
        <a:srgbClr val="FCE2BF"/>
      </a:folHlink>
    </a:clrScheme>
    <a:fontScheme name="DK Finansminister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11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8000"/>
          </a:lnSpc>
          <a:spcBef>
            <a:spcPct val="54000"/>
          </a:spcBef>
          <a:spcAft>
            <a:spcPct val="0"/>
          </a:spcAft>
          <a:buClrTx/>
          <a:buSzTx/>
          <a:buFontTx/>
          <a:buNone/>
          <a:tabLst/>
          <a:defRPr kumimoji="0" lang="en-GB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0000"/>
          </a:lnSpc>
          <a:spcBef>
            <a:spcPts val="1100"/>
          </a:spcBef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E5702D8A-287B-4530-A6BC-2A46F9492FC9}" vid="{3CAFC5B1-81E4-4845-B3B4-49E69CE12B7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2486</TotalTime>
  <Words>2672</Words>
  <Application>Microsoft Office PowerPoint</Application>
  <PresentationFormat>Widescreen</PresentationFormat>
  <Paragraphs>554</Paragraphs>
  <Slides>28</Slides>
  <Notes>27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2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28</vt:i4>
      </vt:variant>
    </vt:vector>
  </HeadingPairs>
  <TitlesOfParts>
    <vt:vector size="37" baseType="lpstr">
      <vt:lpstr>Arial</vt:lpstr>
      <vt:lpstr>Arial </vt:lpstr>
      <vt:lpstr>Calibri</vt:lpstr>
      <vt:lpstr>Times New Roman</vt:lpstr>
      <vt:lpstr>Verdana</vt:lpstr>
      <vt:lpstr>Wingdings</vt:lpstr>
      <vt:lpstr>Blank</vt:lpstr>
      <vt:lpstr>6_Blank</vt:lpstr>
      <vt:lpstr>think-cell Slide</vt:lpstr>
      <vt:lpstr>Administrativ implementering af ressortomlægninger</vt:lpstr>
      <vt:lpstr>  </vt:lpstr>
      <vt:lpstr>PowerPoint-præsentation</vt:lpstr>
      <vt:lpstr>PowerPoint-præsentation</vt:lpstr>
      <vt:lpstr>  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  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  </vt:lpstr>
      <vt:lpstr>PowerPoint-præsentation</vt:lpstr>
      <vt:lpstr>PowerPoint-præsentation</vt:lpstr>
      <vt:lpstr>PowerPoint-præsentation</vt:lpstr>
    </vt:vector>
  </TitlesOfParts>
  <Company>Statens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Administrativ implementering af ressortomlægninger</dc:title>
  <dc:creator>Sarah El-Ali</dc:creator>
  <cp:lastModifiedBy>Anna Basse Jørgensen</cp:lastModifiedBy>
  <cp:revision>185</cp:revision>
  <dcterms:created xsi:type="dcterms:W3CDTF">2021-01-26T11:45:37Z</dcterms:created>
  <dcterms:modified xsi:type="dcterms:W3CDTF">2024-09-02T14:43:48Z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www.skabelondesign.com</vt:lpwstr>
  </property>
  <property fmtid="{D5CDD505-2E9C-101B-9397-08002B2CF9AE}" pid="3" name="SD_DocumentLanguageString">
    <vt:lpwstr>Dansk</vt:lpwstr>
  </property>
  <property fmtid="{D5CDD505-2E9C-101B-9397-08002B2CF9AE}" pid="4" name="SD_UserprofileName">
    <vt:lpwstr/>
  </property>
  <property fmtid="{D5CDD505-2E9C-101B-9397-08002B2CF9AE}" pid="5" name="DocumentInfoFinished">
    <vt:lpwstr>True</vt:lpwstr>
  </property>
  <property fmtid="{D5CDD505-2E9C-101B-9397-08002B2CF9AE}" pid="6" name="SD_DocumentLanguage">
    <vt:lpwstr>da-DK</vt:lpwstr>
  </property>
</Properties>
</file>