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media/image16.bin" ContentType="image/jpeg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6"/>
  </p:sldMasterIdLst>
  <p:notesMasterIdLst>
    <p:notesMasterId r:id="rId54"/>
  </p:notesMasterIdLst>
  <p:handoutMasterIdLst>
    <p:handoutMasterId r:id="rId55"/>
  </p:handoutMasterIdLst>
  <p:sldIdLst>
    <p:sldId id="422" r:id="rId37"/>
    <p:sldId id="400" r:id="rId38"/>
    <p:sldId id="402" r:id="rId39"/>
    <p:sldId id="403" r:id="rId40"/>
    <p:sldId id="404" r:id="rId41"/>
    <p:sldId id="405" r:id="rId42"/>
    <p:sldId id="406" r:id="rId43"/>
    <p:sldId id="423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24" r:id="rId53"/>
  </p:sldIdLst>
  <p:sldSz cx="12192000" cy="6858000"/>
  <p:notesSz cx="7099300" cy="10234613"/>
  <p:custDataLst>
    <p:tags r:id="rId56"/>
  </p:custDataLst>
  <p:defaultTextStyle>
    <a:defPPr>
      <a:defRPr lang="en-GB"/>
    </a:defPPr>
    <a:lvl1pPr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D67176B7-F1B3-4111-AD25-B41086609B9C}">
          <p14:sldIdLst>
            <p14:sldId id="422"/>
          </p14:sldIdLst>
        </p14:section>
        <p14:section name="Overblik" id="{ED9AFCAA-C26A-4F3D-81C5-DBDB82A1E764}">
          <p14:sldIdLst>
            <p14:sldId id="400"/>
          </p14:sldIdLst>
        </p14:section>
        <p14:section name="Overblik" id="{5EA27225-9499-402C-8FA3-1B47C00CE992}">
          <p14:sldIdLst>
            <p14:sldId id="402"/>
          </p14:sldIdLst>
        </p14:section>
        <p14:section name="Overordnede konklusioner" id="{36AF3073-56BE-49FE-898D-C790891E491B}">
          <p14:sldIdLst>
            <p14:sldId id="403"/>
          </p14:sldIdLst>
        </p14:section>
        <p14:section name="Baggrund og metode" id="{659EA411-8DE2-4264-8AD3-34A7B187618B}">
          <p14:sldIdLst>
            <p14:sldId id="404"/>
            <p14:sldId id="405"/>
          </p14:sldIdLst>
        </p14:section>
        <p14:section name="Systemer" id="{74B67943-612F-4F3B-AF5E-5315F6515F64}">
          <p14:sldIdLst>
            <p14:sldId id="406"/>
            <p14:sldId id="423"/>
          </p14:sldIdLst>
        </p14:section>
        <p14:section name="Netværk" id="{0A3AA7A4-1FFE-47D6-9943-CD337448C091}">
          <p14:sldIdLst>
            <p14:sldId id="409"/>
            <p14:sldId id="410"/>
          </p14:sldIdLst>
        </p14:section>
        <p14:section name="E-læring" id="{EAC02EDC-7234-4F81-A35C-08F14B75C0BD}">
          <p14:sldIdLst>
            <p14:sldId id="411"/>
            <p14:sldId id="412"/>
          </p14:sldIdLst>
        </p14:section>
        <p14:section name="Kurser" id="{E80D0212-164E-4B3C-95B3-8D767F4BD91A}">
          <p14:sldIdLst>
            <p14:sldId id="413"/>
          </p14:sldIdLst>
        </p14:section>
        <p14:section name="Rådgivning" id="{C10CACA6-6B67-45F7-83A9-BA5E534A2649}">
          <p14:sldIdLst>
            <p14:sldId id="414"/>
            <p14:sldId id="415"/>
          </p14:sldIdLst>
        </p14:section>
        <p14:section name="Statens Analyser og Implementering" id="{C540D903-1983-45D3-B436-FD1C4781446A}">
          <p14:sldIdLst>
            <p14:sldId id="416"/>
          </p14:sldIdLst>
        </p14:section>
        <p14:section name="Initiativer" id="{EA871F54-9B07-425C-A466-7040C9FA574B}">
          <p14:sldIdLst>
            <p14:sldId id="424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Maria Stokholm Hundevad" initials="VMSH" lastIdx="41" clrIdx="0">
    <p:extLst>
      <p:ext uri="{19B8F6BF-5375-455C-9EA6-DF929625EA0E}">
        <p15:presenceInfo xmlns:p15="http://schemas.microsoft.com/office/powerpoint/2012/main" userId="S-1-5-21-2100284113-1573851820-878952375-317438" providerId="AD"/>
      </p:ext>
    </p:extLst>
  </p:cmAuthor>
  <p:cmAuthor id="4" name="Jeppe Toft Hansen" initials="JTH" lastIdx="21" clrIdx="1">
    <p:extLst>
      <p:ext uri="{19B8F6BF-5375-455C-9EA6-DF929625EA0E}">
        <p15:presenceInfo xmlns:p15="http://schemas.microsoft.com/office/powerpoint/2012/main" userId="S-1-5-21-2100284113-1573851820-878952375-375910" providerId="AD"/>
      </p:ext>
    </p:extLst>
  </p:cmAuthor>
  <p:cmAuthor id="5" name="Julie Damgaard Mikkelsen" initials="JDM" lastIdx="39" clrIdx="2">
    <p:extLst>
      <p:ext uri="{19B8F6BF-5375-455C-9EA6-DF929625EA0E}">
        <p15:presenceInfo xmlns:p15="http://schemas.microsoft.com/office/powerpoint/2012/main" userId="S-1-5-21-2100284113-1573851820-878952375-380670" providerId="AD"/>
      </p:ext>
    </p:extLst>
  </p:cmAuthor>
  <p:cmAuthor id="6" name="Emil Brix" initials="EB" lastIdx="9" clrIdx="3">
    <p:extLst>
      <p:ext uri="{19B8F6BF-5375-455C-9EA6-DF929625EA0E}">
        <p15:presenceInfo xmlns:p15="http://schemas.microsoft.com/office/powerpoint/2012/main" userId="S-1-5-21-2100284113-1573851820-878952375-3004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463"/>
    <a:srgbClr val="14734D"/>
    <a:srgbClr val="066B43"/>
    <a:srgbClr val="BAB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81" autoAdjust="0"/>
  </p:normalViewPr>
  <p:slideViewPr>
    <p:cSldViewPr snapToObjects="1">
      <p:cViewPr varScale="1">
        <p:scale>
          <a:sx n="81" d="100"/>
          <a:sy n="81" d="100"/>
        </p:scale>
        <p:origin x="82" y="10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3" d="100"/>
          <a:sy n="83" d="100"/>
        </p:scale>
        <p:origin x="3792" y="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3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5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1.xml"/><Relationship Id="rId49" Type="http://schemas.openxmlformats.org/officeDocument/2006/relationships/slide" Target="slides/slide13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tags" Target="tags/tag1.xml"/><Relationship Id="rId8" Type="http://schemas.openxmlformats.org/officeDocument/2006/relationships/customXml" Target="../customXml/item8.xml"/><Relationship Id="rId51" Type="http://schemas.openxmlformats.org/officeDocument/2006/relationships/slide" Target="slides/slide1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1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Bin_rt_Microsoft_Excel-regneark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3026706231454E-2"/>
          <c:y val="2.5157232704402517E-2"/>
          <c:w val="0.96913946587537092"/>
          <c:h val="0.9496855345911949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4EBEA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AFC8E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082-4D41-A6CC-9C9BA002471F}"/>
              </c:ext>
            </c:extLst>
          </c:dPt>
          <c:dLbls>
            <c:dLbl>
              <c:idx val="0"/>
              <c:layout>
                <c:manualLayout>
                  <c:x val="0"/>
                  <c:y val="-4.8379293662312528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7082-4D41-A6CC-9C9BA002471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7082-4D41-A6CC-9C9BA002471F}"/>
                </c:ext>
              </c:extLst>
            </c:dLbl>
            <c:dLbl>
              <c:idx val="2"/>
              <c:layout>
                <c:manualLayout>
                  <c:x val="0"/>
                  <c:y val="-4.8379293662312528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7082-4D41-A6CC-9C9BA002471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7082-4D41-A6CC-9C9BA002471F}"/>
                </c:ext>
              </c:extLst>
            </c:dLbl>
            <c:dLbl>
              <c:idx val="4"/>
              <c:layout>
                <c:manualLayout>
                  <c:x val="0"/>
                  <c:y val="-4.8379293662312528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7082-4D41-A6CC-9C9BA002471F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7082-4D41-A6CC-9C9BA002471F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7082-4D41-A6CC-9C9BA00247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3.1</c:v>
                </c:pt>
                <c:pt idx="2">
                  <c:v>4.4000000000000004</c:v>
                </c:pt>
                <c:pt idx="3">
                  <c:v>4.5999999999999996</c:v>
                </c:pt>
                <c:pt idx="4">
                  <c:v>4.4000000000000004</c:v>
                </c:pt>
                <c:pt idx="5">
                  <c:v>3.8</c:v>
                </c:pt>
                <c:pt idx="6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82-4D41-A6CC-9C9BA002471F}"/>
            </c:ext>
          </c:extLst>
        </c:ser>
        <c:ser>
          <c:idx val="1"/>
          <c:order val="1"/>
          <c:spPr>
            <a:solidFill>
              <a:srgbClr val="AFC8E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7082-4D41-A6CC-9C9BA002471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7082-4D41-A6CC-9C9BA002471F}"/>
                </c:ext>
              </c:extLst>
            </c:dLbl>
            <c:dLbl>
              <c:idx val="2"/>
              <c:layout>
                <c:manualLayout>
                  <c:x val="0"/>
                  <c:y val="-4.8379293662312528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7082-4D41-A6CC-9C9BA002471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B-7082-4D41-A6CC-9C9BA002471F}"/>
                </c:ext>
              </c:extLst>
            </c:dLbl>
            <c:dLbl>
              <c:idx val="4"/>
              <c:layout>
                <c:manualLayout>
                  <c:x val="0"/>
                  <c:y val="-4.8379293662312528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C-7082-4D41-A6CC-9C9BA002471F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7082-4D41-A6CC-9C9BA002471F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E-7082-4D41-A6CC-9C9BA00247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4.0999999999999996</c:v>
                </c:pt>
                <c:pt idx="1">
                  <c:v>3.9999999999999996</c:v>
                </c:pt>
                <c:pt idx="2">
                  <c:v>4.2000000000000011</c:v>
                </c:pt>
                <c:pt idx="3">
                  <c:v>4.2000000000000011</c:v>
                </c:pt>
                <c:pt idx="4">
                  <c:v>4.2999999999999989</c:v>
                </c:pt>
                <c:pt idx="5">
                  <c:v>3.8999999999999995</c:v>
                </c:pt>
                <c:pt idx="6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082-4D41-A6CC-9C9BA002471F}"/>
            </c:ext>
          </c:extLst>
        </c:ser>
        <c:ser>
          <c:idx val="2"/>
          <c:order val="2"/>
          <c:spPr>
            <a:solidFill>
              <a:srgbClr val="7CC4A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8379293662312528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0-7082-4D41-A6CC-9C9BA002471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1-7082-4D41-A6CC-9C9BA002471F}"/>
                </c:ext>
              </c:extLst>
            </c:dLbl>
            <c:dLbl>
              <c:idx val="2"/>
              <c:layout>
                <c:manualLayout>
                  <c:x val="0"/>
                  <c:y val="-4.8379293662312528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2-7082-4D41-A6CC-9C9BA002471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3-7082-4D41-A6CC-9C9BA002471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4-7082-4D41-A6CC-9C9BA002471F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5-7082-4D41-A6CC-9C9BA002471F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6-7082-4D41-A6CC-9C9BA00247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4.1999999999999993</c:v>
                </c:pt>
                <c:pt idx="1">
                  <c:v>3.5</c:v>
                </c:pt>
                <c:pt idx="2">
                  <c:v>4.3000000000000007</c:v>
                </c:pt>
                <c:pt idx="3">
                  <c:v>4.5999999999999996</c:v>
                </c:pt>
                <c:pt idx="4">
                  <c:v>4.3000000000000007</c:v>
                </c:pt>
                <c:pt idx="5">
                  <c:v>4</c:v>
                </c:pt>
                <c:pt idx="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082-4D41-A6CC-9C9BA002471F}"/>
            </c:ext>
          </c:extLst>
        </c:ser>
        <c:ser>
          <c:idx val="3"/>
          <c:order val="3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8379293662312528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8-7082-4D41-A6CC-9C9BA002471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9-7082-4D41-A6CC-9C9BA002471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A-7082-4D41-A6CC-9C9BA002471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B-7082-4D41-A6CC-9C9BA002471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C-7082-4D41-A6CC-9C9BA002471F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D-7082-4D41-A6CC-9C9BA002471F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E-7082-4D41-A6CC-9C9BA00247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4.1999999999999993</c:v>
                </c:pt>
                <c:pt idx="1">
                  <c:v>3.5</c:v>
                </c:pt>
                <c:pt idx="2">
                  <c:v>4.3000000000000007</c:v>
                </c:pt>
                <c:pt idx="3">
                  <c:v>4.4000000000000004</c:v>
                </c:pt>
                <c:pt idx="4">
                  <c:v>4.3000000000000007</c:v>
                </c:pt>
                <c:pt idx="5">
                  <c:v>4</c:v>
                </c:pt>
                <c:pt idx="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7082-4D41-A6CC-9C9BA0024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81624312"/>
        <c:axId val="1"/>
      </c:barChart>
      <c:catAx>
        <c:axId val="6816243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8.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816243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26939970717423E-2"/>
          <c:y val="2.4074074074074074E-2"/>
          <c:w val="0.96954612005856511"/>
          <c:h val="0.951851851851851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CC4A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6D21-4392-B179-1031E8E264E5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6D21-4392-B179-1031E8E264E5}"/>
                </c:ext>
              </c:extLst>
            </c:dLbl>
            <c:dLbl>
              <c:idx val="2"/>
              <c:layout>
                <c:manualLayout>
                  <c:x val="0"/>
                  <c:y val="-4.6296296296296298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6D21-4392-B179-1031E8E264E5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6D21-4392-B179-1031E8E264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4.2</c:v>
                </c:pt>
                <c:pt idx="1">
                  <c:v>4.5</c:v>
                </c:pt>
                <c:pt idx="2">
                  <c:v>3.8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21-4392-B179-1031E8E264E5}"/>
            </c:ext>
          </c:extLst>
        </c:ser>
        <c:ser>
          <c:idx val="1"/>
          <c:order val="1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6D21-4392-B179-1031E8E264E5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6D21-4392-B179-1031E8E264E5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6D21-4392-B179-1031E8E264E5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6D21-4392-B179-1031E8E264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4.3</c:v>
                </c:pt>
                <c:pt idx="1">
                  <c:v>4.5999999999999996</c:v>
                </c:pt>
                <c:pt idx="2">
                  <c:v>3.7</c:v>
                </c:pt>
                <c:pt idx="3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21-4392-B179-1031E8E26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52620456"/>
        <c:axId val="1"/>
      </c:barChart>
      <c:catAx>
        <c:axId val="5526204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.599999999999999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526204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53740099735994E-2"/>
          <c:y val="2.4809160305343511E-2"/>
          <c:w val="0.96949251980052797"/>
          <c:h val="0.950381679389312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4EBE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752B-4B57-9320-4B87F35CE77B}"/>
                </c:ext>
              </c:extLst>
            </c:dLbl>
            <c:dLbl>
              <c:idx val="1"/>
              <c:layout>
                <c:manualLayout>
                  <c:x val="0"/>
                  <c:y val="-4.7709923664122136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752B-4B57-9320-4B87F35CE77B}"/>
                </c:ext>
              </c:extLst>
            </c:dLbl>
            <c:dLbl>
              <c:idx val="2"/>
              <c:layout>
                <c:manualLayout>
                  <c:x val="0"/>
                  <c:y val="-4.7709923664122136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752B-4B57-9320-4B87F35CE77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752B-4B57-9320-4B87F35CE7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4.3677783769356049</c:v>
                </c:pt>
                <c:pt idx="1">
                  <c:v>4.6423841059602697</c:v>
                </c:pt>
                <c:pt idx="2">
                  <c:v>3.5862068965517202</c:v>
                </c:pt>
                <c:pt idx="3">
                  <c:v>3.911413043478261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2B-4B57-9320-4B87F35CE77B}"/>
            </c:ext>
          </c:extLst>
        </c:ser>
        <c:ser>
          <c:idx val="1"/>
          <c:order val="1"/>
          <c:spPr>
            <a:solidFill>
              <a:srgbClr val="AFC8E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752B-4B57-9320-4B87F35CE77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752B-4B57-9320-4B87F35CE77B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752B-4B57-9320-4B87F35CE77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752B-4B57-9320-4B87F35CE7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4.3059774134740456</c:v>
                </c:pt>
                <c:pt idx="1">
                  <c:v>4.5933333333333302</c:v>
                </c:pt>
                <c:pt idx="2">
                  <c:v>3.7857142857142905</c:v>
                </c:pt>
                <c:pt idx="3">
                  <c:v>3.6277173913043472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2B-4B57-9320-4B87F35CE77B}"/>
            </c:ext>
          </c:extLst>
        </c:ser>
        <c:ser>
          <c:idx val="2"/>
          <c:order val="2"/>
          <c:spPr>
            <a:solidFill>
              <a:srgbClr val="7CC4A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7709923664122136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752B-4B57-9320-4B87F35CE77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B-752B-4B57-9320-4B87F35CE77B}"/>
                </c:ext>
              </c:extLst>
            </c:dLbl>
            <c:dLbl>
              <c:idx val="2"/>
              <c:layout>
                <c:manualLayout>
                  <c:x val="0"/>
                  <c:y val="-4.7709923664122136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C-752B-4B57-9320-4B87F35CE77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752B-4B57-9320-4B87F35CE7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4.3396938742150688</c:v>
                </c:pt>
                <c:pt idx="1">
                  <c:v>4.5751633986928102</c:v>
                </c:pt>
                <c:pt idx="2">
                  <c:v>3.68965517241379</c:v>
                </c:pt>
                <c:pt idx="3">
                  <c:v>3.9347826086956523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2B-4B57-9320-4B87F35CE77B}"/>
            </c:ext>
          </c:extLst>
        </c:ser>
        <c:ser>
          <c:idx val="3"/>
          <c:order val="3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F-752B-4B57-9320-4B87F35CE77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0-752B-4B57-9320-4B87F35CE77B}"/>
                </c:ext>
              </c:extLst>
            </c:dLbl>
            <c:dLbl>
              <c:idx val="2"/>
              <c:layout>
                <c:manualLayout>
                  <c:x val="0"/>
                  <c:y val="-4.7709923664122136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1-752B-4B57-9320-4B87F35CE77B}"/>
                </c:ext>
              </c:extLst>
            </c:dLbl>
            <c:dLbl>
              <c:idx val="3"/>
              <c:layout>
                <c:manualLayout>
                  <c:x val="0"/>
                  <c:y val="-4.7709923664122136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2-752B-4B57-9320-4B87F35CE7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Sheet1!$A$4:$D$4</c:f>
              <c:numCache>
                <c:formatCode>General</c:formatCode>
                <c:ptCount val="4"/>
                <c:pt idx="0">
                  <c:v>4.3147436514043847</c:v>
                </c:pt>
                <c:pt idx="1">
                  <c:v>4.629870129870131</c:v>
                </c:pt>
                <c:pt idx="2">
                  <c:v>3.6551724137930997</c:v>
                </c:pt>
                <c:pt idx="3">
                  <c:v>3.6309782608695649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52B-4B57-9320-4B87F35CE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63032536"/>
        <c:axId val="1"/>
      </c:barChart>
      <c:catAx>
        <c:axId val="8630325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8.44075096785654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30325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667369689665561E-2"/>
          <c:y val="2.1425628347754428E-2"/>
          <c:w val="0.96866526062066882"/>
          <c:h val="0.9571487433044911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7CC4AC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DC7-4978-94DF-881E3A99593B}"/>
              </c:ext>
            </c:extLst>
          </c:dPt>
          <c:dPt>
            <c:idx val="2"/>
            <c:invertIfNegative val="0"/>
            <c:bubble3D val="0"/>
            <c:spPr>
              <a:solidFill>
                <a:srgbClr val="AFC8E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DC7-4978-94DF-881E3A99593B}"/>
              </c:ext>
            </c:extLst>
          </c:dPt>
          <c:dPt>
            <c:idx val="3"/>
            <c:invertIfNegative val="0"/>
            <c:bubble3D val="0"/>
            <c:spPr>
              <a:solidFill>
                <a:srgbClr val="D4EBE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DC7-4978-94DF-881E3A99593B}"/>
              </c:ext>
            </c:extLst>
          </c:dPt>
          <c:dLbls>
            <c:dLbl>
              <c:idx val="0"/>
              <c:layout>
                <c:manualLayout>
                  <c:x val="0"/>
                  <c:y val="-4.1203131437989287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4DC7-4978-94DF-881E3A99593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4DC7-4978-94DF-881E3A99593B}"/>
                </c:ext>
              </c:extLst>
            </c:dLbl>
            <c:dLbl>
              <c:idx val="2"/>
              <c:layout>
                <c:manualLayout>
                  <c:x val="0"/>
                  <c:y val="-4.1203131437989287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4DC7-4978-94DF-881E3A99593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4DC7-4978-94DF-881E3A9959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4.5</c:v>
                </c:pt>
                <c:pt idx="2">
                  <c:v>4.3</c:v>
                </c:pt>
                <c:pt idx="3">
                  <c:v>4.7777777777777803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C7-4978-94DF-881E3A995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8006480"/>
        <c:axId val="1"/>
      </c:barChart>
      <c:catAx>
        <c:axId val="8480064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.777777777777780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80064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73242498912888E-3"/>
          <c:y val="2.7762947143619862E-2"/>
          <c:w val="0.98492535150021743"/>
          <c:h val="0.944474105712760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CC4A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A0D1-44B8-AA78-C4781DBA0F9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A0D1-44B8-AA78-C4781DBA0F9B}"/>
                </c:ext>
              </c:extLst>
            </c:dLbl>
            <c:dLbl>
              <c:idx val="2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A0D1-44B8-AA78-C4781DBA0F9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A0D1-44B8-AA78-C4781DBA0F9B}"/>
                </c:ext>
              </c:extLst>
            </c:dLbl>
            <c:dLbl>
              <c:idx val="4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A0D1-44B8-AA78-C4781DBA0F9B}"/>
                </c:ext>
              </c:extLst>
            </c:dLbl>
            <c:dLbl>
              <c:idx val="5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A0D1-44B8-AA78-C4781DBA0F9B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A0D1-44B8-AA78-C4781DBA0F9B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A0D1-44B8-AA78-C4781DBA0F9B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A0D1-44B8-AA78-C4781DBA0F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3.4</c:v>
                </c:pt>
                <c:pt idx="1">
                  <c:v>4</c:v>
                </c:pt>
                <c:pt idx="2">
                  <c:v>3.6</c:v>
                </c:pt>
                <c:pt idx="3">
                  <c:v>3</c:v>
                </c:pt>
                <c:pt idx="4">
                  <c:v>3.6</c:v>
                </c:pt>
                <c:pt idx="5">
                  <c:v>3.9</c:v>
                </c:pt>
                <c:pt idx="6">
                  <c:v>4</c:v>
                </c:pt>
                <c:pt idx="7">
                  <c:v>3.8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0D1-44B8-AA78-C4781DBA0F9B}"/>
            </c:ext>
          </c:extLst>
        </c:ser>
        <c:ser>
          <c:idx val="1"/>
          <c:order val="1"/>
          <c:spPr>
            <a:solidFill>
              <a:srgbClr val="AFC8E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A0D1-44B8-AA78-C4781DBA0F9B}"/>
                </c:ext>
              </c:extLst>
            </c:dLbl>
            <c:dLbl>
              <c:idx val="1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B-A0D1-44B8-AA78-C4781DBA0F9B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C-A0D1-44B8-AA78-C4781DBA0F9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A0D1-44B8-AA78-C4781DBA0F9B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E-A0D1-44B8-AA78-C4781DBA0F9B}"/>
                </c:ext>
              </c:extLst>
            </c:dLbl>
            <c:dLbl>
              <c:idx val="5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F-A0D1-44B8-AA78-C4781DBA0F9B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0-A0D1-44B8-AA78-C4781DBA0F9B}"/>
                </c:ext>
              </c:extLst>
            </c:dLbl>
            <c:dLbl>
              <c:idx val="7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1-A0D1-44B8-AA78-C4781DBA0F9B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2-A0D1-44B8-AA78-C4781DBA0F9B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3-A0D1-44B8-AA78-C4781DBA0F9B}"/>
                </c:ext>
              </c:extLst>
            </c:dLbl>
            <c:dLbl>
              <c:idx val="10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4-A0D1-44B8-AA78-C4781DBA0F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Sheet1!$A$2:$K$2</c:f>
              <c:numCache>
                <c:formatCode>General</c:formatCode>
                <c:ptCount val="11"/>
                <c:pt idx="0">
                  <c:v>3.5</c:v>
                </c:pt>
                <c:pt idx="1">
                  <c:v>4.0999999999999996</c:v>
                </c:pt>
                <c:pt idx="2">
                  <c:v>3.7</c:v>
                </c:pt>
                <c:pt idx="3">
                  <c:v>3.1</c:v>
                </c:pt>
                <c:pt idx="4">
                  <c:v>3.7</c:v>
                </c:pt>
                <c:pt idx="5">
                  <c:v>4.0999999999999996</c:v>
                </c:pt>
                <c:pt idx="6">
                  <c:v>4</c:v>
                </c:pt>
                <c:pt idx="7">
                  <c:v>3.9</c:v>
                </c:pt>
                <c:pt idx="8">
                  <c:v>3.8</c:v>
                </c:pt>
                <c:pt idx="9">
                  <c:v>3.1</c:v>
                </c:pt>
                <c:pt idx="1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0D1-44B8-AA78-C4781DBA0F9B}"/>
            </c:ext>
          </c:extLst>
        </c:ser>
        <c:ser>
          <c:idx val="2"/>
          <c:order val="2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6-A0D1-44B8-AA78-C4781DBA0F9B}"/>
                </c:ext>
              </c:extLst>
            </c:dLbl>
            <c:dLbl>
              <c:idx val="1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7-A0D1-44B8-AA78-C4781DBA0F9B}"/>
                </c:ext>
              </c:extLst>
            </c:dLbl>
            <c:dLbl>
              <c:idx val="2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8-A0D1-44B8-AA78-C4781DBA0F9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9-A0D1-44B8-AA78-C4781DBA0F9B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A-A0D1-44B8-AA78-C4781DBA0F9B}"/>
                </c:ext>
              </c:extLst>
            </c:dLbl>
            <c:dLbl>
              <c:idx val="5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B-A0D1-44B8-AA78-C4781DBA0F9B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C-A0D1-44B8-AA78-C4781DBA0F9B}"/>
                </c:ext>
              </c:extLst>
            </c:dLbl>
            <c:dLbl>
              <c:idx val="7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D-A0D1-44B8-AA78-C4781DBA0F9B}"/>
                </c:ext>
              </c:extLst>
            </c:dLbl>
            <c:dLbl>
              <c:idx val="8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E-A0D1-44B8-AA78-C4781DBA0F9B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F-A0D1-44B8-AA78-C4781DBA0F9B}"/>
                </c:ext>
              </c:extLst>
            </c:dLbl>
            <c:dLbl>
              <c:idx val="10"/>
              <c:layout>
                <c:manualLayout>
                  <c:x val="0"/>
                  <c:y val="-5.33902829684997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0-A0D1-44B8-AA78-C4781DBA0F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Sheet1!$A$3:$K$3</c:f>
              <c:numCache>
                <c:formatCode>General</c:formatCode>
                <c:ptCount val="11"/>
                <c:pt idx="0">
                  <c:v>3.5</c:v>
                </c:pt>
                <c:pt idx="1">
                  <c:v>4.0999999999999996</c:v>
                </c:pt>
                <c:pt idx="2">
                  <c:v>3.6</c:v>
                </c:pt>
                <c:pt idx="3">
                  <c:v>3</c:v>
                </c:pt>
                <c:pt idx="4">
                  <c:v>3.7</c:v>
                </c:pt>
                <c:pt idx="5">
                  <c:v>4.0999999999999996</c:v>
                </c:pt>
                <c:pt idx="6">
                  <c:v>4</c:v>
                </c:pt>
                <c:pt idx="7">
                  <c:v>3.9</c:v>
                </c:pt>
                <c:pt idx="8">
                  <c:v>3.9</c:v>
                </c:pt>
                <c:pt idx="9">
                  <c:v>3.1</c:v>
                </c:pt>
                <c:pt idx="1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A0D1-44B8-AA78-C4781DBA0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29867912"/>
        <c:axId val="1"/>
      </c:barChart>
      <c:catAx>
        <c:axId val="3298679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.099999999999999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98679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050651230101303E-2"/>
          <c:y val="2.5120772946859903E-2"/>
          <c:w val="0.96989869753979741"/>
          <c:h val="0.9497584541062802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EEF5B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51C2-4A49-8F87-F806012294B1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51C2-4A49-8F87-F806012294B1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51C2-4A49-8F87-F806012294B1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51C2-4A49-8F87-F806012294B1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51C2-4A49-8F87-F806012294B1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51C2-4A49-8F87-F806012294B1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51C2-4A49-8F87-F806012294B1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51C2-4A49-8F87-F806012294B1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51C2-4A49-8F87-F806012294B1}"/>
                </c:ext>
              </c:extLst>
            </c:dLbl>
            <c:dLbl>
              <c:idx val="9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51C2-4A49-8F87-F806012294B1}"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51C2-4A49-8F87-F806012294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3.5377769744346144</c:v>
                </c:pt>
                <c:pt idx="1">
                  <c:v>3.74915824915825</c:v>
                </c:pt>
                <c:pt idx="2">
                  <c:v>3.5518796992481199</c:v>
                </c:pt>
                <c:pt idx="3">
                  <c:v>3.4070528967254399</c:v>
                </c:pt>
                <c:pt idx="4">
                  <c:v>3.5530769230769201</c:v>
                </c:pt>
                <c:pt idx="5">
                  <c:v>4.1358024691358004</c:v>
                </c:pt>
                <c:pt idx="6">
                  <c:v>3.6737804878048799</c:v>
                </c:pt>
                <c:pt idx="7">
                  <c:v>3.6982248520710099</c:v>
                </c:pt>
                <c:pt idx="8">
                  <c:v>3.8188405797101499</c:v>
                </c:pt>
                <c:pt idx="9">
                  <c:v>3.7209302325581399</c:v>
                </c:pt>
                <c:pt idx="10">
                  <c:v>3.3168316831683202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1C2-4A49-8F87-F806012294B1}"/>
            </c:ext>
          </c:extLst>
        </c:ser>
        <c:ser>
          <c:idx val="1"/>
          <c:order val="1"/>
          <c:spPr>
            <a:solidFill>
              <a:srgbClr val="D4EBE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C-51C2-4A49-8F87-F806012294B1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51C2-4A49-8F87-F806012294B1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E-51C2-4A49-8F87-F806012294B1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F-51C2-4A49-8F87-F806012294B1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0-51C2-4A49-8F87-F806012294B1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1-51C2-4A49-8F87-F806012294B1}"/>
                </c:ext>
              </c:extLst>
            </c:dLbl>
            <c:dLbl>
              <c:idx val="6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2-51C2-4A49-8F87-F806012294B1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3-51C2-4A49-8F87-F806012294B1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4-51C2-4A49-8F87-F806012294B1}"/>
                </c:ext>
              </c:extLst>
            </c:dLbl>
            <c:dLbl>
              <c:idx val="9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5-51C2-4A49-8F87-F806012294B1}"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6-51C2-4A49-8F87-F806012294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Sheet1!$A$2:$K$2</c:f>
              <c:numCache>
                <c:formatCode>General</c:formatCode>
                <c:ptCount val="11"/>
                <c:pt idx="0">
                  <c:v>3.0918283431673017</c:v>
                </c:pt>
                <c:pt idx="1">
                  <c:v>3.6734902763561896</c:v>
                </c:pt>
                <c:pt idx="2">
                  <c:v>3.1551556420233502</c:v>
                </c:pt>
                <c:pt idx="3">
                  <c:v>2.5220962064919794</c:v>
                </c:pt>
                <c:pt idx="4">
                  <c:v>3.4156234351527304</c:v>
                </c:pt>
                <c:pt idx="5">
                  <c:v>3.7964601769911503</c:v>
                </c:pt>
                <c:pt idx="6">
                  <c:v>3.7227926078028695</c:v>
                </c:pt>
                <c:pt idx="7">
                  <c:v>3.6235632183908004</c:v>
                </c:pt>
                <c:pt idx="8">
                  <c:v>3.3797909407665498</c:v>
                </c:pt>
                <c:pt idx="9">
                  <c:v>2.6016260162601599</c:v>
                </c:pt>
                <c:pt idx="10">
                  <c:v>2.2761194029850702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1C2-4A49-8F87-F806012294B1}"/>
            </c:ext>
          </c:extLst>
        </c:ser>
        <c:ser>
          <c:idx val="2"/>
          <c:order val="2"/>
          <c:spPr>
            <a:solidFill>
              <a:srgbClr val="AFC8E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8-51C2-4A49-8F87-F806012294B1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9-51C2-4A49-8F87-F806012294B1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A-51C2-4A49-8F87-F806012294B1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B-51C2-4A49-8F87-F806012294B1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C-51C2-4A49-8F87-F806012294B1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D-51C2-4A49-8F87-F806012294B1}"/>
                </c:ext>
              </c:extLst>
            </c:dLbl>
            <c:dLbl>
              <c:idx val="6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E-51C2-4A49-8F87-F806012294B1}"/>
                </c:ext>
              </c:extLst>
            </c:dLbl>
            <c:dLbl>
              <c:idx val="7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F-51C2-4A49-8F87-F806012294B1}"/>
                </c:ext>
              </c:extLst>
            </c:dLbl>
            <c:dLbl>
              <c:idx val="8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0-51C2-4A49-8F87-F806012294B1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1-51C2-4A49-8F87-F806012294B1}"/>
                </c:ext>
              </c:extLst>
            </c:dLbl>
            <c:dLbl>
              <c:idx val="10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2-51C2-4A49-8F87-F806012294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Sheet1!$A$3:$K$3</c:f>
              <c:numCache>
                <c:formatCode>General</c:formatCode>
                <c:ptCount val="11"/>
                <c:pt idx="0">
                  <c:v>3.9627805395472269</c:v>
                </c:pt>
                <c:pt idx="1">
                  <c:v>4.0861889927310493</c:v>
                </c:pt>
                <c:pt idx="2">
                  <c:v>4.063512807109249</c:v>
                </c:pt>
                <c:pt idx="3">
                  <c:v>3.8531098367887111</c:v>
                </c:pt>
                <c:pt idx="4">
                  <c:v>3.9988597491448097</c:v>
                </c:pt>
                <c:pt idx="5">
                  <c:v>4</c:v>
                </c:pt>
                <c:pt idx="6">
                  <c:v>4.0903361344537803</c:v>
                </c:pt>
                <c:pt idx="7">
                  <c:v>3.90988372093023</c:v>
                </c:pt>
                <c:pt idx="8">
                  <c:v>3.95340501792115</c:v>
                </c:pt>
                <c:pt idx="9">
                  <c:v>3.1764705882352899</c:v>
                </c:pt>
                <c:pt idx="10">
                  <c:v>3.4122137404580206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51C2-4A49-8F87-F806012294B1}"/>
            </c:ext>
          </c:extLst>
        </c:ser>
        <c:ser>
          <c:idx val="3"/>
          <c:order val="3"/>
          <c:spPr>
            <a:solidFill>
              <a:srgbClr val="7CC4A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4-51C2-4A49-8F87-F806012294B1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5-51C2-4A49-8F87-F806012294B1}"/>
                </c:ext>
              </c:extLst>
            </c:dLbl>
            <c:dLbl>
              <c:idx val="2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6-51C2-4A49-8F87-F806012294B1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7-51C2-4A49-8F87-F806012294B1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8-51C2-4A49-8F87-F806012294B1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9-51C2-4A49-8F87-F806012294B1}"/>
                </c:ext>
              </c:extLst>
            </c:dLbl>
            <c:dLbl>
              <c:idx val="6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A-51C2-4A49-8F87-F806012294B1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B-51C2-4A49-8F87-F806012294B1}"/>
                </c:ext>
              </c:extLst>
            </c:dLbl>
            <c:dLbl>
              <c:idx val="8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C-51C2-4A49-8F87-F806012294B1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D-51C2-4A49-8F87-F806012294B1}"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E-51C2-4A49-8F87-F806012294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Sheet1!$A$4:$K$4</c:f>
              <c:numCache>
                <c:formatCode>General</c:formatCode>
                <c:ptCount val="11"/>
                <c:pt idx="0">
                  <c:v>3.5139349240633013</c:v>
                </c:pt>
                <c:pt idx="1">
                  <c:v>4.0394190871369311</c:v>
                </c:pt>
                <c:pt idx="2">
                  <c:v>3.6017034068136304</c:v>
                </c:pt>
                <c:pt idx="3">
                  <c:v>3.0516998591832589</c:v>
                </c:pt>
                <c:pt idx="4">
                  <c:v>3.7386158991510197</c:v>
                </c:pt>
                <c:pt idx="5">
                  <c:v>4.1428571428571388</c:v>
                </c:pt>
                <c:pt idx="6">
                  <c:v>3.9775510204081606</c:v>
                </c:pt>
                <c:pt idx="7">
                  <c:v>3.9022988505747094</c:v>
                </c:pt>
                <c:pt idx="8">
                  <c:v>3.9090909090909101</c:v>
                </c:pt>
                <c:pt idx="9">
                  <c:v>3.2213114754098395</c:v>
                </c:pt>
                <c:pt idx="10">
                  <c:v>2.4191176470588207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51C2-4A49-8F87-F806012294B1}"/>
            </c:ext>
          </c:extLst>
        </c:ser>
        <c:ser>
          <c:idx val="4"/>
          <c:order val="4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0-51C2-4A49-8F87-F806012294B1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1-51C2-4A49-8F87-F806012294B1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2-51C2-4A49-8F87-F806012294B1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3-51C2-4A49-8F87-F806012294B1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4-51C2-4A49-8F87-F806012294B1}"/>
                </c:ext>
              </c:extLst>
            </c:dLbl>
            <c:dLbl>
              <c:idx val="5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5-51C2-4A49-8F87-F806012294B1}"/>
                </c:ext>
              </c:extLst>
            </c:dLbl>
            <c:dLbl>
              <c:idx val="6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6-51C2-4A49-8F87-F806012294B1}"/>
                </c:ext>
              </c:extLst>
            </c:dLbl>
            <c:dLbl>
              <c:idx val="7"/>
              <c:layout>
                <c:manualLayout>
                  <c:x val="0"/>
                  <c:y val="-4.8309178743961351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7-51C2-4A49-8F87-F806012294B1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8-51C2-4A49-8F87-F806012294B1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9-51C2-4A49-8F87-F806012294B1}"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A-51C2-4A49-8F87-F806012294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Sheet1!$A$5:$K$5</c:f>
              <c:numCache>
                <c:formatCode>General</c:formatCode>
                <c:ptCount val="11"/>
                <c:pt idx="0">
                  <c:v>3.503620017726826</c:v>
                </c:pt>
                <c:pt idx="1">
                  <c:v>4.0514631685166478</c:v>
                </c:pt>
                <c:pt idx="2">
                  <c:v>3.6117561683599391</c:v>
                </c:pt>
                <c:pt idx="3">
                  <c:v>3.0325455249903097</c:v>
                </c:pt>
                <c:pt idx="4">
                  <c:v>3.7151394422310791</c:v>
                </c:pt>
                <c:pt idx="5">
                  <c:v>4.0964912280701782</c:v>
                </c:pt>
                <c:pt idx="6">
                  <c:v>3.9857433808553981</c:v>
                </c:pt>
                <c:pt idx="7">
                  <c:v>3.8851540616246485</c:v>
                </c:pt>
                <c:pt idx="8">
                  <c:v>3.856164383561639</c:v>
                </c:pt>
                <c:pt idx="9">
                  <c:v>3.0975609756097597</c:v>
                </c:pt>
                <c:pt idx="10">
                  <c:v>2.5259259259259306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51C2-4A49-8F87-F80601229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52604496"/>
        <c:axId val="1"/>
      </c:barChart>
      <c:catAx>
        <c:axId val="8526044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.17161101705426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526044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62121212121212E-2"/>
          <c:y val="3.4875922199865864E-2"/>
          <c:w val="0.9507575757575758"/>
          <c:h val="0.930248155600268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6.7069081153588194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09A8-4115-955F-235CB4668164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09A8-4115-955F-235CB4668164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09A8-4115-955F-235CB4668164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09A8-4115-955F-235CB4668164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09A8-4115-955F-235CB46681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4.2</c:v>
                </c:pt>
                <c:pt idx="2">
                  <c:v>4.3</c:v>
                </c:pt>
                <c:pt idx="4">
                  <c:v>4.0999999999999996</c:v>
                </c:pt>
                <c:pt idx="6">
                  <c:v>4</c:v>
                </c:pt>
                <c:pt idx="8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A8-4115-955F-235CB4668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02860288"/>
        <c:axId val="1"/>
      </c:barChart>
      <c:catAx>
        <c:axId val="802860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.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028602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965837199493884E-2"/>
          <c:y val="3.143893591293833E-2"/>
          <c:w val="0.9780683256010122"/>
          <c:h val="0.937122128174123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CC4A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6.045949214026601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F8AF-445E-A7E5-2C6ECBBA383F}"/>
                </c:ext>
              </c:extLst>
            </c:dLbl>
            <c:dLbl>
              <c:idx val="1"/>
              <c:layout>
                <c:manualLayout>
                  <c:x val="0"/>
                  <c:y val="-6.045949214026601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F8AF-445E-A7E5-2C6ECBBA383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F8AF-445E-A7E5-2C6ECBBA383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F8AF-445E-A7E5-2C6ECBBA383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F8AF-445E-A7E5-2C6ECBBA383F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F8AF-445E-A7E5-2C6ECBBA383F}"/>
                </c:ext>
              </c:extLst>
            </c:dLbl>
            <c:dLbl>
              <c:idx val="6"/>
              <c:layout>
                <c:manualLayout>
                  <c:x val="0"/>
                  <c:y val="-6.045949214026601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F8AF-445E-A7E5-2C6ECBBA38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Sheet1!$A$1:$J$1</c:f>
              <c:numCache>
                <c:formatCode>General</c:formatCode>
                <c:ptCount val="10"/>
                <c:pt idx="0">
                  <c:v>4.3</c:v>
                </c:pt>
                <c:pt idx="1">
                  <c:v>4.3</c:v>
                </c:pt>
                <c:pt idx="2">
                  <c:v>4</c:v>
                </c:pt>
                <c:pt idx="3">
                  <c:v>4.7</c:v>
                </c:pt>
                <c:pt idx="4">
                  <c:v>4.0999999999999996</c:v>
                </c:pt>
                <c:pt idx="5">
                  <c:v>4.7</c:v>
                </c:pt>
                <c:pt idx="6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AF-445E-A7E5-2C6ECBBA383F}"/>
            </c:ext>
          </c:extLst>
        </c:ser>
        <c:ser>
          <c:idx val="1"/>
          <c:order val="1"/>
          <c:spPr>
            <a:solidFill>
              <a:srgbClr val="AFC8E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F8AF-445E-A7E5-2C6ECBBA383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F8AF-445E-A7E5-2C6ECBBA383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F8AF-445E-A7E5-2C6ECBBA383F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B-F8AF-445E-A7E5-2C6ECBBA383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C-F8AF-445E-A7E5-2C6ECBBA383F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F8AF-445E-A7E5-2C6ECBBA383F}"/>
                </c:ext>
              </c:extLst>
            </c:dLbl>
            <c:dLbl>
              <c:idx val="6"/>
              <c:layout>
                <c:manualLayout>
                  <c:x val="0"/>
                  <c:y val="-6.045949214026601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E-F8AF-445E-A7E5-2C6ECBBA383F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F-F8AF-445E-A7E5-2C6ECBBA383F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0-F8AF-445E-A7E5-2C6ECBBA383F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1-F8AF-445E-A7E5-2C6ECBBA38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Sheet1!$A$2:$J$2</c:f>
              <c:numCache>
                <c:formatCode>General</c:formatCode>
                <c:ptCount val="10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</c:v>
                </c:pt>
                <c:pt idx="4">
                  <c:v>3.75</c:v>
                </c:pt>
                <c:pt idx="5">
                  <c:v>4.5714285714285712</c:v>
                </c:pt>
                <c:pt idx="6">
                  <c:v>4.25</c:v>
                </c:pt>
                <c:pt idx="7">
                  <c:v>3</c:v>
                </c:pt>
                <c:pt idx="8">
                  <c:v>4.4000000000000004</c:v>
                </c:pt>
                <c:pt idx="9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8AF-445E-A7E5-2C6ECBBA383F}"/>
            </c:ext>
          </c:extLst>
        </c:ser>
        <c:ser>
          <c:idx val="2"/>
          <c:order val="2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6.045949214026601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3-F8AF-445E-A7E5-2C6ECBBA383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4-F8AF-445E-A7E5-2C6ECBBA383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5-F8AF-445E-A7E5-2C6ECBBA383F}"/>
                </c:ext>
              </c:extLst>
            </c:dLbl>
            <c:dLbl>
              <c:idx val="3"/>
              <c:layout>
                <c:manualLayout>
                  <c:x val="0"/>
                  <c:y val="-6.045949214026601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6-F8AF-445E-A7E5-2C6ECBBA383F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7-F8AF-445E-A7E5-2C6ECBBA383F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8-F8AF-445E-A7E5-2C6ECBBA383F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9-F8AF-445E-A7E5-2C6ECBBA383F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A-F8AF-445E-A7E5-2C6ECBBA383F}"/>
                </c:ext>
              </c:extLst>
            </c:dLbl>
            <c:dLbl>
              <c:idx val="8"/>
              <c:layout>
                <c:manualLayout>
                  <c:x val="0"/>
                  <c:y val="-6.045949214026601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B-F8AF-445E-A7E5-2C6ECBBA383F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C-F8AF-445E-A7E5-2C6ECBBA38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Sheet1!$A$3:$J$3</c:f>
              <c:numCache>
                <c:formatCode>General</c:formatCode>
                <c:ptCount val="10"/>
                <c:pt idx="0">
                  <c:v>4.3</c:v>
                </c:pt>
                <c:pt idx="1">
                  <c:v>4.2</c:v>
                </c:pt>
                <c:pt idx="2">
                  <c:v>4.2</c:v>
                </c:pt>
                <c:pt idx="3">
                  <c:v>4.3</c:v>
                </c:pt>
                <c:pt idx="4">
                  <c:v>4.2</c:v>
                </c:pt>
                <c:pt idx="5">
                  <c:v>4.8</c:v>
                </c:pt>
                <c:pt idx="6">
                  <c:v>4.5999999999999996</c:v>
                </c:pt>
                <c:pt idx="7">
                  <c:v>4.4000000000000004</c:v>
                </c:pt>
                <c:pt idx="8">
                  <c:v>4.3</c:v>
                </c:pt>
                <c:pt idx="9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8AF-445E-A7E5-2C6ECBBA3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45087648"/>
        <c:axId val="1"/>
      </c:barChart>
      <c:catAx>
        <c:axId val="5450876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.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450876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40481019994208E-3"/>
          <c:y val="3.8433111603843315E-2"/>
          <c:w val="0.98493190379600115"/>
          <c:h val="0.923133776792313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4EBE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2D16-468E-B44B-ECD3D5079E5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2D16-468E-B44B-ECD3D5079E57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2D16-468E-B44B-ECD3D5079E57}"/>
                </c:ext>
              </c:extLst>
            </c:dLbl>
            <c:dLbl>
              <c:idx val="3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2D16-468E-B44B-ECD3D5079E5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2D16-468E-B44B-ECD3D5079E5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2D16-468E-B44B-ECD3D5079E57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2D16-468E-B44B-ECD3D5079E57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2D16-468E-B44B-ECD3D5079E57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2D16-468E-B44B-ECD3D5079E57}"/>
                </c:ext>
              </c:extLst>
            </c:dLbl>
            <c:dLbl>
              <c:idx val="9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2D16-468E-B44B-ECD3D5079E57}"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2D16-468E-B44B-ECD3D5079E57}"/>
                </c:ext>
              </c:extLst>
            </c:dLbl>
            <c:dLbl>
              <c:idx val="1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B-2D16-468E-B44B-ECD3D5079E57}"/>
                </c:ext>
              </c:extLst>
            </c:dLbl>
            <c:dLbl>
              <c:idx val="12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C-2D16-468E-B44B-ECD3D5079E57}"/>
                </c:ext>
              </c:extLst>
            </c:dLbl>
            <c:dLbl>
              <c:idx val="1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2D16-468E-B44B-ECD3D5079E57}"/>
                </c:ext>
              </c:extLst>
            </c:dLbl>
            <c:dLbl>
              <c:idx val="14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E-2D16-468E-B44B-ECD3D5079E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Sheet1!$A$1:$O$1</c:f>
              <c:numCache>
                <c:formatCode>General</c:formatCode>
                <c:ptCount val="15"/>
                <c:pt idx="0">
                  <c:v>4.4000000000000004</c:v>
                </c:pt>
                <c:pt idx="1">
                  <c:v>4.3</c:v>
                </c:pt>
                <c:pt idx="2">
                  <c:v>4.5999999999999996</c:v>
                </c:pt>
                <c:pt idx="3">
                  <c:v>4.7</c:v>
                </c:pt>
                <c:pt idx="4">
                  <c:v>5</c:v>
                </c:pt>
                <c:pt idx="5">
                  <c:v>5</c:v>
                </c:pt>
                <c:pt idx="6">
                  <c:v>4.5999999999999996</c:v>
                </c:pt>
                <c:pt idx="7">
                  <c:v>4.2</c:v>
                </c:pt>
                <c:pt idx="8">
                  <c:v>4.5</c:v>
                </c:pt>
                <c:pt idx="9">
                  <c:v>4.4000000000000004</c:v>
                </c:pt>
                <c:pt idx="10">
                  <c:v>4.5999999999999996</c:v>
                </c:pt>
                <c:pt idx="11">
                  <c:v>4.3</c:v>
                </c:pt>
                <c:pt idx="12">
                  <c:v>4.4000000000000004</c:v>
                </c:pt>
                <c:pt idx="13">
                  <c:v>4</c:v>
                </c:pt>
                <c:pt idx="1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D16-468E-B44B-ECD3D5079E57}"/>
            </c:ext>
          </c:extLst>
        </c:ser>
        <c:ser>
          <c:idx val="1"/>
          <c:order val="1"/>
          <c:spPr>
            <a:solidFill>
              <a:srgbClr val="AFC8E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0-2D16-468E-B44B-ECD3D5079E5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1-2D16-468E-B44B-ECD3D5079E57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2-2D16-468E-B44B-ECD3D5079E57}"/>
                </c:ext>
              </c:extLst>
            </c:dLbl>
            <c:dLbl>
              <c:idx val="3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3-2D16-468E-B44B-ECD3D5079E5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4-2D16-468E-B44B-ECD3D5079E5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5-2D16-468E-B44B-ECD3D5079E57}"/>
                </c:ext>
              </c:extLst>
            </c:dLbl>
            <c:dLbl>
              <c:idx val="6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6-2D16-468E-B44B-ECD3D5079E57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7-2D16-468E-B44B-ECD3D5079E57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8-2D16-468E-B44B-ECD3D5079E57}"/>
                </c:ext>
              </c:extLst>
            </c:dLbl>
            <c:dLbl>
              <c:idx val="9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9-2D16-468E-B44B-ECD3D5079E57}"/>
                </c:ext>
              </c:extLst>
            </c:dLbl>
            <c:dLbl>
              <c:idx val="10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A-2D16-468E-B44B-ECD3D5079E57}"/>
                </c:ext>
              </c:extLst>
            </c:dLbl>
            <c:dLbl>
              <c:idx val="1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B-2D16-468E-B44B-ECD3D5079E57}"/>
                </c:ext>
              </c:extLst>
            </c:dLbl>
            <c:dLbl>
              <c:idx val="12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C-2D16-468E-B44B-ECD3D5079E57}"/>
                </c:ext>
              </c:extLst>
            </c:dLbl>
            <c:dLbl>
              <c:idx val="1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D-2D16-468E-B44B-ECD3D5079E57}"/>
                </c:ext>
              </c:extLst>
            </c:dLbl>
            <c:dLbl>
              <c:idx val="14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1E-2D16-468E-B44B-ECD3D5079E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Sheet1!$A$2:$O$2</c:f>
              <c:numCache>
                <c:formatCode>General</c:formatCode>
                <c:ptCount val="15"/>
                <c:pt idx="0">
                  <c:v>4.2000000000000011</c:v>
                </c:pt>
                <c:pt idx="1">
                  <c:v>4.3</c:v>
                </c:pt>
                <c:pt idx="2">
                  <c:v>4.0999999999999996</c:v>
                </c:pt>
                <c:pt idx="3">
                  <c:v>4.3</c:v>
                </c:pt>
                <c:pt idx="4">
                  <c:v>4.5999999999999996</c:v>
                </c:pt>
                <c:pt idx="5">
                  <c:v>4.1999999999999993</c:v>
                </c:pt>
                <c:pt idx="6">
                  <c:v>4.5</c:v>
                </c:pt>
                <c:pt idx="7">
                  <c:v>3.8</c:v>
                </c:pt>
                <c:pt idx="8">
                  <c:v>4.1999999999999993</c:v>
                </c:pt>
                <c:pt idx="9">
                  <c:v>4.5999999999999996</c:v>
                </c:pt>
                <c:pt idx="10">
                  <c:v>4.2000000000000011</c:v>
                </c:pt>
                <c:pt idx="11">
                  <c:v>3.3</c:v>
                </c:pt>
                <c:pt idx="12">
                  <c:v>4.2000000000000011</c:v>
                </c:pt>
                <c:pt idx="13">
                  <c:v>4.3000000000000007</c:v>
                </c:pt>
                <c:pt idx="14">
                  <c:v>4.2000000000000011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2D16-468E-B44B-ECD3D5079E57}"/>
            </c:ext>
          </c:extLst>
        </c:ser>
        <c:ser>
          <c:idx val="2"/>
          <c:order val="2"/>
          <c:spPr>
            <a:solidFill>
              <a:srgbClr val="7CC4A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0-2D16-468E-B44B-ECD3D5079E5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1-2D16-468E-B44B-ECD3D5079E57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2-2D16-468E-B44B-ECD3D5079E5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3-2D16-468E-B44B-ECD3D5079E5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4-2D16-468E-B44B-ECD3D5079E5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5-2D16-468E-B44B-ECD3D5079E57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6-2D16-468E-B44B-ECD3D5079E57}"/>
                </c:ext>
              </c:extLst>
            </c:dLbl>
            <c:dLbl>
              <c:idx val="7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7-2D16-468E-B44B-ECD3D5079E57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8-2D16-468E-B44B-ECD3D5079E57}"/>
                </c:ext>
              </c:extLst>
            </c:dLbl>
            <c:dLbl>
              <c:idx val="9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9-2D16-468E-B44B-ECD3D5079E57}"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A-2D16-468E-B44B-ECD3D5079E57}"/>
                </c:ext>
              </c:extLst>
            </c:dLbl>
            <c:dLbl>
              <c:idx val="1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B-2D16-468E-B44B-ECD3D5079E57}"/>
                </c:ext>
              </c:extLst>
            </c:dLbl>
            <c:dLbl>
              <c:idx val="12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C-2D16-468E-B44B-ECD3D5079E57}"/>
                </c:ext>
              </c:extLst>
            </c:dLbl>
            <c:dLbl>
              <c:idx val="1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D-2D16-468E-B44B-ECD3D5079E57}"/>
                </c:ext>
              </c:extLst>
            </c:dLbl>
            <c:dLbl>
              <c:idx val="1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2E-2D16-468E-B44B-ECD3D5079E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Sheet1!$A$3:$O$3</c:f>
              <c:numCache>
                <c:formatCode>General</c:formatCode>
                <c:ptCount val="15"/>
                <c:pt idx="0">
                  <c:v>4.3000000000000007</c:v>
                </c:pt>
                <c:pt idx="1">
                  <c:v>4.2999999999999989</c:v>
                </c:pt>
                <c:pt idx="2">
                  <c:v>4.3000000000000007</c:v>
                </c:pt>
                <c:pt idx="3">
                  <c:v>4</c:v>
                </c:pt>
                <c:pt idx="4">
                  <c:v>4.4000000000000004</c:v>
                </c:pt>
                <c:pt idx="5">
                  <c:v>4.8000000000000007</c:v>
                </c:pt>
                <c:pt idx="6">
                  <c:v>4.4000000000000004</c:v>
                </c:pt>
                <c:pt idx="7">
                  <c:v>4.1999999999999993</c:v>
                </c:pt>
                <c:pt idx="8">
                  <c:v>4.3000000000000007</c:v>
                </c:pt>
                <c:pt idx="9">
                  <c:v>4.6999999999999993</c:v>
                </c:pt>
                <c:pt idx="10">
                  <c:v>4.5999999999999996</c:v>
                </c:pt>
                <c:pt idx="11">
                  <c:v>4.2000000000000011</c:v>
                </c:pt>
                <c:pt idx="12">
                  <c:v>3.9000000000000004</c:v>
                </c:pt>
                <c:pt idx="13">
                  <c:v>4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2D16-468E-B44B-ECD3D5079E57}"/>
            </c:ext>
          </c:extLst>
        </c:ser>
        <c:ser>
          <c:idx val="3"/>
          <c:order val="3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0-2D16-468E-B44B-ECD3D5079E5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1-2D16-468E-B44B-ECD3D5079E57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2-2D16-468E-B44B-ECD3D5079E5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3-2D16-468E-B44B-ECD3D5079E5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4-2D16-468E-B44B-ECD3D5079E5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5-2D16-468E-B44B-ECD3D5079E57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6-2D16-468E-B44B-ECD3D5079E57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7-2D16-468E-B44B-ECD3D5079E57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8-2D16-468E-B44B-ECD3D5079E57}"/>
                </c:ext>
              </c:extLst>
            </c:dLbl>
            <c:dLbl>
              <c:idx val="9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9-2D16-468E-B44B-ECD3D5079E57}"/>
                </c:ext>
              </c:extLst>
            </c:dLbl>
            <c:dLbl>
              <c:idx val="10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A-2D16-468E-B44B-ECD3D5079E57}"/>
                </c:ext>
              </c:extLst>
            </c:dLbl>
            <c:dLbl>
              <c:idx val="1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B-2D16-468E-B44B-ECD3D5079E57}"/>
                </c:ext>
              </c:extLst>
            </c:dLbl>
            <c:dLbl>
              <c:idx val="1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C-2D16-468E-B44B-ECD3D5079E57}"/>
                </c:ext>
              </c:extLst>
            </c:dLbl>
            <c:dLbl>
              <c:idx val="13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D-2D16-468E-B44B-ECD3D5079E57}"/>
                </c:ext>
              </c:extLst>
            </c:dLbl>
            <c:dLbl>
              <c:idx val="14"/>
              <c:layout>
                <c:manualLayout>
                  <c:x val="0"/>
                  <c:y val="-7.3909830007390983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"/>
                      <a:cs typeface="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3E-2D16-468E-B44B-ECD3D5079E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Sheet1!$A$4:$O$4</c:f>
              <c:numCache>
                <c:formatCode>General</c:formatCode>
                <c:ptCount val="15"/>
                <c:pt idx="0">
                  <c:v>4.3000000000000007</c:v>
                </c:pt>
                <c:pt idx="1">
                  <c:v>4.1999999999999993</c:v>
                </c:pt>
                <c:pt idx="2">
                  <c:v>4.1999999999999993</c:v>
                </c:pt>
                <c:pt idx="3">
                  <c:v>4.3000000000000007</c:v>
                </c:pt>
                <c:pt idx="4">
                  <c:v>4.1999999999999993</c:v>
                </c:pt>
                <c:pt idx="5">
                  <c:v>4.8000000000000007</c:v>
                </c:pt>
                <c:pt idx="6">
                  <c:v>4.6000000000000014</c:v>
                </c:pt>
                <c:pt idx="7">
                  <c:v>4.4000000000000021</c:v>
                </c:pt>
                <c:pt idx="8">
                  <c:v>4.3000000000000007</c:v>
                </c:pt>
                <c:pt idx="9">
                  <c:v>4.5999999999999979</c:v>
                </c:pt>
                <c:pt idx="10">
                  <c:v>4.2000000000000011</c:v>
                </c:pt>
                <c:pt idx="11">
                  <c:v>4.3000000000000007</c:v>
                </c:pt>
                <c:pt idx="12">
                  <c:v>4.0999999999999996</c:v>
                </c:pt>
                <c:pt idx="13">
                  <c:v>4</c:v>
                </c:pt>
                <c:pt idx="14">
                  <c:v>3.8999999999999986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2D16-468E-B44B-ECD3D5079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55732104"/>
        <c:axId val="1"/>
      </c:barChart>
      <c:catAx>
        <c:axId val="8557321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8.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557321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53740099735994E-2"/>
          <c:y val="2.5316455696202531E-2"/>
          <c:w val="0.96949251980052797"/>
          <c:h val="0.949367088607594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CC4AC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E4D8-4D0D-B3CF-A8618AED392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E4D8-4D0D-B3CF-A8618AED392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E4D8-4D0D-B3CF-A8618AED392E}"/>
                </c:ext>
              </c:extLst>
            </c:dLbl>
            <c:dLbl>
              <c:idx val="3"/>
              <c:layout>
                <c:manualLayout>
                  <c:x val="0"/>
                  <c:y val="-4.868549172346640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E4D8-4D0D-B3CF-A8618AED39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3.8</c:v>
                </c:pt>
                <c:pt idx="1">
                  <c:v>3.9</c:v>
                </c:pt>
                <c:pt idx="2">
                  <c:v>3.8</c:v>
                </c:pt>
                <c:pt idx="3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D8-4D0D-B3CF-A8618AED392E}"/>
            </c:ext>
          </c:extLst>
        </c:ser>
        <c:ser>
          <c:idx val="1"/>
          <c:order val="1"/>
          <c:spPr>
            <a:solidFill>
              <a:srgbClr val="AFC8E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E4D8-4D0D-B3CF-A8618AED392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E4D8-4D0D-B3CF-A8618AED392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E4D8-4D0D-B3CF-A8618AED392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E4D8-4D0D-B3CF-A8618AED39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4D8-4D0D-B3CF-A8618AED392E}"/>
            </c:ext>
          </c:extLst>
        </c:ser>
        <c:ser>
          <c:idx val="2"/>
          <c:order val="2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E4D8-4D0D-B3CF-A8618AED392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B-E4D8-4D0D-B3CF-A8618AED392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C-E4D8-4D0D-B3CF-A8618AED392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E4D8-4D0D-B3CF-A8618AED39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3.9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D8-4D0D-B3CF-A8618AED3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52541848"/>
        <c:axId val="1"/>
      </c:barChart>
      <c:catAx>
        <c:axId val="8525418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.099999999999999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525418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857142857142857E-2"/>
          <c:y val="3.2459425717852687E-2"/>
          <c:w val="0.97028571428571431"/>
          <c:h val="0.9350811485642945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6788-4DB3-854E-C7EF06CAD403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6788-4DB3-854E-C7EF06CAD403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6788-4DB3-854E-C7EF06CAD403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6788-4DB3-854E-C7EF06CAD403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6788-4DB3-854E-C7EF06CAD403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6788-4DB3-854E-C7EF06CAD403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6788-4DB3-854E-C7EF06CAD403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6788-4DB3-854E-C7EF06CAD403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8-6788-4DB3-854E-C7EF06CAD403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6788-4DB3-854E-C7EF06CAD403}"/>
                </c:ext>
              </c:extLst>
            </c:dLbl>
            <c:dLbl>
              <c:idx val="10"/>
              <c:layout>
                <c:manualLayout>
                  <c:x val="0"/>
                  <c:y val="-6.2421972534332086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A-6788-4DB3-854E-C7EF06CAD4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3.96583620282223</c:v>
                </c:pt>
                <c:pt idx="1">
                  <c:v>4.0974025974026</c:v>
                </c:pt>
                <c:pt idx="2">
                  <c:v>3.94915966386555</c:v>
                </c:pt>
                <c:pt idx="3">
                  <c:v>3.7193749999999999</c:v>
                </c:pt>
                <c:pt idx="4">
                  <c:v>3.7420814479638</c:v>
                </c:pt>
                <c:pt idx="5">
                  <c:v>4.0580448065173096</c:v>
                </c:pt>
                <c:pt idx="6">
                  <c:v>3.9830508474576298</c:v>
                </c:pt>
                <c:pt idx="7">
                  <c:v>4.09685230024213</c:v>
                </c:pt>
                <c:pt idx="8">
                  <c:v>3.9267241379310298</c:v>
                </c:pt>
                <c:pt idx="9">
                  <c:v>3.8832487309644699</c:v>
                </c:pt>
                <c:pt idx="10">
                  <c:v>3.8866666666666698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88-4DB3-854E-C7EF06CAD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60415840"/>
        <c:axId val="1"/>
      </c:barChart>
      <c:catAx>
        <c:axId val="7604158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.097402597402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604158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53740099735994E-2"/>
          <c:y val="2.3733455043359195E-2"/>
          <c:w val="0.96949251980052797"/>
          <c:h val="0.9525330899132815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7CC4AC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D94-4FC3-9C7E-9A88AD0A2FBB}"/>
              </c:ext>
            </c:extLst>
          </c:dPt>
          <c:dPt>
            <c:idx val="3"/>
            <c:invertIfNegative val="0"/>
            <c:bubble3D val="0"/>
            <c:spPr>
              <a:solidFill>
                <a:srgbClr val="AFC8E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D94-4FC3-9C7E-9A88AD0A2FBB}"/>
              </c:ext>
            </c:extLst>
          </c:dPt>
          <c:dPt>
            <c:idx val="4"/>
            <c:invertIfNegative val="0"/>
            <c:bubble3D val="0"/>
            <c:spPr>
              <a:solidFill>
                <a:srgbClr val="D4EBE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3D94-4FC3-9C7E-9A88AD0A2FBB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3D94-4FC3-9C7E-9A88AD0A2FB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3D94-4FC3-9C7E-9A88AD0A2FBB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3D94-4FC3-9C7E-9A88AD0A2FBB}"/>
                </c:ext>
              </c:extLst>
            </c:dLbl>
            <c:dLbl>
              <c:idx val="3"/>
              <c:layout>
                <c:manualLayout>
                  <c:x val="0"/>
                  <c:y val="-4.5641259698767686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3D94-4FC3-9C7E-9A88AD0A2FBB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3D94-4FC3-9C7E-9A88AD0A2F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4.3587786259541899</c:v>
                </c:pt>
                <c:pt idx="1">
                  <c:v>4.4809160305343498</c:v>
                </c:pt>
                <c:pt idx="2">
                  <c:v>4.7328244274809101</c:v>
                </c:pt>
                <c:pt idx="3">
                  <c:v>4.2061068702290001</c:v>
                </c:pt>
                <c:pt idx="4">
                  <c:v>4.5714285714285703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94-4FC3-9C7E-9A88AD0A2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51703032"/>
        <c:axId val="1"/>
      </c:barChart>
      <c:catAx>
        <c:axId val="5517030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.73282442748091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517030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259626BC-3014-47B2-ABB5-277382126D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981391" y="9691609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13 January 2022</a:t>
            </a:fld>
            <a:endParaRPr lang="en-GB" sz="800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8BB79479-4803-48E4-BCA9-BBA7EC166C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981391" y="9509794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1A99EC3-4551-41A3-93A3-E76F910E7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25314" y="9691609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E835199C-5B05-418A-99B3-384C353F2A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25314" y="9509794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1704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53656" y="4860925"/>
            <a:ext cx="6391988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F4548538-D6FB-49A2-8D0E-7DD154B50D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008179" y="9827314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13 January 2022</a:t>
            </a:fld>
            <a:endParaRPr lang="en-GB" sz="800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DC8800B-1BAA-4993-9AC8-2CA458C16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008179" y="9645499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42BBC979-FFC8-43E2-8DDE-D425B63AFE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9827314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6BAB6F26-F351-4F54-BB01-EA0254B418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9645499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650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614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376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5922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465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8928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0577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0952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2925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13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469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90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985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610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887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220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4384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904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24680" y="0"/>
            <a:ext cx="12216680" cy="6858000"/>
          </a:xfrm>
          <a:noFill/>
        </p:spPr>
        <p:txBody>
          <a:bodyPr lIns="72000" tIns="72000" rIns="720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4437111"/>
            <a:ext cx="11830050" cy="2239913"/>
          </a:xfrm>
          <a:solidFill>
            <a:schemeClr val="bg1">
              <a:alpha val="80000"/>
            </a:schemeClr>
          </a:solidFill>
        </p:spPr>
        <p:txBody>
          <a:bodyPr lIns="522000" bIns="252000" anchor="b" anchorCtr="0"/>
          <a:lstStyle>
            <a:lvl1pPr marL="0" indent="0">
              <a:buNone/>
              <a:defRPr sz="1400" b="0">
                <a:solidFill>
                  <a:srgbClr val="031D5C"/>
                </a:solidFill>
              </a:defRPr>
            </a:lvl1pPr>
          </a:lstStyle>
          <a:p>
            <a:pPr lvl="0"/>
            <a:r>
              <a:rPr lang="da-DK" noProof="0" dirty="0"/>
              <a:t>Måned og år</a:t>
            </a:r>
            <a:endParaRPr lang="da-DK"/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5" y="4699978"/>
            <a:ext cx="6690469" cy="1213460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400" cap="none" baseline="0">
                <a:solidFill>
                  <a:srgbClr val="031D5C"/>
                </a:solidFill>
              </a:defRPr>
            </a:lvl1pPr>
          </a:lstStyle>
          <a:p>
            <a:r>
              <a:rPr lang="da-DK" dirty="0"/>
              <a:t>Indsæt titel</a:t>
            </a:r>
            <a:endParaRPr lang="da-DK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701675" y="6915108"/>
            <a:ext cx="2514005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2021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64881231" name="Logo" descr="{&quot;templafy&quot;:{&quot;id&quot;:&quot;d5ebd768-2c79-4112-adca-8d3524c826fa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1074" y="5888998"/>
            <a:ext cx="2725200" cy="705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3221038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414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 userDrawn="1">
          <p15:clr>
            <a:srgbClr val="A4A3A4"/>
          </p15:clr>
        </p15:guide>
        <p15:guide id="2" pos="2825" userDrawn="1">
          <p15:clr>
            <a:srgbClr val="A4A3A4"/>
          </p15:clr>
        </p15:guide>
        <p15:guide id="3" pos="4855" userDrawn="1">
          <p15:clr>
            <a:srgbClr val="A4A3A4"/>
          </p15:clr>
        </p15:guide>
        <p15:guide id="4" pos="5208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5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88033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4391" y="1450800"/>
            <a:ext cx="24264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47A3BC7C-79E9-499F-BBA4-7AAF4CC6F0D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060750" y="1455600"/>
            <a:ext cx="2426400" cy="44592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753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70" userDrawn="1">
          <p15:clr>
            <a:srgbClr val="A4A3A4"/>
          </p15:clr>
        </p15:guide>
        <p15:guide id="6" pos="2197" userDrawn="1">
          <p15:clr>
            <a:srgbClr val="A4A3A4"/>
          </p15:clr>
        </p15:guide>
        <p15:guide id="7" pos="3725" userDrawn="1">
          <p15:clr>
            <a:srgbClr val="A4A3A4"/>
          </p15:clr>
        </p15:guide>
        <p15:guide id="8" pos="3952" userDrawn="1">
          <p15:clr>
            <a:srgbClr val="A4A3A4"/>
          </p15:clr>
        </p15:guide>
        <p15:guide id="9" pos="5481" userDrawn="1">
          <p15:clr>
            <a:srgbClr val="A4A3A4"/>
          </p15:clr>
        </p15:guide>
        <p15:guide id="10" pos="5707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2610000"/>
            <a:ext cx="3221038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5pPr>
            <a:lvl6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2610000"/>
            <a:ext cx="3220050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2pPr>
            <a:lvl3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2610000"/>
            <a:ext cx="3220050" cy="3303438"/>
          </a:xfrm>
        </p:spPr>
        <p:txBody>
          <a:bodyPr rIns="144000"/>
          <a:lstStyle>
            <a:lvl1pPr marL="0" indent="0" algn="ctr">
              <a:spcBef>
                <a:spcPts val="0"/>
              </a:spcBef>
              <a:buClrTx/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2pPr>
            <a:lvl3pPr marL="0" indent="0" algn="ctr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3pPr>
            <a:lvl4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4pPr>
            <a:lvl5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5pPr>
            <a:lvl6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6pPr>
            <a:lvl7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7pPr>
            <a:lvl8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8pPr>
            <a:lvl9pPr marL="0" indent="0"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1600"/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endParaRPr lang="da-DK" noProof="0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7988588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195F64E-E880-4C67-9339-04C69E75DD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04988" y="1512000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51B095-CF3A-4076-8D44-FE95CEE5E9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44195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 dirty="0"/>
              <a:t>Placer ikon her</a:t>
            </a:r>
            <a:endParaRPr lang="da-DK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F58AB7D-54E3-4084-923C-FE749FEF63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29289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 dirty="0"/>
              <a:t>Placer ikon her</a:t>
            </a:r>
            <a:endParaRPr lang="da-DK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524BF0B-8CEC-4E44-8742-E707B0EF31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607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 dirty="0"/>
              <a:t>Placer ikon her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>
          <p15:clr>
            <a:srgbClr val="A4A3A4"/>
          </p15:clr>
        </p15:guide>
        <p15:guide id="2" pos="2825">
          <p15:clr>
            <a:srgbClr val="A4A3A4"/>
          </p15:clr>
        </p15:guide>
        <p15:guide id="3" pos="4855">
          <p15:clr>
            <a:srgbClr val="A4A3A4"/>
          </p15:clr>
        </p15:guide>
        <p15:guide id="4" pos="5208">
          <p15:clr>
            <a:srgbClr val="A4A3A4"/>
          </p15:clr>
        </p15:guide>
        <p15:guide id="5" orient="horz" pos="1510">
          <p15:clr>
            <a:srgbClr val="A4A3A4"/>
          </p15:clr>
        </p15:guide>
        <p15:guide id="6" pos="1161">
          <p15:clr>
            <a:srgbClr val="A4A3A4"/>
          </p15:clr>
        </p15:guide>
        <p15:guide id="7" pos="1750">
          <p15:clr>
            <a:srgbClr val="A4A3A4"/>
          </p15:clr>
        </p15:guide>
        <p15:guide id="8" pos="3544">
          <p15:clr>
            <a:srgbClr val="A4A3A4"/>
          </p15:clr>
        </p15:guide>
        <p15:guide id="9" pos="4134">
          <p15:clr>
            <a:srgbClr val="A4A3A4"/>
          </p15:clr>
        </p15:guide>
        <p15:guide id="10" pos="5925">
          <p15:clr>
            <a:srgbClr val="A4A3A4"/>
          </p15:clr>
        </p15:guide>
        <p15:guide id="11" pos="6515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1675" y="361840"/>
            <a:ext cx="10785475" cy="936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35559" y="1383417"/>
            <a:ext cx="9351591" cy="1108800"/>
          </a:xfrm>
        </p:spPr>
        <p:txBody>
          <a:bodyPr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Klik her for at tilføje underoverskrift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135559" y="2516400"/>
            <a:ext cx="9351590" cy="11484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Klik her for at tilføje underoverskrift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5559" y="3690000"/>
            <a:ext cx="9351590" cy="11448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47A3BC7C-79E9-499F-BBA4-7AAF4CC6F0D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35559" y="4860000"/>
            <a:ext cx="9351591" cy="1054800"/>
          </a:xfrm>
        </p:spPr>
        <p:txBody>
          <a:bodyPr tIns="36000" rIns="144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+mn-lt"/>
                <a:cs typeface="Arial" panose="020B0604020202020204" pitchFamily="34" charset="0"/>
              </a:defRPr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F058C-27D8-4D60-B55B-EE1703C75A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2505563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9779C2-36AD-43BA-99FC-A34E95CF807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3675182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BE8152-475F-425D-A076-79CF1E3E69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135559" y="4844800"/>
            <a:ext cx="935159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AB6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4792C7B-92A0-4FF6-B35D-F2AEB7880E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1675" y="145347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 dirty="0"/>
              <a:t>Placer ikon her</a:t>
            </a:r>
            <a:endParaRPr lang="da-DK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3A1B1E9-DECF-46F3-AAAB-6E78C85D04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1675" y="2620000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 dirty="0"/>
              <a:t>Placer ikon her</a:t>
            </a:r>
            <a:endParaRPr lang="da-DK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0F61776-DD49-4690-AD42-D6ABADF90C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1675" y="3797925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 dirty="0"/>
              <a:t>Placer ikon her</a:t>
            </a:r>
            <a:endParaRPr lang="da-DK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9D2927B-9BA1-4072-844B-1840D4566B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1675" y="4975225"/>
            <a:ext cx="936000" cy="936000"/>
          </a:xfrm>
        </p:spPr>
        <p:txBody>
          <a:bodyPr lIns="72000" rIns="72000" anchor="ctr" anchorCtr="0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da-DK" dirty="0"/>
              <a:t>Placer ikon her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5232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70" userDrawn="1">
          <p15:clr>
            <a:srgbClr val="A4A3A4"/>
          </p15:clr>
        </p15:guide>
        <p15:guide id="6" pos="2197" userDrawn="1">
          <p15:clr>
            <a:srgbClr val="A4A3A4"/>
          </p15:clr>
        </p15:guide>
        <p15:guide id="7" pos="3725" userDrawn="1">
          <p15:clr>
            <a:srgbClr val="A4A3A4"/>
          </p15:clr>
        </p15:guide>
        <p15:guide id="8" pos="3952" userDrawn="1">
          <p15:clr>
            <a:srgbClr val="A4A3A4"/>
          </p15:clr>
        </p15:guide>
        <p15:guide id="9" pos="5481" userDrawn="1">
          <p15:clr>
            <a:srgbClr val="A4A3A4"/>
          </p15:clr>
        </p15:guide>
        <p15:guide id="10" pos="5707" userDrawn="1">
          <p15:clr>
            <a:srgbClr val="A4A3A4"/>
          </p15:clr>
        </p15:guide>
        <p15:guide id="11" pos="1031" userDrawn="1">
          <p15:clr>
            <a:srgbClr val="A4A3A4"/>
          </p15:clr>
        </p15:guide>
        <p15:guide id="12" orient="horz" pos="1508" userDrawn="1">
          <p15:clr>
            <a:srgbClr val="A4A3A4"/>
          </p15:clr>
        </p15:guide>
        <p15:guide id="13" orient="horz" pos="2240" userDrawn="1">
          <p15:clr>
            <a:srgbClr val="A4A3A4"/>
          </p15:clr>
        </p15:guide>
        <p15:guide id="14" orient="horz" pos="1650" userDrawn="1">
          <p15:clr>
            <a:srgbClr val="A4A3A4"/>
          </p15:clr>
        </p15:guide>
        <p15:guide id="15" orient="horz" pos="2392" userDrawn="1">
          <p15:clr>
            <a:srgbClr val="A4A3A4"/>
          </p15:clr>
        </p15:guide>
        <p15:guide id="16" orient="horz" pos="2982" userDrawn="1">
          <p15:clr>
            <a:srgbClr val="A4A3A4"/>
          </p15:clr>
        </p15:guide>
        <p15:guide id="17" orient="horz" pos="4320" userDrawn="1">
          <p15:clr>
            <a:srgbClr val="A4A3A4"/>
          </p15:clr>
        </p15:guide>
        <p15:guide id="18" orient="horz" pos="3133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01675" y="1357273"/>
            <a:ext cx="10785475" cy="4566398"/>
          </a:xfrm>
        </p:spPr>
        <p:txBody>
          <a:bodyPr rIns="0"/>
          <a:lstStyle>
            <a:lvl1pPr algn="ctr">
              <a:lnSpc>
                <a:spcPct val="88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tekst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748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30542222" name="image" descr="{&quot;templafy&quot;:{&quot;id&quot;:&quot;b7b7c670-1b2d-4c8e-b6b8-1e699b95c37f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72000" tIns="36000" rIns="47268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0A091-D2A2-437A-86F2-B1116CB2D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2800" y="180000"/>
            <a:ext cx="4438800" cy="6498000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tilføje titel</a:t>
            </a:r>
            <a:endParaRPr lang="da-DK"/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 bwMode="white">
          <a:xfrm>
            <a:off x="7550034" y="1450800"/>
            <a:ext cx="3941166" cy="3780000"/>
          </a:xfrm>
        </p:spPr>
        <p:txBody>
          <a:bodyPr rIns="144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B61A52D-8590-43B2-9F10-300CF644B6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29600" y="6400800"/>
            <a:ext cx="3794400" cy="27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7B82154A-6A4A-4F95-8844-A5A220EDA9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02000" y="6400800"/>
            <a:ext cx="280800" cy="254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03452330" name="Logo" descr="{&quot;templafy&quot;:{&quot;id&quot;:&quot;b6d40a10-36a5-4956-8ec6-75313e10ace9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8E9F2879-9B5A-4058-B154-E03170C6CED0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356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587" userDrawn="1">
          <p15:clr>
            <a:srgbClr val="A4A3A4"/>
          </p15:clr>
        </p15:guide>
        <p15:guide id="2" pos="4755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lIns="72000" tIns="36000" rIns="72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412750"/>
            <a:ext cx="10785475" cy="1027150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 algn="l">
              <a:lnSpc>
                <a:spcPct val="96000"/>
              </a:lnSpc>
              <a:spcBef>
                <a:spcPts val="0"/>
              </a:spcBef>
              <a:buNone/>
              <a:defRPr sz="4000" b="0">
                <a:solidFill>
                  <a:srgbClr val="031D5C"/>
                </a:solidFill>
                <a:latin typeface="+mj-lt"/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400800"/>
            <a:ext cx="280800" cy="254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23189064" name="Logo" descr="{&quot;templafy&quot;:{&quot;id&quot;:&quot;c0f4f50d-21fe-4cb6-aad5-07192472dc99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743BB1CB-D07E-4306-A02E-E60C03604D76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542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2DAD9-61A5-4644-911A-CD4E35B3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0EBFC-9F9A-4DB5-9FA4-FE26576D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3AFC6-9F5F-4A43-A002-F25D2416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954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/>
          <p:nvPr userDrawn="1"/>
        </p:nvSpPr>
        <p:spPr bwMode="auto">
          <a:xfrm>
            <a:off x="1838" y="0"/>
            <a:ext cx="1219016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7A8AC-F640-4960-ADC6-30AC3801C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titel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D5F2DD1-FF2E-4A6A-A9E9-8BE1BCFC17F4}" type="datetime1">
              <a:rPr lang="da-DK" smtClean="0"/>
              <a:pPr/>
              <a:t>13-01-2022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7177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72000" tIns="36000" rIns="72000" anchor="t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779149"/>
            <a:ext cx="11255000" cy="1897875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Skriv kontaktdata</a:t>
            </a:r>
            <a:endParaRPr lang="da-DK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31173852" name="Logo" descr="{&quot;templafy&quot;:{&quot;id&quot;:&quot;8d66e974-46b0-477f-9409-fddd6c1df4dd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1074" y="5895894"/>
            <a:ext cx="2725200" cy="705600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B3CC375C-A6A8-4D1F-9065-67771B3085EF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164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00B08C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​"/>
              <a:tabLst>
                <a:tab pos="892175" algn="l"/>
              </a:tabLst>
              <a:defRPr sz="1800">
                <a:solidFill>
                  <a:schemeClr val="bg1"/>
                </a:solidFill>
              </a:defRPr>
            </a:lvl1pPr>
            <a:lvl2pPr marL="216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2pPr>
            <a:lvl3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3pPr>
            <a:lvl4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4pPr>
            <a:lvl5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5pPr>
            <a:lvl6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6pPr>
            <a:lvl7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7pPr>
            <a:lvl8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8pPr>
            <a:lvl9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Indsæt emne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3507048" name="image" descr="{&quot;templafy&quot;:{&quot;id&quot;:&quot;a3a86eac-a8b7-45bb-a080-c1ac9c1d3d90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7035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027" y="1255687"/>
            <a:ext cx="27000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dropdown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Templafy vinduet i højre side af skærmen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</a:t>
            </a:r>
            <a:endParaRPr lang="da-DK"/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endParaRPr lang="da-DK"/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  <a:endParaRPr lang="da-DK"/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  <a:endParaRPr lang="da-DK"/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  <a:endParaRPr lang="da-DK"/>
          </a:p>
          <a:p>
            <a:pPr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/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7131861" y="1366876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256" y="1255687"/>
            <a:ext cx="2627202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  <a:endParaRPr lang="da-DK"/>
          </a:p>
          <a:p>
            <a:pPr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  <a:endParaRPr lang="da-DK"/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  <a:endParaRPr lang="da-DK"/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  <a:endParaRPr lang="da-DK"/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  <a:endParaRPr lang="da-DK"/>
          </a:p>
          <a:p>
            <a:pPr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prædefineret slides og elementer fra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knappen.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dropdown menuen eller knapperne i Templafy vinduet i højre side af skærmen</a:t>
            </a:r>
            <a:endParaRPr lang="da-DK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0731" y="1255687"/>
            <a:ext cx="2232000" cy="46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  <a:endParaRPr lang="da-DK"/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endParaRPr lang="da-DK"/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endParaRPr lang="da-DK"/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7CFEA91-5609-48D9-BC31-25A4F25022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55194" y="3097705"/>
            <a:ext cx="257143" cy="285714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336B7D6F-306E-4198-B5D8-8300D5EEC9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55194" y="2393539"/>
            <a:ext cx="457143" cy="257143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55194" y="3907575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031"/>
          <a:stretch/>
        </p:blipFill>
        <p:spPr>
          <a:xfrm>
            <a:off x="2955194" y="5284687"/>
            <a:ext cx="496606" cy="172842"/>
          </a:xfrm>
          <a:prstGeom prst="rect">
            <a:avLst/>
          </a:prstGeom>
        </p:spPr>
      </p:pic>
      <p:pic>
        <p:nvPicPr>
          <p:cNvPr id="38" name="Picture 33">
            <a:extLst>
              <a:ext uri="{FF2B5EF4-FFF2-40B4-BE49-F238E27FC236}">
                <a16:creationId xmlns:a16="http://schemas.microsoft.com/office/drawing/2014/main" id="{26F154F3-5A17-41F1-9B46-FCA4D9945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3901" t="45142" r="62601" b="9046"/>
          <a:stretch/>
        </p:blipFill>
        <p:spPr>
          <a:xfrm>
            <a:off x="7131861" y="2659382"/>
            <a:ext cx="341204" cy="321707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9BB80CE2-5590-41B1-90B8-FB96BC0E66D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99577" y="3275891"/>
            <a:ext cx="366043" cy="480431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701675" y="324738"/>
            <a:ext cx="10947398" cy="6861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800" b="0" noProof="1">
                <a:solidFill>
                  <a:srgbClr val="031D5C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da-DK"/>
          </a:p>
        </p:txBody>
      </p:sp>
      <p:pic>
        <p:nvPicPr>
          <p:cNvPr id="102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585BA4E-F627-486D-80B3-0CE0EDC592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334" y="4804821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6A17E0-59D7-48F4-8A7B-898B5B7B33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46051" y="4551931"/>
            <a:ext cx="475428" cy="17676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92821" y="1821214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074C719-BDB2-4423-8D51-26AFFE50FE8F}" type="datetime4">
              <a:rPr lang="da-DK" smtClean="0"/>
              <a:t>22-01-13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305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r>
              <a:rPr lang="da-DK" sz="4400" b="0" i="0" noProof="0" dirty="0">
                <a:solidFill>
                  <a:schemeClr val="bg1"/>
                </a:solidFill>
              </a:rPr>
              <a:t/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r>
              <a:rPr lang="da-DK" sz="2800" b="0" noProof="0" dirty="0">
                <a:solidFill>
                  <a:schemeClr val="bg1"/>
                </a:solidFill>
              </a:rPr>
              <a:t/>
            </a:r>
            <a:br>
              <a:rPr lang="da-DK" sz="2800" b="0" noProof="0" dirty="0">
                <a:solidFill>
                  <a:schemeClr val="bg1"/>
                </a:solidFill>
              </a:rPr>
            </a:br>
            <a:r>
              <a:rPr lang="da-DK" sz="2800" b="0" noProof="0" dirty="0">
                <a:solidFill>
                  <a:schemeClr val="bg1"/>
                </a:solidFill>
              </a:rPr>
              <a:t/>
            </a: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da-DK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r>
              <a:rPr lang="da-DK" sz="1800" b="0" noProof="0" dirty="0">
                <a:solidFill>
                  <a:schemeClr val="bg1"/>
                </a:solidFill>
              </a:rPr>
              <a:t/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CB375CC-2CFD-45EE-817E-F4267FCEFCDF}" type="datetime2">
              <a:rPr lang="da-DK" smtClean="0"/>
              <a:t>13. januar 2022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5152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Pladsholder til tekst 19"/>
          <p:cNvSpPr>
            <a:spLocks noGrp="1"/>
          </p:cNvSpPr>
          <p:nvPr>
            <p:ph type="body" sz="quarter" idx="13" hasCustomPrompt="1"/>
          </p:nvPr>
        </p:nvSpPr>
        <p:spPr>
          <a:xfrm>
            <a:off x="700133" y="158751"/>
            <a:ext cx="5395913" cy="252413"/>
          </a:xfrm>
        </p:spPr>
        <p:txBody>
          <a:bodyPr anchor="ctr" anchorCtr="0"/>
          <a:lstStyle>
            <a:lvl1pPr marL="0" indent="0">
              <a:buNone/>
              <a:defRPr sz="1000" baseline="0">
                <a:solidFill>
                  <a:srgbClr val="031D5C"/>
                </a:solidFill>
              </a:defRPr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4" hasCustomPrompt="1"/>
          </p:nvPr>
        </p:nvSpPr>
        <p:spPr>
          <a:xfrm>
            <a:off x="1055691" y="6381750"/>
            <a:ext cx="3311525" cy="215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Skriv kilde eller anm.: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677" y="620688"/>
            <a:ext cx="10785474" cy="72008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5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3B5463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​"/>
              <a:tabLst>
                <a:tab pos="892175" algn="l"/>
              </a:tabLst>
              <a:defRPr sz="1800">
                <a:solidFill>
                  <a:schemeClr val="bg1"/>
                </a:solidFill>
              </a:defRPr>
            </a:lvl1pPr>
            <a:lvl2pPr marL="216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2pPr>
            <a:lvl3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3pPr>
            <a:lvl4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4pPr>
            <a:lvl5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5pPr>
            <a:lvl6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6pPr>
            <a:lvl7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7pPr>
            <a:lvl8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8pPr>
            <a:lvl9pPr marL="432000">
              <a:spcBef>
                <a:spcPts val="0"/>
              </a:spcBef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Indsæt emne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05736743" name="image" descr="{&quot;templafy&quot;:{&quot;id&quot;:&quot;83728622-5983-4efb-af26-0784135813b8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80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rgbClr val="DBD9D6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 bwMode="white">
          <a:xfrm>
            <a:off x="702668" y="6400800"/>
            <a:ext cx="279770" cy="2546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24125-AC67-4DA3-8E6E-715199C5D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02668" y="1463492"/>
            <a:ext cx="10784482" cy="4449946"/>
          </a:xfrm>
        </p:spPr>
        <p:txBody>
          <a:bodyPr rIns="144000"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​"/>
              <a:tabLst>
                <a:tab pos="892175" algn="l"/>
              </a:tabLst>
              <a:defRPr sz="1800">
                <a:solidFill>
                  <a:schemeClr val="tx1"/>
                </a:solidFill>
              </a:defRPr>
            </a:lvl1pPr>
            <a:lvl2pPr marL="216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2pPr>
            <a:lvl3pPr marL="432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3pPr>
            <a:lvl4pPr marL="432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4pPr>
            <a:lvl5pPr marL="432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5pPr>
            <a:lvl6pPr marL="432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6pPr>
            <a:lvl7pPr marL="432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7pPr>
            <a:lvl8pPr marL="432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8pPr>
            <a:lvl9pPr marL="432000">
              <a:spcBef>
                <a:spcPts val="0"/>
              </a:spcBef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Indsæt emne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EA4E9-57E4-4E45-B1F1-CDAC528B6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6E8D-28F1-48A8-BE57-479D44D8E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41A0A-2FD5-4406-BE18-69A2C9C45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4CC749-1F69-4E27-9545-A4E563565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  <p:pic>
        <p:nvPicPr>
          <p:cNvPr id="86739608" name="image" descr="{&quot;templafy&quot;:{&quot;id&quot;:&quot;6eeaec8a-6028-41fc-acd8-1d1840629023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6320" y="6042696"/>
            <a:ext cx="25344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309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9056688" y="179387"/>
            <a:ext cx="2952750" cy="6497638"/>
          </a:xfrm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rammen for at indsætte billede via Templafy og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363600"/>
            <a:ext cx="8075418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7" y="1450800"/>
            <a:ext cx="8074675" cy="4464000"/>
          </a:xfrm>
        </p:spPr>
        <p:txBody>
          <a:bodyPr rIns="14400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4008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70532-2CAF-4ECE-8777-C9646D0AD0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19C8C-050F-4CAB-9F7B-25C88EA7DB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8A3C3-55D0-476C-BD2C-EC8140DC3E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50340827" name="Logo" descr="{&quot;templafy&quot;:{&quot;id&quot;:&quot;fd7cccf3-f61d-4cdd-b12f-a138a9749f45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BA604413-7CCC-4FA6-A273-C7717311D0A8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29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05" userDrawn="1">
          <p15:clr>
            <a:srgbClr val="A4A3A4"/>
          </p15:clr>
        </p15:guide>
        <p15:guide id="2" pos="5528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79387"/>
            <a:ext cx="3941838" cy="6497638"/>
          </a:xfrm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på rammen for at indsætte billede via Templafy og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363600"/>
            <a:ext cx="7084462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8" y="1450800"/>
            <a:ext cx="7084710" cy="4464000"/>
          </a:xfrm>
        </p:spPr>
        <p:txBody>
          <a:bodyPr rIns="14400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4008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D47456-165F-4A02-9FD6-9A0E1B9078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898419-599F-4C22-957C-7F975B1D3A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20E6C9-27A9-4DC7-87B7-A6BC4A4DA5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77148274" name="Logo" descr="{&quot;templafy&quot;:{&quot;id&quot;:&quot;2b492c16-1ac0-472d-8a19-3c1fa381f9ff&quot;}}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6321" y="6042696"/>
            <a:ext cx="2534400" cy="655200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6E0A83DE-F591-4D48-99C9-C41BC00857F6}"/>
              </a:ext>
            </a:extLst>
          </p:cNvPr>
          <p:cNvSpPr>
            <a:spLocks/>
          </p:cNvSpPr>
          <p:nvPr userDrawn="1"/>
        </p:nvSpPr>
        <p:spPr bwMode="gray">
          <a:xfrm>
            <a:off x="8538450" y="6915108"/>
            <a:ext cx="2952750" cy="1384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knappen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logo forrest 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vise logoet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418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05" userDrawn="1">
          <p15:clr>
            <a:srgbClr val="A4A3A4"/>
          </p15:clr>
        </p15:guide>
        <p15:guide id="2" pos="5081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51117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450800"/>
            <a:ext cx="511200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865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2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pos="4016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6" y="1450800"/>
            <a:ext cx="3221038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264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  <a:endParaRPr lang="da-DK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C4FF46-D1E8-41B4-A51E-1FD980294E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67101" y="1450800"/>
            <a:ext cx="3220050" cy="4464000"/>
          </a:xfrm>
        </p:spPr>
        <p:txBody>
          <a:bodyPr rIns="144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</a:t>
            </a:r>
            <a:endParaRPr lang="da-DK"/>
          </a:p>
          <a:p>
            <a:pPr lvl="6"/>
            <a:r>
              <a:rPr lang="da-DK" noProof="0" dirty="0"/>
              <a:t>7</a:t>
            </a:r>
            <a:endParaRPr lang="da-DK"/>
          </a:p>
          <a:p>
            <a:pPr lvl="7"/>
            <a:r>
              <a:rPr lang="da-DK" noProof="0" dirty="0"/>
              <a:t>8</a:t>
            </a:r>
            <a:endParaRPr lang="da-DK"/>
          </a:p>
          <a:p>
            <a:pPr lvl="8"/>
            <a:r>
              <a:rPr lang="da-DK" noProof="0" dirty="0"/>
              <a:t>9</a:t>
            </a:r>
            <a:endParaRPr lang="da-DK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7988588" y="1511301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195F64E-E880-4C67-9339-04C69E75DD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04988" y="1512000"/>
            <a:ext cx="0" cy="4391025"/>
          </a:xfrm>
          <a:prstGeom prst="line">
            <a:avLst/>
          </a:prstGeom>
          <a:noFill/>
          <a:ln w="3175">
            <a:solidFill>
              <a:srgbClr val="BAB6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346059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1" userDrawn="1">
          <p15:clr>
            <a:srgbClr val="A4A3A4"/>
          </p15:clr>
        </p15:guide>
        <p15:guide id="2" pos="2825" userDrawn="1">
          <p15:clr>
            <a:srgbClr val="A4A3A4"/>
          </p15:clr>
        </p15:guide>
        <p15:guide id="3" pos="4855" userDrawn="1">
          <p15:clr>
            <a:srgbClr val="A4A3A4"/>
          </p15:clr>
        </p15:guide>
        <p15:guide id="4" pos="5208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685603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think-cell Slide" r:id="rId26" imgW="383" imgH="384" progId="TCLayout.ActiveDocument.1">
                  <p:embed/>
                </p:oleObj>
              </mc:Choice>
              <mc:Fallback>
                <p:oleObj name="think-cell Slide" r:id="rId2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61840"/>
            <a:ext cx="10785475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  <a:endParaRPr lang="da-DK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67" y="1449388"/>
            <a:ext cx="10784483" cy="44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D709F18B-C64D-467D-95E0-03999A31A181}" type="datetime1">
              <a:rPr lang="da-DK" smtClean="0"/>
              <a:t>13-01-2022</a:t>
            </a:fld>
            <a:endParaRPr lang="da-DK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29600" y="6401052"/>
            <a:ext cx="3794400" cy="2748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900" b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da-DK" dirty="0"/>
          </a:p>
        </p:txBody>
      </p:sp>
      <p:sp>
        <p:nvSpPr>
          <p:cNvPr id="13" name="Slide Number Placeholder 5 (FAST)"/>
          <p:cNvSpPr txBox="1">
            <a:spLocks/>
          </p:cNvSpPr>
          <p:nvPr/>
        </p:nvSpPr>
        <p:spPr>
          <a:xfrm>
            <a:off x="702668" y="6401052"/>
            <a:ext cx="279770" cy="2759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23813010" name="image" descr="{&quot;templafy&quot;:{&quot;id&quot;:&quot;0412f60d-a38e-40e6-9775-e433b5b86b51&quot;}}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8976320" y="6042696"/>
            <a:ext cx="2534400" cy="65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7" r:id="rId2"/>
    <p:sldLayoutId id="2147483754" r:id="rId3"/>
    <p:sldLayoutId id="2147483758" r:id="rId4"/>
    <p:sldLayoutId id="2147483656" r:id="rId5"/>
    <p:sldLayoutId id="2147483738" r:id="rId6"/>
    <p:sldLayoutId id="2147483739" r:id="rId7"/>
    <p:sldLayoutId id="2147483658" r:id="rId8"/>
    <p:sldLayoutId id="2147483748" r:id="rId9"/>
    <p:sldLayoutId id="2147483750" r:id="rId10"/>
    <p:sldLayoutId id="2147483749" r:id="rId11"/>
    <p:sldLayoutId id="2147483759" r:id="rId12"/>
    <p:sldLayoutId id="2147483752" r:id="rId13"/>
    <p:sldLayoutId id="2147483720" r:id="rId14"/>
    <p:sldLayoutId id="2147483741" r:id="rId15"/>
    <p:sldLayoutId id="2147483740" r:id="rId16"/>
    <p:sldLayoutId id="2147483661" r:id="rId17"/>
    <p:sldLayoutId id="2147483727" r:id="rId18"/>
    <p:sldLayoutId id="2147483736" r:id="rId19"/>
    <p:sldLayoutId id="2147483745" r:id="rId20"/>
    <p:sldLayoutId id="2147483746" r:id="rId21"/>
    <p:sldLayoutId id="2147483761" r:id="rId2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rgbClr val="3B546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180000" indent="-1800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·"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4068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3pPr>
      <a:lvl4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633600" indent="-216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2" userDrawn="1">
          <p15:clr>
            <a:srgbClr val="A4A3A4"/>
          </p15:clr>
        </p15:guide>
        <p15:guide id="2" pos="7236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orient="horz" pos="3725" userDrawn="1">
          <p15:clr>
            <a:srgbClr val="A4A3A4"/>
          </p15:clr>
        </p15:guide>
        <p15:guide id="6" pos="113" userDrawn="1">
          <p15:clr>
            <a:srgbClr val="A4A3A4"/>
          </p15:clr>
        </p15:guide>
        <p15:guide id="7" orient="horz" pos="113" userDrawn="1">
          <p15:clr>
            <a:srgbClr val="A4A3A4"/>
          </p15:clr>
        </p15:guide>
        <p15:guide id="8" pos="7565" userDrawn="1">
          <p15:clr>
            <a:srgbClr val="A4A3A4"/>
          </p15:clr>
        </p15:guide>
        <p15:guide id="9" orient="horz" pos="4206" userDrawn="1">
          <p15:clr>
            <a:srgbClr val="A4A3A4"/>
          </p15:clr>
        </p15:guide>
        <p15:guide id="10" orient="horz" pos="2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bin"/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notesSlide" Target="../notesSlides/notesSlide10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chart" Target="../charts/chart6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slideLayout" Target="../slideLayouts/slideLayout22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image" Target="../media/image18.emf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image" Target="../media/image18.emf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oleObject" Target="../embeddings/oleObject13.bin"/><Relationship Id="rId2" Type="http://schemas.openxmlformats.org/officeDocument/2006/relationships/tags" Target="../tags/tag137.xml"/><Relationship Id="rId16" Type="http://schemas.openxmlformats.org/officeDocument/2006/relationships/notesSlide" Target="../notesSlides/notesSlide1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slideLayout" Target="../slideLayouts/slideLayout22.xml"/><Relationship Id="rId10" Type="http://schemas.openxmlformats.org/officeDocument/2006/relationships/tags" Target="../tags/tag145.xml"/><Relationship Id="rId19" Type="http://schemas.openxmlformats.org/officeDocument/2006/relationships/chart" Target="../charts/chart7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slideLayout" Target="../slideLayouts/slideLayout22.xml"/><Relationship Id="rId3" Type="http://schemas.openxmlformats.org/officeDocument/2006/relationships/tags" Target="../tags/tag151.xml"/><Relationship Id="rId21" Type="http://schemas.openxmlformats.org/officeDocument/2006/relationships/tags" Target="../tags/tag169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image" Target="../media/image18.emf"/><Relationship Id="rId1" Type="http://schemas.openxmlformats.org/officeDocument/2006/relationships/vmlDrawing" Target="../drawings/vmlDrawing14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oleObject" Target="../embeddings/oleObject14.bin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notesSlide" Target="../notesSlides/notesSlide12.xml"/><Relationship Id="rId30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chart" Target="../charts/chart9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image" Target="../media/image30.emf"/><Relationship Id="rId2" Type="http://schemas.openxmlformats.org/officeDocument/2006/relationships/tags" Target="../tags/tag174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78.xml"/><Relationship Id="rId11" Type="http://schemas.openxmlformats.org/officeDocument/2006/relationships/oleObject" Target="../embeddings/oleObject15.bin"/><Relationship Id="rId5" Type="http://schemas.openxmlformats.org/officeDocument/2006/relationships/tags" Target="../tags/tag177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76.xml"/><Relationship Id="rId9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image" Target="../media/image18.emf"/><Relationship Id="rId3" Type="http://schemas.openxmlformats.org/officeDocument/2006/relationships/tags" Target="../tags/tag182.xml"/><Relationship Id="rId21" Type="http://schemas.openxmlformats.org/officeDocument/2006/relationships/tags" Target="../tags/tag200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oleObject" Target="../embeddings/oleObject16.bin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notesSlide" Target="../notesSlides/notesSlide14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slideLayout" Target="../slideLayouts/slideLayout22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notesSlide" Target="../notesSlides/notesSlide15.xml"/><Relationship Id="rId3" Type="http://schemas.openxmlformats.org/officeDocument/2006/relationships/tags" Target="../tags/tag203.xml"/><Relationship Id="rId21" Type="http://schemas.openxmlformats.org/officeDocument/2006/relationships/chart" Target="../charts/chart11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slideLayout" Target="../slideLayouts/slideLayout22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image" Target="../media/image18.emf"/><Relationship Id="rId1" Type="http://schemas.openxmlformats.org/officeDocument/2006/relationships/vmlDrawing" Target="../drawings/vmlDrawing17.v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10" Type="http://schemas.openxmlformats.org/officeDocument/2006/relationships/tags" Target="../tags/tag210.xml"/><Relationship Id="rId19" Type="http://schemas.openxmlformats.org/officeDocument/2006/relationships/oleObject" Target="../embeddings/oleObject17.bin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3" Type="http://schemas.openxmlformats.org/officeDocument/2006/relationships/tags" Target="../tags/tag218.xml"/><Relationship Id="rId21" Type="http://schemas.openxmlformats.org/officeDocument/2006/relationships/oleObject" Target="../embeddings/oleObject18.bin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notesSlide" Target="../notesSlides/notesSlide16.xml"/><Relationship Id="rId1" Type="http://schemas.openxmlformats.org/officeDocument/2006/relationships/vmlDrawing" Target="../drawings/vmlDrawing18.v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chart" Target="../charts/chart12.xml"/><Relationship Id="rId10" Type="http://schemas.openxmlformats.org/officeDocument/2006/relationships/tags" Target="../tags/tag225.xml"/><Relationship Id="rId19" Type="http://schemas.openxmlformats.org/officeDocument/2006/relationships/slideLayout" Target="../slideLayouts/slideLayout22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35.xml"/><Relationship Id="rId7" Type="http://schemas.openxmlformats.org/officeDocument/2006/relationships/image" Target="../media/image31.emf"/><Relationship Id="rId2" Type="http://schemas.openxmlformats.org/officeDocument/2006/relationships/tags" Target="../tags/tag23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9.xml"/><Relationship Id="rId7" Type="http://schemas.openxmlformats.org/officeDocument/2006/relationships/image" Target="../media/image18.emf"/><Relationship Id="rId12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chart" Target="../charts/chart1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image" Target="../media/image18.emf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9.xml"/><Relationship Id="rId7" Type="http://schemas.openxmlformats.org/officeDocument/2006/relationships/image" Target="../media/image18.emf"/><Relationship Id="rId2" Type="http://schemas.openxmlformats.org/officeDocument/2006/relationships/tags" Target="../tags/tag2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1.xml"/><Relationship Id="rId7" Type="http://schemas.openxmlformats.org/officeDocument/2006/relationships/image" Target="../media/image18.emf"/><Relationship Id="rId2" Type="http://schemas.openxmlformats.org/officeDocument/2006/relationships/tags" Target="../tags/tag3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34" Type="http://schemas.openxmlformats.org/officeDocument/2006/relationships/oleObject" Target="../embeddings/oleObject9.bin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notesSlide" Target="../notesSlides/notesSlide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tags" Target="../tags/tag59.xml"/><Relationship Id="rId1" Type="http://schemas.openxmlformats.org/officeDocument/2006/relationships/vmlDrawing" Target="../drawings/vmlDrawing9.v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32" Type="http://schemas.openxmlformats.org/officeDocument/2006/relationships/slideLayout" Target="../slideLayouts/slideLayout22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36" Type="http://schemas.openxmlformats.org/officeDocument/2006/relationships/chart" Target="../charts/chart2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31" Type="http://schemas.openxmlformats.org/officeDocument/2006/relationships/tags" Target="../tags/tag61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30" Type="http://schemas.openxmlformats.org/officeDocument/2006/relationships/tags" Target="../tags/tag60.xml"/><Relationship Id="rId35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slideLayout" Target="../slideLayouts/slideLayout22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image" Target="../media/image18.emf"/><Relationship Id="rId1" Type="http://schemas.openxmlformats.org/officeDocument/2006/relationships/vmlDrawing" Target="../drawings/vmlDrawing10.v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oleObject" Target="../embeddings/oleObject10.bin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notesSlide" Target="../notesSlides/notesSlide8.xml"/><Relationship Id="rId30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oleObject" Target="../embeddings/oleObject11.bin"/><Relationship Id="rId1" Type="http://schemas.openxmlformats.org/officeDocument/2006/relationships/vmlDrawing" Target="../drawings/vmlDrawing11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chart" Target="../charts/chart5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notesSlide" Target="../notesSlides/notesSlide9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chart" Target="../charts/chart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slideLayout" Target="../slideLayouts/slideLayout22.xml"/><Relationship Id="rId30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65275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ladsholder til billede 1" descr="Forsidebillede med medarbejdere der kigger på en tavl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94782B-D722-429F-A715-D65A2F4E0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Januar, 2022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B3ABF-F6E7-4FF0-A7CD-8B725796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4699978"/>
            <a:ext cx="10650909" cy="1213460"/>
          </a:xfrm>
        </p:spPr>
        <p:txBody>
          <a:bodyPr vert="horz">
            <a:normAutofit/>
          </a:bodyPr>
          <a:lstStyle/>
          <a:p>
            <a:r>
              <a:rPr lang="da-DK" sz="3000" dirty="0" smtClean="0"/>
              <a:t>Økonomistyrelsens brugertilfredshedsundersøgelse (BTU), 2021</a:t>
            </a:r>
            <a:endParaRPr lang="da-DK" sz="3000" dirty="0"/>
          </a:p>
        </p:txBody>
      </p:sp>
      <p:pic>
        <p:nvPicPr>
          <p:cNvPr id="8" name="Logo" descr="{&quot;templafy&quot;:{&quot;id&quot;:&quot;c1e44d37-b6e3-490f-8d4a-2784cb87c2f3&quot;}}">
            <a:extLst>
              <a:ext uri="{FF2B5EF4-FFF2-40B4-BE49-F238E27FC236}">
                <a16:creationId xmlns:a16="http://schemas.microsoft.com/office/drawing/2014/main" id="{03FF14B4-B3EE-489A-84B0-501550CD0F84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1076" y="5888998"/>
            <a:ext cx="2725541" cy="70568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0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6645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think-cell Slide" r:id="rId30" imgW="338" imgH="338" progId="TCLayout.ActiveDocument.1">
                  <p:embed/>
                </p:oleObj>
              </mc:Choice>
              <mc:Fallback>
                <p:oleObj name="think-cell Slide" r:id="rId30" imgW="338" imgH="338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14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sym typeface="+mn-lt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2000" dirty="0"/>
              <a:t>Deltagerne er </a:t>
            </a:r>
            <a:r>
              <a:rPr lang="da-DK" sz="2000" dirty="0" smtClean="0"/>
              <a:t>tilfredse med </a:t>
            </a:r>
            <a:r>
              <a:rPr lang="da-DK" sz="2000" dirty="0"/>
              <a:t>ØS’ </a:t>
            </a:r>
            <a:r>
              <a:rPr lang="da-DK" sz="2000" dirty="0" smtClean="0"/>
              <a:t>netværk og vil gerne anbefale dem</a:t>
            </a:r>
            <a:endParaRPr lang="da-DK" sz="2000" dirty="0"/>
          </a:p>
        </p:txBody>
      </p:sp>
      <p:sp>
        <p:nvSpPr>
          <p:cNvPr id="24" name="Rektangel 23"/>
          <p:cNvSpPr/>
          <p:nvPr>
            <p:custDataLst>
              <p:tags r:id="rId4"/>
            </p:custDataLst>
          </p:nvPr>
        </p:nvSpPr>
        <p:spPr bwMode="auto">
          <a:xfrm>
            <a:off x="10555288" y="3046413"/>
            <a:ext cx="160338" cy="120650"/>
          </a:xfrm>
          <a:prstGeom prst="rect">
            <a:avLst/>
          </a:prstGeom>
          <a:solidFill>
            <a:srgbClr val="D4EBE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ktangel 17"/>
          <p:cNvSpPr/>
          <p:nvPr>
            <p:custDataLst>
              <p:tags r:id="rId5"/>
            </p:custDataLst>
          </p:nvPr>
        </p:nvSpPr>
        <p:spPr bwMode="auto">
          <a:xfrm>
            <a:off x="8194675" y="3046413"/>
            <a:ext cx="160338" cy="1206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ktangel 21"/>
          <p:cNvSpPr/>
          <p:nvPr>
            <p:custDataLst>
              <p:tags r:id="rId6"/>
            </p:custDataLst>
          </p:nvPr>
        </p:nvSpPr>
        <p:spPr bwMode="auto">
          <a:xfrm>
            <a:off x="9886950" y="3046413"/>
            <a:ext cx="160338" cy="120650"/>
          </a:xfrm>
          <a:prstGeom prst="rect">
            <a:avLst/>
          </a:prstGeom>
          <a:solidFill>
            <a:srgbClr val="AFC8E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ktangel 19"/>
          <p:cNvSpPr/>
          <p:nvPr>
            <p:custDataLst>
              <p:tags r:id="rId7"/>
            </p:custDataLst>
          </p:nvPr>
        </p:nvSpPr>
        <p:spPr bwMode="auto">
          <a:xfrm>
            <a:off x="9072563" y="3046413"/>
            <a:ext cx="160338" cy="120650"/>
          </a:xfrm>
          <a:prstGeom prst="rect">
            <a:avLst/>
          </a:prstGeom>
          <a:solidFill>
            <a:srgbClr val="7CC4A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7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8405813" y="3043238"/>
            <a:ext cx="5651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A114D9A-9240-4E30-8BC7-921AE143D0B8}" type="datetime'''''T''''''''i''l''''''''''fre''d''s''''h''''e''d'''''''">
              <a:rPr lang="da-DK" altLang="en-US" sz="90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Tilfredshed</a:t>
            </a:fld>
            <a:endParaRPr lang="da-DK" sz="900" dirty="0">
              <a:sym typeface="+mn-lt"/>
            </a:endParaRPr>
          </a:p>
        </p:txBody>
      </p:sp>
      <p:sp>
        <p:nvSpPr>
          <p:cNvPr id="149" name="Rectangle 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9283700" y="3043238"/>
            <a:ext cx="5016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9752F2B-68B1-4C01-960F-6E8CBC376E80}" type="datetime'''''''F''''a''gl''i''''''g''''''''h''e''''''d'''''''">
              <a:rPr lang="da-DK" altLang="en-US" sz="90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Faglighed</a:t>
            </a:fld>
            <a:endParaRPr lang="da-DK" sz="900" dirty="0">
              <a:sym typeface="+mn-lt"/>
            </a:endParaRPr>
          </a:p>
        </p:txBody>
      </p:sp>
      <p:sp>
        <p:nvSpPr>
          <p:cNvPr id="150" name="Rectangle 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10098088" y="30432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CDCBD6F-74C8-456A-8E26-3DD0E55A834D}" type="datetime'''Pro''''''''''''''''''''''''''''c''e''''''''''''s'''''''''">
              <a:rPr lang="da-DK" altLang="en-US" sz="90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Proces</a:t>
            </a:fld>
            <a:endParaRPr lang="da-DK" sz="900" dirty="0">
              <a:sym typeface="+mn-lt"/>
            </a:endParaRPr>
          </a:p>
        </p:txBody>
      </p:sp>
      <p:sp>
        <p:nvSpPr>
          <p:cNvPr id="200" name="Rectangle 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10766425" y="3043238"/>
            <a:ext cx="539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60CEE7D-4887-4F4E-B0E3-AF00E42BBCFF}" type="datetime'''''''A''nb''''''ef''al''in''''''''g'''''''''''''''''''''''''">
              <a:rPr lang="da-DK" altLang="en-US" sz="90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Anbefaling</a:t>
            </a:fld>
            <a:endParaRPr lang="da-DK" sz="900" dirty="0">
              <a:sym typeface="+mn-lt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899999" y="6192000"/>
            <a:ext cx="1002041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800" dirty="0" smtClean="0"/>
              <a:t>Noter: </a:t>
            </a:r>
            <a:r>
              <a:rPr lang="da-DK" sz="800" b="1" dirty="0"/>
              <a:t>1</a:t>
            </a:r>
            <a:r>
              <a:rPr lang="da-DK" sz="800" b="1" dirty="0" smtClean="0"/>
              <a:t>)</a:t>
            </a:r>
            <a:r>
              <a:rPr lang="da-DK" sz="800" dirty="0" smtClean="0"/>
              <a:t> </a:t>
            </a:r>
            <a:r>
              <a:rPr lang="da-DK" sz="800" dirty="0"/>
              <a:t>Netværket hed tidligere Netværk for erfarne udbudsjurister. </a:t>
            </a:r>
            <a:r>
              <a:rPr lang="da-DK" sz="800" b="1" dirty="0" smtClean="0"/>
              <a:t>2)</a:t>
            </a:r>
            <a:r>
              <a:rPr lang="da-DK" sz="800" dirty="0" smtClean="0"/>
              <a:t> </a:t>
            </a:r>
            <a:r>
              <a:rPr lang="da-DK" sz="800" dirty="0"/>
              <a:t>Netværket hed tidligere Netværk for udbudsjurister med få års erfaring</a:t>
            </a:r>
            <a:r>
              <a:rPr lang="da-DK" sz="800" dirty="0" smtClean="0"/>
              <a:t>. </a:t>
            </a:r>
            <a:r>
              <a:rPr lang="da-DK" sz="800" b="1" dirty="0" smtClean="0"/>
              <a:t>3)</a:t>
            </a:r>
            <a:r>
              <a:rPr lang="da-DK" sz="800" dirty="0" smtClean="0"/>
              <a:t> IKTR</a:t>
            </a:r>
            <a:r>
              <a:rPr lang="da-DK" sz="800" dirty="0"/>
              <a:t>: Netværk for Intern kontrol, tilsyn og risikostyring.</a:t>
            </a:r>
            <a:r>
              <a:rPr lang="da-DK" sz="800" dirty="0" smtClean="0"/>
              <a:t> </a:t>
            </a:r>
            <a:endParaRPr lang="da-DK" sz="800" dirty="0"/>
          </a:p>
        </p:txBody>
      </p:sp>
      <p:sp>
        <p:nvSpPr>
          <p:cNvPr id="40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0133" y="158751"/>
            <a:ext cx="5395913" cy="252413"/>
          </a:xfrm>
        </p:spPr>
        <p:txBody>
          <a:bodyPr/>
          <a:lstStyle/>
          <a:p>
            <a:r>
              <a:rPr lang="da-DK" sz="1000" dirty="0"/>
              <a:t>KAPITEL </a:t>
            </a:r>
            <a:r>
              <a:rPr lang="da-DK" dirty="0"/>
              <a:t>4</a:t>
            </a:r>
            <a:r>
              <a:rPr lang="da-DK" sz="1000" dirty="0" smtClean="0"/>
              <a:t> - NETVÆRK</a:t>
            </a:r>
            <a:endParaRPr lang="da-DK" sz="1000" dirty="0"/>
          </a:p>
        </p:txBody>
      </p:sp>
      <p:graphicFrame>
        <p:nvGraphicFramePr>
          <p:cNvPr id="70" name="Chart 3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709243817"/>
              </p:ext>
            </p:extLst>
          </p:nvPr>
        </p:nvGraphicFramePr>
        <p:xfrm>
          <a:off x="612775" y="3275013"/>
          <a:ext cx="10956925" cy="214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73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5727700" y="5384800"/>
            <a:ext cx="7239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5CA9F1D-A6F1-4CA7-B3E3-B60659E2F3AD}" type="datetime'Netværk fo''r &#10;statslig tilskuds-&#10;a''''''dministra''tio''n'">
              <a:rPr lang="da-DK" altLang="en-US" sz="900" kern="0" smtClean="0"/>
              <a:pPr/>
              <a:t>Netværk for 
statslig tilskuds-
administration</a:t>
            </a:fld>
            <a:endParaRPr lang="da-DK" sz="900" kern="0" dirty="0">
              <a:sym typeface="+mn-lt"/>
            </a:endParaRPr>
          </a:p>
        </p:txBody>
      </p:sp>
      <p:sp>
        <p:nvSpPr>
          <p:cNvPr id="54" name="Rectangle 3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3614738" y="5384800"/>
            <a:ext cx="6350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0A3CECB-EE2D-40E7-8049-DED183DCE096}" type="datetime'Netværk o''m &#10;st''yr''ing ''&#10;(ø''ko''''nomi-&#10;c''hef''er ''2)'">
              <a:rPr lang="da-DK" altLang="en-US" sz="900" kern="0" smtClean="0"/>
              <a:pPr/>
              <a:t>Netværk om 
styring 
(økonomi-
chefer 2)</a:t>
            </a:fld>
            <a:endParaRPr lang="da-DK" sz="900" kern="0" dirty="0">
              <a:sym typeface="+mn-lt"/>
            </a:endParaRPr>
          </a:p>
        </p:txBody>
      </p:sp>
      <p:sp>
        <p:nvSpPr>
          <p:cNvPr id="89" name="Rectangle 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787400" y="5384800"/>
            <a:ext cx="533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F340850-7FDE-48CA-8070-E2C3CA9AC037}" type="datetime'''''''All''''e'''''' ''ne''''''tv''''æ''''r''k'">
              <a:rPr lang="da-DK" altLang="en-US" sz="1050" b="1" kern="0" smtClean="0"/>
              <a:pPr marL="0" indent="0" algn="ctr">
                <a:spcBef>
                  <a:spcPct val="0"/>
                </a:spcBef>
                <a:buNone/>
              </a:pPr>
              <a:t>Alle netværk</a:t>
            </a:fld>
            <a:endParaRPr lang="da-DK" sz="1050" b="1" kern="0" dirty="0">
              <a:sym typeface="+mn-lt"/>
            </a:endParaRPr>
          </a:p>
        </p:txBody>
      </p:sp>
      <p:sp>
        <p:nvSpPr>
          <p:cNvPr id="50" name="Rectangle 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1487488" y="5384800"/>
            <a:ext cx="571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213B7E3-A96B-440B-99C5-A4A25A44149F}" type="datetime'''''''''B''I-n''''''''e''t''''væ''''''''''''''''rk'">
              <a:rPr lang="da-DK" altLang="en-US" sz="900" kern="0" smtClean="0"/>
              <a:pPr/>
              <a:t>BI-netværk</a:t>
            </a:fld>
            <a:endParaRPr lang="da-DK" sz="900" kern="0" dirty="0">
              <a:sym typeface="+mn-lt"/>
            </a:endParaRPr>
          </a:p>
        </p:txBody>
      </p:sp>
      <p:sp>
        <p:nvSpPr>
          <p:cNvPr id="55" name="Rectangle 3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4333875" y="5384800"/>
            <a:ext cx="6350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002C633-E0B9-43D8-A73A-5DEF375E45C7}" type="datetime'Netværk om &#10;sty''''r''''ing &#10;(ø''ko''nomi-''''''&#10;chefer 3)'">
              <a:rPr lang="da-DK" altLang="en-US" sz="900" kern="0" smtClean="0"/>
              <a:pPr/>
              <a:t>Netværk om 
styring 
(økonomi-
chefer 3)</a:t>
            </a:fld>
            <a:endParaRPr lang="da-DK" sz="900" kern="0" dirty="0">
              <a:sym typeface="+mn-lt"/>
            </a:endParaRPr>
          </a:p>
        </p:txBody>
      </p:sp>
      <p:sp>
        <p:nvSpPr>
          <p:cNvPr id="52" name="Rectangle 3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2187575" y="5384800"/>
            <a:ext cx="6096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FA3219C-E394-45B9-A793-663717078F97}" type="datetime'Ne''tvær''k ''for'''' ''''Adv''a''''''nced'' Analyti''c''s'''">
              <a:rPr lang="da-DK" altLang="en-US" sz="900" kern="0" smtClean="0"/>
              <a:pPr/>
              <a:t>Netværk for Advanced Analytics</a:t>
            </a:fld>
            <a:endParaRPr lang="da-DK" sz="900" kern="0" dirty="0">
              <a:sym typeface="+mn-lt"/>
            </a:endParaRPr>
          </a:p>
        </p:txBody>
      </p:sp>
      <p:sp>
        <p:nvSpPr>
          <p:cNvPr id="53" name="Rectangle 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2809875" y="5384800"/>
            <a:ext cx="806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C7B7F40-4498-4E53-82F3-3D7224E2EF8C}" type="datetime'Netværk om &#10;st''yr''in''''''g &#10;(dep. økon''om''ic''he''fe''r)'">
              <a:rPr lang="da-DK" altLang="en-US" sz="900" kern="0" smtClean="0"/>
              <a:pPr/>
              <a:t>Netværk om 
styring 
(dep. økonomichefer)</a:t>
            </a:fld>
            <a:endParaRPr lang="da-DK" sz="900" kern="0" dirty="0">
              <a:sym typeface="+mn-lt"/>
            </a:endParaRPr>
          </a:p>
        </p:txBody>
      </p:sp>
      <p:sp>
        <p:nvSpPr>
          <p:cNvPr id="56" name="Rectangle 3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4992688" y="5384800"/>
            <a:ext cx="7556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F5B2C64-D2B7-4F37-B02C-76511B219B9B}" type="datetime'''Netv''ærk om &#10;styring &#10;''(økonomi-&#10;''m''edar''be''jdere)'">
              <a:rPr lang="da-DK" altLang="en-US" sz="900" kern="0" smtClean="0"/>
              <a:pPr/>
              <a:t>Netværk om 
styring 
(økonomi-
medarbejdere)</a:t>
            </a:fld>
            <a:endParaRPr lang="da-DK" sz="900" kern="0" dirty="0">
              <a:sym typeface="+mn-lt"/>
            </a:endParaRPr>
          </a:p>
        </p:txBody>
      </p:sp>
      <p:sp>
        <p:nvSpPr>
          <p:cNvPr id="37" name="Rectangle 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10866438" y="5384800"/>
            <a:ext cx="5207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7100BEF-645A-4EB6-8F82-9F95E3A058F8}" type="datetime'''''Ana''l''y''''''''''s''''e''-''''''''''&#10;netværk''''e''t'">
              <a:rPr lang="da-DK" altLang="en-US" sz="900" kern="0" smtClean="0"/>
              <a:pPr/>
              <a:t>Analyse-
netværket</a:t>
            </a:fld>
            <a:endParaRPr lang="da-DK" sz="900" kern="0" dirty="0">
              <a:sym typeface="+mn-lt"/>
            </a:endParaRPr>
          </a:p>
        </p:txBody>
      </p:sp>
      <p:sp>
        <p:nvSpPr>
          <p:cNvPr id="75" name="Rectangle 3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6515100" y="5384800"/>
            <a:ext cx="5905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4C1EAFE-DDB8-492D-A1E6-C151D0AD41E7}" type="datetime'''Netværk f''or u''d''b''''''uds-''''''&#10;''''juris''ter'' 1'''">
              <a:rPr lang="da-DK" altLang="en-US" sz="900" kern="0" smtClean="0"/>
              <a:pPr/>
              <a:t>Netværk for udbuds-
jurister 1</a:t>
            </a:fld>
            <a:r>
              <a:rPr lang="da-DK" altLang="en-US" sz="900" kern="0" baseline="30000" smtClean="0"/>
              <a:t>1</a:t>
            </a:r>
            <a:endParaRPr lang="da-DK" sz="900" kern="0" baseline="30000" dirty="0">
              <a:sym typeface="+mn-lt"/>
            </a:endParaRPr>
          </a:p>
        </p:txBody>
      </p:sp>
      <p:sp>
        <p:nvSpPr>
          <p:cNvPr id="59" name="Rectangle 3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10145713" y="5384800"/>
            <a:ext cx="5254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2E4600B-CA77-4B8B-8376-3E42CD0132A3}" type="datetime'IK''T''''''R ''&#10;(''''''le''de''re ''i ''s''''tyr''els''er)'''">
              <a:rPr lang="da-DK" altLang="en-US" sz="900" kern="0" smtClean="0"/>
              <a:pPr/>
              <a:t>IKTR 
(ledere i styrelser)</a:t>
            </a:fld>
            <a:r>
              <a:rPr lang="da-DK" altLang="en-US" sz="900" kern="0" baseline="30000" dirty="0" smtClean="0"/>
              <a:t>3</a:t>
            </a:r>
            <a:endParaRPr lang="da-DK" sz="900" kern="0" dirty="0">
              <a:sym typeface="+mn-lt"/>
            </a:endParaRPr>
          </a:p>
        </p:txBody>
      </p:sp>
      <p:sp>
        <p:nvSpPr>
          <p:cNvPr id="77" name="Rectangle 3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7234238" y="5384801"/>
            <a:ext cx="5905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C688209-F41F-4E80-B9CB-3AAC07194117}" type="datetime'Ne''tværk'' f''o''r u''''dbud''''s-''&#10;''j''''urist''e''r'' 2'">
              <a:rPr lang="da-DK" altLang="en-US" sz="900" kern="0" smtClean="0"/>
              <a:pPr/>
              <a:t>Netværk for udbuds-
jurister 2</a:t>
            </a:fld>
            <a:r>
              <a:rPr lang="da-DK" altLang="en-US" sz="900" kern="0" baseline="30000" smtClean="0"/>
              <a:t>2</a:t>
            </a:r>
            <a:endParaRPr lang="da-DK" sz="900" kern="0" baseline="30000" dirty="0">
              <a:sym typeface="+mn-lt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7953375" y="5384801"/>
            <a:ext cx="5905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989B464-735A-4E25-816E-A80404458DD0}" type="datetime'Net''v''ærk ''''fo''r'' udbud''''''s-&#10;j''''urist''''''e''r 3'">
              <a:rPr lang="da-DK" altLang="en-US" sz="900" kern="0" smtClean="0"/>
              <a:pPr/>
              <a:t>Netværk for udbuds-
jurister 3</a:t>
            </a:fld>
            <a:endParaRPr lang="da-DK" sz="900" kern="0" dirty="0">
              <a:sym typeface="+mn-lt"/>
            </a:endParaRPr>
          </a:p>
        </p:txBody>
      </p:sp>
      <p:sp>
        <p:nvSpPr>
          <p:cNvPr id="57" name="Rectangle 3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8531225" y="5384800"/>
            <a:ext cx="8747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sz="900" kern="0" dirty="0" smtClean="0">
                <a:sym typeface="+mn-lt"/>
              </a:rPr>
              <a:t>IKTR (departementer)</a:t>
            </a:r>
            <a:r>
              <a:rPr lang="da-DK" sz="900" kern="0" baseline="30000" dirty="0">
                <a:sym typeface="+mn-lt"/>
              </a:rPr>
              <a:t>3</a:t>
            </a:r>
            <a:endParaRPr lang="da-DK" sz="900" kern="0" dirty="0">
              <a:sym typeface="+mn-lt"/>
            </a:endParaRPr>
          </a:p>
        </p:txBody>
      </p:sp>
      <p:sp>
        <p:nvSpPr>
          <p:cNvPr id="58" name="Rectangle 3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9288463" y="5384800"/>
            <a:ext cx="7985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D89609D-59FF-4E42-AD1E-E31ABA9A3EB7}" type="datetime'I''K''T''R ''&#10;''(''sty''''''rel''''s''''e''s-&#10;medarb''ejdere)'">
              <a:rPr lang="da-DK" altLang="en-US" sz="900" kern="0" smtClean="0"/>
              <a:pPr/>
              <a:t>IKTR 
(styrelses-
medarbejdere)</a:t>
            </a:fld>
            <a:r>
              <a:rPr lang="da-DK" altLang="en-US" sz="900" kern="0" baseline="30000" dirty="0"/>
              <a:t>3</a:t>
            </a:r>
            <a:endParaRPr lang="da-DK" sz="900" kern="0" dirty="0">
              <a:sym typeface="+mn-lt"/>
            </a:endParaRPr>
          </a:p>
        </p:txBody>
      </p:sp>
      <p:cxnSp>
        <p:nvCxnSpPr>
          <p:cNvPr id="10" name="Lige forbindelse 9"/>
          <p:cNvCxnSpPr/>
          <p:nvPr/>
        </p:nvCxnSpPr>
        <p:spPr bwMode="auto">
          <a:xfrm>
            <a:off x="1415480" y="3284984"/>
            <a:ext cx="0" cy="20414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kstfelt 46"/>
          <p:cNvSpPr txBox="1"/>
          <p:nvPr/>
        </p:nvSpPr>
        <p:spPr>
          <a:xfrm>
            <a:off x="956519" y="2605554"/>
            <a:ext cx="47918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 smtClean="0"/>
              <a:t>På </a:t>
            </a:r>
            <a:r>
              <a:rPr lang="da-DK" sz="1200" dirty="0"/>
              <a:t>tværs af alle netværk </a:t>
            </a:r>
            <a:r>
              <a:rPr lang="da-DK" sz="1200" dirty="0" smtClean="0"/>
              <a:t>scorer netværkene højest på deltagernes lyst til at </a:t>
            </a:r>
            <a:r>
              <a:rPr lang="da-DK" sz="1200" b="1" dirty="0" smtClean="0"/>
              <a:t>anbefale netværkene </a:t>
            </a:r>
            <a:r>
              <a:rPr lang="da-DK" sz="1200" dirty="0" smtClean="0"/>
              <a:t>til andre relevante personer.</a:t>
            </a:r>
            <a:endParaRPr lang="da-DK" sz="1200" b="1" dirty="0"/>
          </a:p>
        </p:txBody>
      </p:sp>
      <p:sp>
        <p:nvSpPr>
          <p:cNvPr id="48" name="Tekstfelt 47"/>
          <p:cNvSpPr txBox="1"/>
          <p:nvPr/>
        </p:nvSpPr>
        <p:spPr>
          <a:xfrm>
            <a:off x="957263" y="1957482"/>
            <a:ext cx="4791075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Deltagerne </a:t>
            </a:r>
            <a:r>
              <a:rPr lang="da-DK" sz="1200" dirty="0" smtClean="0"/>
              <a:t>er overordnet </a:t>
            </a:r>
            <a:r>
              <a:rPr lang="da-DK" sz="1200" b="1" dirty="0" smtClean="0"/>
              <a:t>tilfredse </a:t>
            </a:r>
            <a:r>
              <a:rPr lang="da-DK" sz="1200" dirty="0" smtClean="0"/>
              <a:t>med de 14 netværk på </a:t>
            </a:r>
            <a:r>
              <a:rPr lang="da-DK" sz="1200" dirty="0"/>
              <a:t>tværs </a:t>
            </a:r>
            <a:r>
              <a:rPr lang="da-DK" sz="1200" dirty="0" smtClean="0"/>
              <a:t>af spørgsmålene om generel tilfredshed, faglighed, proces</a:t>
            </a:r>
            <a:r>
              <a:rPr lang="da-DK" sz="1200" dirty="0" smtClean="0">
                <a:solidFill>
                  <a:schemeClr val="accent6"/>
                </a:solidFill>
              </a:rPr>
              <a:t>,</a:t>
            </a:r>
            <a:r>
              <a:rPr lang="da-DK" sz="1200" dirty="0" smtClean="0"/>
              <a:t> og hvorvidt de vil anbefale netværket.</a:t>
            </a:r>
            <a:endParaRPr lang="da-DK" sz="1200" dirty="0"/>
          </a:p>
        </p:txBody>
      </p:sp>
      <p:sp>
        <p:nvSpPr>
          <p:cNvPr id="51" name="Tekstfelt 50"/>
          <p:cNvSpPr txBox="1"/>
          <p:nvPr/>
        </p:nvSpPr>
        <p:spPr>
          <a:xfrm>
            <a:off x="6553521" y="1916832"/>
            <a:ext cx="49336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 smtClean="0"/>
              <a:t>Målt på generel tilfredshed har to </a:t>
            </a:r>
            <a:r>
              <a:rPr lang="da-DK" sz="1200" b="1" dirty="0" smtClean="0"/>
              <a:t>Netværk om styring  </a:t>
            </a:r>
            <a:r>
              <a:rPr lang="da-DK" sz="1200" dirty="0" smtClean="0"/>
              <a:t>(Økonomichefer 3 og Økonomimedarbejdere) og</a:t>
            </a:r>
            <a:r>
              <a:rPr lang="da-DK" sz="1200" b="1" dirty="0" smtClean="0"/>
              <a:t> Netværk for udbudsjurister 2</a:t>
            </a:r>
            <a:r>
              <a:rPr lang="da-DK" sz="1200" dirty="0" smtClean="0"/>
              <a:t> de mest tilfredse deltagere med en gennemsnitlige generel tilfredshed på hhv. 4,8, 4,6 og 4,6.</a:t>
            </a:r>
            <a:endParaRPr lang="da-DK" sz="1200" dirty="0"/>
          </a:p>
        </p:txBody>
      </p:sp>
      <p:cxnSp>
        <p:nvCxnSpPr>
          <p:cNvPr id="60" name="Lige forbindelse 111"/>
          <p:cNvCxnSpPr/>
          <p:nvPr/>
        </p:nvCxnSpPr>
        <p:spPr>
          <a:xfrm>
            <a:off x="839416" y="2016148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ge forbindelse 111"/>
          <p:cNvCxnSpPr/>
          <p:nvPr/>
        </p:nvCxnSpPr>
        <p:spPr>
          <a:xfrm>
            <a:off x="839416" y="2664220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ge forbindelse 111"/>
          <p:cNvCxnSpPr/>
          <p:nvPr/>
        </p:nvCxnSpPr>
        <p:spPr>
          <a:xfrm>
            <a:off x="6456040" y="1975498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felt 63"/>
          <p:cNvSpPr txBox="1"/>
          <p:nvPr/>
        </p:nvSpPr>
        <p:spPr>
          <a:xfrm>
            <a:off x="695400" y="1444134"/>
            <a:ext cx="50529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 smtClean="0">
                <a:solidFill>
                  <a:schemeClr val="accent1"/>
                </a:solidFill>
              </a:rPr>
              <a:t>Tilfredshed </a:t>
            </a:r>
            <a:r>
              <a:rPr lang="da-DK" sz="1400" b="1" dirty="0">
                <a:solidFill>
                  <a:schemeClr val="accent1"/>
                </a:solidFill>
              </a:rPr>
              <a:t>med Økonomistyrelsens </a:t>
            </a:r>
            <a:r>
              <a:rPr lang="da-DK" sz="1400" b="1" dirty="0" smtClean="0">
                <a:solidFill>
                  <a:schemeClr val="accent1"/>
                </a:solidFill>
              </a:rPr>
              <a:t>netværk</a:t>
            </a:r>
            <a:endParaRPr lang="da-DK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2180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think-cell Slide" r:id="rId17" imgW="338" imgH="338" progId="TCLayout.ActiveDocument.1">
                  <p:embed/>
                </p:oleObj>
              </mc:Choice>
              <mc:Fallback>
                <p:oleObj name="think-cell Slide" r:id="rId17" imgW="338" imgH="33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10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sym typeface="+mn-lt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01677" y="620688"/>
            <a:ext cx="10785474" cy="782662"/>
          </a:xfrm>
        </p:spPr>
        <p:txBody>
          <a:bodyPr vert="horz"/>
          <a:lstStyle/>
          <a:p>
            <a:r>
              <a:rPr lang="da-DK" sz="2000" dirty="0" smtClean="0"/>
              <a:t>Den </a:t>
            </a:r>
            <a:r>
              <a:rPr lang="da-DK" sz="2000" dirty="0"/>
              <a:t>generelle tilfredshed med e-læringskurser </a:t>
            </a:r>
            <a:r>
              <a:rPr lang="da-DK" sz="2000" dirty="0" smtClean="0"/>
              <a:t>er 4,0 </a:t>
            </a:r>
            <a:r>
              <a:rPr lang="da-DK" sz="2000" dirty="0"/>
              <a:t>på tværs af </a:t>
            </a:r>
            <a:r>
              <a:rPr lang="da-DK" sz="2000" dirty="0" smtClean="0"/>
              <a:t>243 evaluerede kurser </a:t>
            </a:r>
            <a:endParaRPr lang="da-DK" sz="2000" dirty="0"/>
          </a:p>
        </p:txBody>
      </p:sp>
      <p:graphicFrame>
        <p:nvGraphicFramePr>
          <p:cNvPr id="62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37162335"/>
              </p:ext>
            </p:extLst>
          </p:nvPr>
        </p:nvGraphicFramePr>
        <p:xfrm>
          <a:off x="6157913" y="2266950"/>
          <a:ext cx="5411787" cy="326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4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6605588" y="5483225"/>
            <a:ext cx="5778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BD46AB10-61A2-40EE-A13C-0E9C3664CBED}" type="datetime'T''ilf''''''''''''''''''re''''''d''''''''s''''''''h''''''ed'">
              <a:rPr lang="da-DK" altLang="en-US" sz="900" smtClean="0"/>
              <a:pPr marL="0" indent="0" algn="r">
                <a:spcBef>
                  <a:spcPct val="0"/>
                </a:spcBef>
                <a:buNone/>
              </a:pPr>
              <a:t>Tilfredshed</a:t>
            </a:fld>
            <a:endParaRPr lang="da-DK" sz="900" dirty="0">
              <a:sym typeface="+mn-lt"/>
            </a:endParaRPr>
          </a:p>
        </p:txBody>
      </p:sp>
      <p:sp>
        <p:nvSpPr>
          <p:cNvPr id="27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10553700" y="5483225"/>
            <a:ext cx="552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7D48CE4-DA1A-4A60-968B-89A31ECA6B6B}" type="datetime'''''An''''be''''''''''f''''''al''''i''''''''n''g'''''''''">
              <a:rPr lang="da-DK" altLang="en-US" sz="900" smtClean="0"/>
              <a:pPr marL="0" indent="0" algn="r">
                <a:spcBef>
                  <a:spcPct val="0"/>
                </a:spcBef>
                <a:buNone/>
              </a:pPr>
              <a:t>Anbefaling</a:t>
            </a:fld>
            <a:endParaRPr lang="da-DK" sz="900" dirty="0">
              <a:sym typeface="+mn-lt"/>
            </a:endParaRPr>
          </a:p>
        </p:txBody>
      </p:sp>
      <p:sp>
        <p:nvSpPr>
          <p:cNvPr id="23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7950200" y="5483225"/>
            <a:ext cx="514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574D5014-13B1-4649-BA65-F5505BEB8199}" type="datetime'''''''''''''F''''''''''''''a''gl''''ig''''''''''h''''''''e''d'">
              <a:rPr lang="da-DK" altLang="en-US" sz="900" smtClean="0"/>
              <a:pPr marL="0" indent="0" algn="r">
                <a:spcBef>
                  <a:spcPct val="0"/>
                </a:spcBef>
                <a:buNone/>
              </a:pPr>
              <a:t>Faglighed</a:t>
            </a:fld>
            <a:endParaRPr lang="da-DK" sz="900" dirty="0">
              <a:sym typeface="+mn-lt"/>
            </a:endParaRPr>
          </a:p>
        </p:txBody>
      </p:sp>
      <p:sp>
        <p:nvSpPr>
          <p:cNvPr id="25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9334500" y="5483225"/>
            <a:ext cx="368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5F342A7B-659A-422D-954E-833C0901B750}" type="datetime'''''P''''''''r''''''''''o''''''''''''''''c''''''''es'">
              <a:rPr lang="da-DK" altLang="en-US" sz="900" smtClean="0"/>
              <a:pPr marL="0" indent="0" algn="r">
                <a:spcBef>
                  <a:spcPct val="0"/>
                </a:spcBef>
                <a:buNone/>
              </a:pPr>
              <a:t>Proces</a:t>
            </a:fld>
            <a:endParaRPr lang="da-DK" sz="900" dirty="0">
              <a:sym typeface="+mn-lt"/>
            </a:endParaRPr>
          </a:p>
        </p:txBody>
      </p:sp>
      <p:sp>
        <p:nvSpPr>
          <p:cNvPr id="13" name="Rektangel 12"/>
          <p:cNvSpPr/>
          <p:nvPr>
            <p:custDataLst>
              <p:tags r:id="rId9"/>
            </p:custDataLst>
          </p:nvPr>
        </p:nvSpPr>
        <p:spPr bwMode="auto">
          <a:xfrm>
            <a:off x="9842500" y="2025650"/>
            <a:ext cx="160338" cy="120650"/>
          </a:xfrm>
          <a:prstGeom prst="rect">
            <a:avLst/>
          </a:prstGeom>
          <a:solidFill>
            <a:srgbClr val="7CC4A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>
            <p:custDataLst>
              <p:tags r:id="rId10"/>
            </p:custDataLst>
          </p:nvPr>
        </p:nvSpPr>
        <p:spPr bwMode="auto">
          <a:xfrm>
            <a:off x="10409238" y="2025650"/>
            <a:ext cx="160338" cy="120650"/>
          </a:xfrm>
          <a:prstGeom prst="rect">
            <a:avLst/>
          </a:prstGeom>
          <a:solidFill>
            <a:srgbClr val="AFC8E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ktangel 8"/>
          <p:cNvSpPr/>
          <p:nvPr>
            <p:custDataLst>
              <p:tags r:id="rId11"/>
            </p:custDataLst>
          </p:nvPr>
        </p:nvSpPr>
        <p:spPr bwMode="auto">
          <a:xfrm>
            <a:off x="10975975" y="2025650"/>
            <a:ext cx="160338" cy="1206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Rectangle 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10053638" y="20224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ED54DB7-5603-47BF-A21F-AD4833A3E78F}" type="datetime'''''''''2''''''0''''''1''''''''''''9'''''''''''''''''''''''''">
              <a:rPr lang="da-DK" altLang="en-US" sz="900" smtClean="0"/>
              <a:pPr/>
              <a:t>2019</a:t>
            </a:fld>
            <a:endParaRPr lang="da-DK" sz="900" dirty="0">
              <a:sym typeface="+mn-lt"/>
            </a:endParaRPr>
          </a:p>
        </p:txBody>
      </p:sp>
      <p:sp>
        <p:nvSpPr>
          <p:cNvPr id="28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10620375" y="20224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AB7E620-0CB6-4340-989E-7EDBD58EA82B}" type="datetime'''''''''''''''''''''''2''''0''''''''''2''''''0'''''''">
              <a:rPr lang="da-DK" altLang="en-US" sz="900" smtClean="0"/>
              <a:pPr marL="0" indent="0">
                <a:spcBef>
                  <a:spcPct val="0"/>
                </a:spcBef>
                <a:buNone/>
              </a:pPr>
              <a:t>2020</a:t>
            </a:fld>
            <a:endParaRPr lang="da-DK" sz="900" dirty="0">
              <a:sym typeface="+mn-lt"/>
            </a:endParaRPr>
          </a:p>
        </p:txBody>
      </p:sp>
      <p:sp>
        <p:nvSpPr>
          <p:cNvPr id="41" name="Rectangle 3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11187113" y="20224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CC893EC-BDFA-4520-AC60-9130B0B3F6E7}" type="datetime'''''2''''0''''''''''''''''''''2''1'''''''''''''''''''''">
              <a:rPr lang="da-DK" altLang="en-US" sz="900" smtClean="0"/>
              <a:pPr/>
              <a:t>2021</a:t>
            </a:fld>
            <a:endParaRPr lang="da-DK" sz="900" dirty="0">
              <a:sym typeface="+mn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900000" y="6192000"/>
            <a:ext cx="6552728" cy="132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da-DK" sz="800" dirty="0" err="1" smtClean="0"/>
              <a:t>Anm</a:t>
            </a:r>
            <a:r>
              <a:rPr lang="da-DK" sz="800" dirty="0" smtClean="0"/>
              <a:t>.:</a:t>
            </a:r>
            <a:r>
              <a:rPr lang="da-DK" sz="800" b="1" dirty="0" smtClean="0"/>
              <a:t> </a:t>
            </a:r>
            <a:r>
              <a:rPr lang="da-DK" sz="800" dirty="0"/>
              <a:t>Data er fra perioden 11.02.2021 – 25.10.2021. Data dækker dermed ikke evalueringerne af et helt års kurser</a:t>
            </a:r>
            <a:r>
              <a:rPr lang="da-DK" sz="800" i="1" dirty="0" smtClean="0"/>
              <a:t>. </a:t>
            </a:r>
            <a:endParaRPr lang="da-DK" sz="800" i="1" dirty="0"/>
          </a:p>
        </p:txBody>
      </p:sp>
      <p:sp>
        <p:nvSpPr>
          <p:cNvPr id="3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0133" y="158751"/>
            <a:ext cx="5395913" cy="252413"/>
          </a:xfrm>
        </p:spPr>
        <p:txBody>
          <a:bodyPr/>
          <a:lstStyle/>
          <a:p>
            <a:r>
              <a:rPr lang="da-DK" sz="1000" dirty="0"/>
              <a:t>KAPITEL </a:t>
            </a:r>
            <a:r>
              <a:rPr lang="da-DK" dirty="0"/>
              <a:t>5</a:t>
            </a:r>
            <a:r>
              <a:rPr lang="da-DK" sz="1000" dirty="0" smtClean="0"/>
              <a:t> – E-LÆRING</a:t>
            </a:r>
            <a:endParaRPr lang="da-DK" sz="1000" dirty="0"/>
          </a:p>
        </p:txBody>
      </p:sp>
      <p:sp>
        <p:nvSpPr>
          <p:cNvPr id="37" name="Tekstfelt 52"/>
          <p:cNvSpPr txBox="1"/>
          <p:nvPr/>
        </p:nvSpPr>
        <p:spPr>
          <a:xfrm>
            <a:off x="695400" y="1444134"/>
            <a:ext cx="49894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chemeClr val="accent1"/>
                </a:solidFill>
                <a:latin typeface="+mn-lt"/>
              </a:rPr>
              <a:t>Konklusioner om tilfredsheden med Økonomistyrelsens </a:t>
            </a: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e-læringskurser</a:t>
            </a:r>
            <a:endParaRPr lang="da-DK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9" name="Tekstfelt 38"/>
          <p:cNvSpPr txBox="1"/>
          <p:nvPr/>
        </p:nvSpPr>
        <p:spPr>
          <a:xfrm>
            <a:off x="1006536" y="2123564"/>
            <a:ext cx="467836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I alt er </a:t>
            </a:r>
            <a:r>
              <a:rPr lang="da-DK" sz="1200" b="1" dirty="0"/>
              <a:t>34.462 e-læringskurser </a:t>
            </a:r>
            <a:r>
              <a:rPr lang="da-DK" sz="1200" dirty="0"/>
              <a:t>gennemført, hvoraf </a:t>
            </a:r>
            <a:r>
              <a:rPr lang="da-DK" sz="1200" b="1" dirty="0"/>
              <a:t>15.044</a:t>
            </a:r>
            <a:r>
              <a:rPr lang="da-DK" sz="1200" dirty="0"/>
              <a:t> efterfølgende er blevet evalueret</a:t>
            </a:r>
            <a:r>
              <a:rPr lang="da-DK" sz="1200" dirty="0" smtClean="0"/>
              <a:t>. Evalueringerne er fordelt på </a:t>
            </a:r>
            <a:r>
              <a:rPr lang="da-DK" sz="1200" b="1" dirty="0" smtClean="0"/>
              <a:t>243 forskellige e-læringskurser</a:t>
            </a:r>
            <a:r>
              <a:rPr lang="da-DK" sz="1200" dirty="0" smtClean="0"/>
              <a:t> i CAMPUS.</a:t>
            </a:r>
            <a:endParaRPr lang="da-DK" sz="1200" dirty="0"/>
          </a:p>
        </p:txBody>
      </p:sp>
      <p:sp>
        <p:nvSpPr>
          <p:cNvPr id="40" name="Tekstfelt 39"/>
          <p:cNvSpPr txBox="1"/>
          <p:nvPr/>
        </p:nvSpPr>
        <p:spPr>
          <a:xfrm>
            <a:off x="1006536" y="3035665"/>
            <a:ext cx="4678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Brugernes </a:t>
            </a:r>
            <a:r>
              <a:rPr lang="da-DK" sz="1200" b="1" dirty="0"/>
              <a:t>generelle tilfredshed </a:t>
            </a:r>
            <a:r>
              <a:rPr lang="da-DK" sz="1200" dirty="0"/>
              <a:t>med Økonomistyrelsens </a:t>
            </a:r>
            <a:r>
              <a:rPr lang="da-DK" sz="1200" dirty="0" smtClean="0"/>
              <a:t>e-læringskurser </a:t>
            </a:r>
            <a:r>
              <a:rPr lang="da-DK" sz="1200" dirty="0"/>
              <a:t>er </a:t>
            </a:r>
            <a:r>
              <a:rPr lang="da-DK" sz="1200" b="1" dirty="0"/>
              <a:t>4,0</a:t>
            </a:r>
            <a:r>
              <a:rPr lang="da-DK" sz="1200" dirty="0"/>
              <a:t>. </a:t>
            </a:r>
          </a:p>
        </p:txBody>
      </p:sp>
      <p:sp>
        <p:nvSpPr>
          <p:cNvPr id="42" name="Tekstfelt 41"/>
          <p:cNvSpPr txBox="1"/>
          <p:nvPr/>
        </p:nvSpPr>
        <p:spPr>
          <a:xfrm>
            <a:off x="1006536" y="3763100"/>
            <a:ext cx="4678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Brugerne er generelt </a:t>
            </a:r>
            <a:r>
              <a:rPr lang="da-DK" sz="1200" b="1" dirty="0"/>
              <a:t>tilfredse</a:t>
            </a:r>
            <a:r>
              <a:rPr lang="da-DK" sz="1200" dirty="0"/>
              <a:t> med både det </a:t>
            </a:r>
            <a:r>
              <a:rPr lang="da-DK" sz="1200" b="1" dirty="0"/>
              <a:t>faglige indhold </a:t>
            </a:r>
            <a:r>
              <a:rPr lang="da-DK" sz="1200" dirty="0"/>
              <a:t>samt</a:t>
            </a:r>
            <a:r>
              <a:rPr lang="da-DK" sz="1200" b="1" dirty="0"/>
              <a:t> navigations- og interaktionsmulighederne </a:t>
            </a:r>
            <a:r>
              <a:rPr lang="da-DK" sz="1200" dirty="0"/>
              <a:t>(proces) i e-læringskurserne</a:t>
            </a:r>
            <a:r>
              <a:rPr lang="da-DK" sz="1200" dirty="0" smtClean="0"/>
              <a:t>.</a:t>
            </a:r>
            <a:r>
              <a:rPr lang="da-DK" sz="1200" b="1" dirty="0" smtClean="0"/>
              <a:t> </a:t>
            </a:r>
            <a:r>
              <a:rPr lang="da-DK" sz="1200" dirty="0" smtClean="0"/>
              <a:t>Dog er brugernes tilfredshed med navigations- og interaktionsmulighederne faldet med 0,1 sammenlignet med 2020.</a:t>
            </a:r>
            <a:endParaRPr lang="da-DK" sz="1200" dirty="0"/>
          </a:p>
        </p:txBody>
      </p:sp>
      <p:sp>
        <p:nvSpPr>
          <p:cNvPr id="44" name="Tekstfelt 43"/>
          <p:cNvSpPr txBox="1"/>
          <p:nvPr/>
        </p:nvSpPr>
        <p:spPr>
          <a:xfrm>
            <a:off x="1006536" y="4859868"/>
            <a:ext cx="44623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Sammenlignet med 2020 er der sket </a:t>
            </a:r>
            <a:r>
              <a:rPr lang="da-DK" sz="1200" b="1" dirty="0"/>
              <a:t>et fald</a:t>
            </a:r>
            <a:r>
              <a:rPr lang="da-DK" sz="1200" dirty="0"/>
              <a:t> i, hvorvidt brugerne vil </a:t>
            </a:r>
            <a:r>
              <a:rPr lang="da-DK" sz="1200" b="1" dirty="0"/>
              <a:t>anbefale e-læringskurset </a:t>
            </a:r>
            <a:r>
              <a:rPr lang="da-DK" sz="1200" dirty="0"/>
              <a:t>til andre. </a:t>
            </a:r>
          </a:p>
        </p:txBody>
      </p:sp>
      <p:cxnSp>
        <p:nvCxnSpPr>
          <p:cNvPr id="45" name="Lige forbindelse 111"/>
          <p:cNvCxnSpPr/>
          <p:nvPr/>
        </p:nvCxnSpPr>
        <p:spPr>
          <a:xfrm>
            <a:off x="839416" y="2173521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111"/>
          <p:cNvCxnSpPr/>
          <p:nvPr/>
        </p:nvCxnSpPr>
        <p:spPr>
          <a:xfrm>
            <a:off x="839416" y="3086378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forbindelse 111"/>
          <p:cNvCxnSpPr/>
          <p:nvPr/>
        </p:nvCxnSpPr>
        <p:spPr>
          <a:xfrm>
            <a:off x="839416" y="3816363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forbindelse 111"/>
          <p:cNvCxnSpPr/>
          <p:nvPr/>
        </p:nvCxnSpPr>
        <p:spPr>
          <a:xfrm>
            <a:off x="839416" y="4914458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felt 51"/>
          <p:cNvSpPr txBox="1"/>
          <p:nvPr/>
        </p:nvSpPr>
        <p:spPr>
          <a:xfrm>
            <a:off x="6096000" y="1444134"/>
            <a:ext cx="52565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Figur: Tilfredshed </a:t>
            </a:r>
            <a:r>
              <a:rPr lang="da-DK" sz="1400" b="1" dirty="0">
                <a:solidFill>
                  <a:schemeClr val="accent1"/>
                </a:solidFill>
                <a:latin typeface="+mn-lt"/>
              </a:rPr>
              <a:t>med Økonomistyrelsens </a:t>
            </a: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e-læringskurser</a:t>
            </a:r>
            <a:endParaRPr lang="da-DK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3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056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think-cell Slide" r:id="rId28" imgW="338" imgH="338" progId="TCLayout.ActiveDocument.1">
                  <p:embed/>
                </p:oleObj>
              </mc:Choice>
              <mc:Fallback>
                <p:oleObj name="think-cell Slide" r:id="rId28" imgW="338" imgH="33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10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2000" dirty="0" smtClean="0"/>
              <a:t>Den generelle tilfredshed for fem ud af de ti hyppigst </a:t>
            </a:r>
            <a:r>
              <a:rPr lang="da-DK" sz="2000" dirty="0"/>
              <a:t>evaluerede e-læringskurser er på 4,0 eller over</a:t>
            </a:r>
          </a:p>
        </p:txBody>
      </p:sp>
      <p:sp>
        <p:nvSpPr>
          <p:cNvPr id="143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8224838" y="335121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2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9945688" y="2928938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4,0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0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6503988" y="318770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B9D30E5-960E-4AA2-AC11-0A46EDE66B68}" type="datetime'''3'''''''''''''">
              <a:rPr lang="da-DK" altLang="en-US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3</a:t>
            </a:fld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,4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4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7078663" y="2928938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A651D46-7732-4333-953A-570622372F0B}" type="datetime'''''''''''''''''''''''''''''''''''''''4'''''''''''''''''''''''">
              <a:rPr lang="da-DK" altLang="en-US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4</a:t>
            </a:fld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8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7651750" y="310991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3,6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5" name="Rectangle 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8799513" y="31305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dirty="0" smtClean="0">
                <a:solidFill>
                  <a:schemeClr val="bg1"/>
                </a:solidFill>
                <a:sym typeface="+mn-lt"/>
              </a:rPr>
              <a:t>3,6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8" name="Rectangle 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9372600" y="300196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3,9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3" name="Rectangle 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9693275" y="4697413"/>
            <a:ext cx="517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da-DK" sz="800" dirty="0">
              <a:sym typeface="+mn-lt"/>
            </a:endParaRPr>
          </a:p>
        </p:txBody>
      </p:sp>
      <p:sp>
        <p:nvSpPr>
          <p:cNvPr id="156" name="Rectangle 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10520363" y="301466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3,8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0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11093450" y="306387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3,7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graphicFrame>
        <p:nvGraphicFramePr>
          <p:cNvPr id="54" name="Chart 3"/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7310009"/>
              </p:ext>
            </p:extLst>
          </p:nvPr>
        </p:nvGraphicFramePr>
        <p:xfrm>
          <a:off x="6013450" y="2338388"/>
          <a:ext cx="555625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47" name="Rectangle 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6100763" y="4843464"/>
            <a:ext cx="4810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4BC2AF30-4C34-4F30-9CA4-17DF469D2520}" type="datetime'Ti'''' h''y''''''pp''i''g''s''t''&#10;ev''a''lue''rede&#10;''''kurser'">
              <a:rPr lang="da-DK" altLang="en-US" sz="1050" b="1" kern="0" smtClean="0"/>
              <a:pPr/>
              <a:t>Ti hyppigst
evaluerede
kurser</a:t>
            </a:fld>
            <a:endParaRPr lang="da-DK" sz="1050" b="1" kern="0" dirty="0">
              <a:sym typeface="+mn-lt"/>
            </a:endParaRPr>
          </a:p>
        </p:txBody>
      </p:sp>
      <p:sp>
        <p:nvSpPr>
          <p:cNvPr id="40" name="Rectangle 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9634537" y="4843463"/>
            <a:ext cx="2730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C6888562-4D11-4464-928A-3CC79101A645}" type="datetime'''Intro''''''duk''tion ti''l&#10;Jou''r''na''''''l''''i''ser''ing'">
              <a:rPr lang="da-DK" altLang="en-US" sz="900" kern="0" smtClean="0"/>
              <a:pPr/>
              <a:t>Introduktion til
Journalisering</a:t>
            </a:fld>
            <a:endParaRPr lang="da-DK" sz="900" kern="0" dirty="0">
              <a:sym typeface="+mn-lt"/>
            </a:endParaRPr>
          </a:p>
        </p:txBody>
      </p:sp>
      <p:sp>
        <p:nvSpPr>
          <p:cNvPr id="38" name="Rectangle 3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9075738" y="4843463"/>
            <a:ext cx="409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E60B08C0-8117-46B3-83F1-0E990CE5045F}" type="datetime'K''odex VI''I ''-'''' &#10;''Syv ''pligter&#10;og elleve cases'''' '''">
              <a:rPr lang="da-DK" altLang="en-US" sz="900" kern="0" smtClean="0"/>
              <a:pPr/>
              <a:t>Kodex VII - 
Syv pligter
og elleve cases </a:t>
            </a:fld>
            <a:endParaRPr lang="da-DK" sz="900" kern="0" dirty="0">
              <a:sym typeface="+mn-lt"/>
            </a:endParaRPr>
          </a:p>
        </p:txBody>
      </p:sp>
      <p:sp>
        <p:nvSpPr>
          <p:cNvPr id="174" name="Rectangle 3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6694487" y="4843463"/>
            <a:ext cx="2730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73CDE94-E4C1-4462-AFE2-EBAAFC52DAC4}" type="datetime'''''G''''''od ''''''''''adfærd'' i det&#10;of''f''entlige 20''18'">
              <a:rPr lang="da-DK" altLang="en-US" sz="900" kern="0" smtClean="0"/>
              <a:pPr/>
              <a:t>God adfærd i det
offentlige 2018</a:t>
            </a:fld>
            <a:endParaRPr lang="da-DK" sz="900" kern="0" dirty="0">
              <a:sym typeface="+mn-lt"/>
            </a:endParaRPr>
          </a:p>
        </p:txBody>
      </p:sp>
      <p:sp>
        <p:nvSpPr>
          <p:cNvPr id="151" name="Rectangle 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7742239" y="4843463"/>
            <a:ext cx="1365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D63FA784-AFA8-4C98-828F-5F3183C9550B}" type="datetime'Dat''''a''''b''''''esky''''''''tt''e''''''''lse'''">
              <a:rPr lang="da-DK" altLang="en-US" sz="900" kern="0" smtClean="0"/>
              <a:pPr marL="0" indent="0" algn="r">
                <a:spcBef>
                  <a:spcPct val="0"/>
                </a:spcBef>
                <a:buNone/>
              </a:pPr>
              <a:t>Databeskyttelse</a:t>
            </a:fld>
            <a:endParaRPr lang="da-DK" sz="900" kern="0" dirty="0">
              <a:sym typeface="+mn-lt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11036300" y="4843463"/>
            <a:ext cx="4095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EF34FF32-7B50-41BB-A6E7-2E6E223489BA}" type="datetime'In''f''ormati''on''s-&#10;sikkerhed&#10;''''''for alle -'''''''' 2016'">
              <a:rPr lang="da-DK" altLang="en-US" sz="900" kern="0" smtClean="0"/>
              <a:pPr/>
              <a:t>Informations-
sikkerhed
for alle - 2016</a:t>
            </a:fld>
            <a:endParaRPr lang="da-DK" sz="900" kern="0" dirty="0">
              <a:sym typeface="+mn-lt"/>
            </a:endParaRPr>
          </a:p>
        </p:txBody>
      </p:sp>
      <p:sp>
        <p:nvSpPr>
          <p:cNvPr id="150" name="Rectangle 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7183437" y="4843463"/>
            <a:ext cx="2730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682CCD1-164D-4074-85EE-1AF8ED8F1A4A}" type="datetime'''Kode''''''x VII -'''''' ''&#10;Syv'''''' ''pl''''''''''i''gter'">
              <a:rPr lang="da-DK" altLang="en-US" sz="900" kern="0" smtClean="0"/>
              <a:pPr/>
              <a:t>Kodex VII - 
Syv pligter</a:t>
            </a:fld>
            <a:endParaRPr lang="da-DK" sz="900" kern="0" dirty="0">
              <a:sym typeface="+mn-lt"/>
            </a:endParaRPr>
          </a:p>
        </p:txBody>
      </p:sp>
      <p:sp>
        <p:nvSpPr>
          <p:cNvPr id="35" name="Rectangle 3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8586788" y="4843463"/>
            <a:ext cx="40957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E936154-889A-49D0-AC60-31A3186A5589}" type="datetime'I''nfo''''''''rm''ations-''&#10;sikkerhed''&#10;for med''arbejder''e'">
              <a:rPr lang="da-DK" altLang="en-US" sz="900" kern="0" smtClean="0"/>
              <a:pPr/>
              <a:t>Informations-
sikkerhed
for medarbejdere</a:t>
            </a:fld>
            <a:endParaRPr lang="da-DK" sz="900" kern="0" dirty="0">
              <a:sym typeface="+mn-lt"/>
            </a:endParaRPr>
          </a:p>
        </p:txBody>
      </p:sp>
      <p:sp>
        <p:nvSpPr>
          <p:cNvPr id="153" name="Rectangle 3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8096250" y="4843463"/>
            <a:ext cx="40957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7888EEB-1037-4283-B90C-608AA84CEA46}" type="thinkcell&lt;?xml version=&quot;1.0&quot; encoding=&quot;UTF-16&quot; standalone=&quot;yes&quot;?&gt;&lt;root reqver=&quot;27037&quot;&gt;&lt;version val=&quot;32622&quot;/&gt;&lt;PersistentType&gt;&lt;m_guid val=&quot;c46cf4c6-07b3-435a-b284-d966a7f40e04&quot;/&gt;&lt;m_prec&gt;&lt;m_bNumberIsYear val=&quot;0&quot;/&gt;&lt;m_chDecimalSymbol17909&gt;,&lt;/m_chDecimalSymbol17909&gt;&lt;m_yearfmt&gt;&lt;begin val=&quot;0&quot;/&gt;&lt;end val=&quot;4&quot;/&gt;&lt;/m_yearfmt&gt;&lt;/m_prec&gt;&lt;/PersistentType&gt;&lt;/root&gt;">
              <a:rPr lang="da-DK" altLang="en-US" sz="900" kern="0" smtClean="0"/>
              <a:pPr/>
              <a:t>Forvaltningsloven - 
forvaltningsproces
og partsrettigheder</a:t>
            </a:fld>
            <a:endParaRPr lang="da-DK" sz="900" kern="0" dirty="0">
              <a:sym typeface="+mn-lt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10125074" y="4843463"/>
            <a:ext cx="2730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AA2144FA-A9A5-4631-AD79-89F0E8F63C9B}" type="datetime'Gen''''''''e''''r''''e''l''&#10;s''a''gsbehandli''n''g'''''''">
              <a:rPr lang="da-DK" altLang="en-US" sz="900" kern="0" smtClean="0"/>
              <a:pPr/>
              <a:t>Generel
sagsbehandling</a:t>
            </a:fld>
            <a:endParaRPr lang="da-DK" sz="900" kern="0" dirty="0">
              <a:sym typeface="+mn-lt"/>
            </a:endParaRPr>
          </a:p>
        </p:txBody>
      </p:sp>
      <p:sp>
        <p:nvSpPr>
          <p:cNvPr id="44" name="Rectangle 3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10615612" y="4843463"/>
            <a:ext cx="2730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459ED3E1-F27F-42D9-BD7D-0C086A8EF898}" type="datetime'Intro''du''kt''ion til''''&#10;offentl''''igh''edsl''o''v''en'''">
              <a:rPr lang="da-DK" altLang="en-US" sz="900" kern="0" smtClean="0"/>
              <a:pPr/>
              <a:t>Introduktion til
offentlighedsloven</a:t>
            </a:fld>
            <a:endParaRPr lang="da-DK" sz="900" kern="0" dirty="0">
              <a:sym typeface="+mn-lt"/>
            </a:endParaRPr>
          </a:p>
        </p:txBody>
      </p:sp>
      <p:sp>
        <p:nvSpPr>
          <p:cNvPr id="37" name="Tekstfelt 36"/>
          <p:cNvSpPr txBox="1"/>
          <p:nvPr/>
        </p:nvSpPr>
        <p:spPr>
          <a:xfrm>
            <a:off x="900000" y="6192000"/>
            <a:ext cx="8472600" cy="510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800" dirty="0" err="1" smtClean="0"/>
              <a:t>Anm</a:t>
            </a:r>
            <a:r>
              <a:rPr lang="da-DK" sz="800" dirty="0" smtClean="0"/>
              <a:t>.:</a:t>
            </a:r>
            <a:r>
              <a:rPr lang="da-DK" sz="800" b="1" dirty="0" smtClean="0"/>
              <a:t> </a:t>
            </a:r>
            <a:r>
              <a:rPr lang="da-DK" sz="800" dirty="0" smtClean="0"/>
              <a:t>Data er fra perioden 11.02.2021 – 25.10.2021. Data dækker dermed ikke evalueringerne af et helt års kurser. Forklaring </a:t>
            </a:r>
            <a:r>
              <a:rPr lang="da-DK" sz="800" dirty="0"/>
              <a:t>af graf: Tallet ovenover søjlerne angiver antal besvarelser for det enkelte kursus. Tallet i søjlerne angiver </a:t>
            </a:r>
            <a:r>
              <a:rPr lang="da-DK" sz="800" dirty="0" smtClean="0"/>
              <a:t>respondenternes </a:t>
            </a:r>
            <a:r>
              <a:rPr lang="da-DK" sz="800" dirty="0"/>
              <a:t>gennemsnitlige generelle </a:t>
            </a:r>
            <a:r>
              <a:rPr lang="da-DK" sz="800" dirty="0" smtClean="0"/>
              <a:t>tilfredshed med det pågældende kursus.</a:t>
            </a:r>
            <a:endParaRPr lang="da-DK" sz="800" dirty="0"/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800" dirty="0" smtClean="0"/>
              <a:t>:  </a:t>
            </a:r>
          </a:p>
        </p:txBody>
      </p:sp>
      <p:sp>
        <p:nvSpPr>
          <p:cNvPr id="83" name="Tekstfelt 82"/>
          <p:cNvSpPr txBox="1"/>
          <p:nvPr/>
        </p:nvSpPr>
        <p:spPr>
          <a:xfrm>
            <a:off x="6686741" y="2222574"/>
            <a:ext cx="288541" cy="139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dirty="0" smtClean="0"/>
              <a:t>3.234</a:t>
            </a:r>
          </a:p>
        </p:txBody>
      </p:sp>
      <p:sp>
        <p:nvSpPr>
          <p:cNvPr id="84" name="Tekstfelt 83"/>
          <p:cNvSpPr txBox="1"/>
          <p:nvPr/>
        </p:nvSpPr>
        <p:spPr>
          <a:xfrm>
            <a:off x="7176883" y="2330524"/>
            <a:ext cx="288541" cy="139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dirty="0" smtClean="0"/>
              <a:t>2.380</a:t>
            </a:r>
          </a:p>
        </p:txBody>
      </p:sp>
      <p:sp>
        <p:nvSpPr>
          <p:cNvPr id="86" name="Tekstfelt 85"/>
          <p:cNvSpPr txBox="1"/>
          <p:nvPr/>
        </p:nvSpPr>
        <p:spPr>
          <a:xfrm>
            <a:off x="7666230" y="2498799"/>
            <a:ext cx="288541" cy="1381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dirty="0" smtClean="0"/>
              <a:t>1.600</a:t>
            </a:r>
          </a:p>
        </p:txBody>
      </p:sp>
      <p:sp>
        <p:nvSpPr>
          <p:cNvPr id="87" name="Tekstfelt 86"/>
          <p:cNvSpPr txBox="1"/>
          <p:nvPr/>
        </p:nvSpPr>
        <p:spPr>
          <a:xfrm>
            <a:off x="8155514" y="2482924"/>
            <a:ext cx="288541" cy="139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dirty="0" smtClean="0"/>
              <a:t>1.105</a:t>
            </a:r>
          </a:p>
        </p:txBody>
      </p:sp>
      <p:sp>
        <p:nvSpPr>
          <p:cNvPr id="88" name="Tekstfelt 87"/>
          <p:cNvSpPr txBox="1"/>
          <p:nvPr/>
        </p:nvSpPr>
        <p:spPr>
          <a:xfrm>
            <a:off x="8697303" y="2252736"/>
            <a:ext cx="192360" cy="1381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dirty="0" smtClean="0"/>
              <a:t>982</a:t>
            </a:r>
          </a:p>
        </p:txBody>
      </p:sp>
      <p:sp>
        <p:nvSpPr>
          <p:cNvPr id="89" name="Tekstfelt 88"/>
          <p:cNvSpPr txBox="1"/>
          <p:nvPr/>
        </p:nvSpPr>
        <p:spPr>
          <a:xfrm>
            <a:off x="9184477" y="2305124"/>
            <a:ext cx="192360" cy="139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dirty="0" smtClean="0"/>
              <a:t>472</a:t>
            </a:r>
          </a:p>
        </p:txBody>
      </p:sp>
      <p:sp>
        <p:nvSpPr>
          <p:cNvPr id="90" name="Tekstfelt 89"/>
          <p:cNvSpPr txBox="1"/>
          <p:nvPr/>
        </p:nvSpPr>
        <p:spPr>
          <a:xfrm>
            <a:off x="9674247" y="2224161"/>
            <a:ext cx="192360" cy="1381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dirty="0" smtClean="0"/>
              <a:t>413</a:t>
            </a:r>
          </a:p>
        </p:txBody>
      </p:sp>
      <p:sp>
        <p:nvSpPr>
          <p:cNvPr id="91" name="Tekstfelt 90"/>
          <p:cNvSpPr txBox="1"/>
          <p:nvPr/>
        </p:nvSpPr>
        <p:spPr>
          <a:xfrm>
            <a:off x="10166398" y="2347986"/>
            <a:ext cx="192360" cy="139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dirty="0" smtClean="0"/>
              <a:t>232</a:t>
            </a:r>
          </a:p>
        </p:txBody>
      </p:sp>
      <p:sp>
        <p:nvSpPr>
          <p:cNvPr id="92" name="Tekstfelt 91"/>
          <p:cNvSpPr txBox="1"/>
          <p:nvPr/>
        </p:nvSpPr>
        <p:spPr>
          <a:xfrm>
            <a:off x="10651552" y="2376561"/>
            <a:ext cx="192360" cy="139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dirty="0" smtClean="0"/>
              <a:t>197</a:t>
            </a:r>
          </a:p>
        </p:txBody>
      </p:sp>
      <p:sp>
        <p:nvSpPr>
          <p:cNvPr id="93" name="Tekstfelt 92"/>
          <p:cNvSpPr txBox="1"/>
          <p:nvPr/>
        </p:nvSpPr>
        <p:spPr>
          <a:xfrm>
            <a:off x="11143557" y="2378149"/>
            <a:ext cx="192360" cy="1381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dirty="0" smtClean="0"/>
              <a:t>150</a:t>
            </a:r>
          </a:p>
        </p:txBody>
      </p:sp>
      <p:sp>
        <p:nvSpPr>
          <p:cNvPr id="4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0133" y="158751"/>
            <a:ext cx="5395913" cy="252413"/>
          </a:xfrm>
        </p:spPr>
        <p:txBody>
          <a:bodyPr/>
          <a:lstStyle/>
          <a:p>
            <a:r>
              <a:rPr lang="da-DK" sz="1000" dirty="0"/>
              <a:t>KAPITEL </a:t>
            </a:r>
            <a:r>
              <a:rPr lang="da-DK" dirty="0"/>
              <a:t>5</a:t>
            </a:r>
            <a:r>
              <a:rPr lang="da-DK" sz="1000" dirty="0" smtClean="0"/>
              <a:t> – E-LÆRING</a:t>
            </a:r>
            <a:endParaRPr lang="da-DK" sz="1000" dirty="0"/>
          </a:p>
        </p:txBody>
      </p:sp>
      <p:sp>
        <p:nvSpPr>
          <p:cNvPr id="49" name="Tekstfelt 48"/>
          <p:cNvSpPr txBox="1"/>
          <p:nvPr/>
        </p:nvSpPr>
        <p:spPr>
          <a:xfrm>
            <a:off x="6149260" y="2322586"/>
            <a:ext cx="35266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dirty="0" smtClean="0"/>
              <a:t>10.765</a:t>
            </a:r>
          </a:p>
        </p:txBody>
      </p:sp>
      <p:cxnSp>
        <p:nvCxnSpPr>
          <p:cNvPr id="11" name="Lige forbindelse 10"/>
          <p:cNvCxnSpPr/>
          <p:nvPr/>
        </p:nvCxnSpPr>
        <p:spPr bwMode="auto">
          <a:xfrm>
            <a:off x="6600056" y="2189325"/>
            <a:ext cx="1041" cy="26193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kstfelt 52"/>
          <p:cNvSpPr txBox="1"/>
          <p:nvPr/>
        </p:nvSpPr>
        <p:spPr>
          <a:xfrm>
            <a:off x="695400" y="1444133"/>
            <a:ext cx="50405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chemeClr val="accent1"/>
                </a:solidFill>
                <a:latin typeface="+mn-lt"/>
              </a:rPr>
              <a:t>Konklusioner om tilfredsheden med Økonomistyrelsens e-læringskurser – de ti hyppigst </a:t>
            </a: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evaluerede</a:t>
            </a:r>
            <a:endParaRPr lang="da-DK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2" name="Tekstfelt 61"/>
          <p:cNvSpPr txBox="1"/>
          <p:nvPr/>
        </p:nvSpPr>
        <p:spPr>
          <a:xfrm>
            <a:off x="6096000" y="1444134"/>
            <a:ext cx="53498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Figur: Tilfredshed </a:t>
            </a:r>
            <a:r>
              <a:rPr lang="da-DK" sz="1400" b="1" dirty="0">
                <a:solidFill>
                  <a:schemeClr val="accent1"/>
                </a:solidFill>
                <a:latin typeface="+mn-lt"/>
              </a:rPr>
              <a:t>med Økonomistyrelsens e-læringskurser – de ti hyppigst </a:t>
            </a: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evaluerede</a:t>
            </a:r>
            <a:endParaRPr lang="da-DK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3" name="Tekstfelt 62"/>
          <p:cNvSpPr txBox="1"/>
          <p:nvPr/>
        </p:nvSpPr>
        <p:spPr>
          <a:xfrm>
            <a:off x="1006536" y="2114272"/>
            <a:ext cx="4678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 smtClean="0"/>
              <a:t>De ti hyppigst evaluerede kurser har samlet </a:t>
            </a:r>
            <a:r>
              <a:rPr lang="da-DK" sz="1200" b="1" dirty="0" smtClean="0"/>
              <a:t>10.765 evalueringer</a:t>
            </a:r>
            <a:r>
              <a:rPr lang="da-DK" sz="1200" dirty="0" smtClean="0"/>
              <a:t>, hvilket svarer til </a:t>
            </a:r>
            <a:r>
              <a:rPr lang="da-DK" sz="1200" b="1" dirty="0" smtClean="0"/>
              <a:t>71,6 pct. </a:t>
            </a:r>
            <a:r>
              <a:rPr lang="da-DK" sz="1200" dirty="0" smtClean="0"/>
              <a:t>af alle evalueringer af e-læringskurserne. </a:t>
            </a:r>
          </a:p>
        </p:txBody>
      </p:sp>
      <p:cxnSp>
        <p:nvCxnSpPr>
          <p:cNvPr id="64" name="Lige forbindelse 111"/>
          <p:cNvCxnSpPr/>
          <p:nvPr/>
        </p:nvCxnSpPr>
        <p:spPr>
          <a:xfrm>
            <a:off x="839416" y="2164229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kstfelt 97"/>
          <p:cNvSpPr txBox="1"/>
          <p:nvPr/>
        </p:nvSpPr>
        <p:spPr>
          <a:xfrm>
            <a:off x="1003009" y="3501008"/>
            <a:ext cx="4678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 smtClean="0"/>
              <a:t>‘God adfærd i det offentlige 2018’ </a:t>
            </a:r>
            <a:r>
              <a:rPr lang="da-DK" sz="1200" dirty="0" smtClean="0"/>
              <a:t>er med 3.234 evalueringer kurset med </a:t>
            </a:r>
            <a:r>
              <a:rPr lang="da-DK" sz="1200" b="1" dirty="0" smtClean="0"/>
              <a:t>flest besvarede evalueringer. </a:t>
            </a:r>
            <a:r>
              <a:rPr lang="da-DK" sz="1200" dirty="0" smtClean="0"/>
              <a:t>Det var det også i 2020, hvor kurset havde 2.489 besvarede evalueringer og en gennemsnitlig tilfredshed på 4,0.  </a:t>
            </a:r>
          </a:p>
        </p:txBody>
      </p:sp>
      <p:cxnSp>
        <p:nvCxnSpPr>
          <p:cNvPr id="99" name="Lige forbindelse 111"/>
          <p:cNvCxnSpPr/>
          <p:nvPr/>
        </p:nvCxnSpPr>
        <p:spPr>
          <a:xfrm>
            <a:off x="835889" y="3550965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kstfelt 99"/>
          <p:cNvSpPr txBox="1"/>
          <p:nvPr/>
        </p:nvSpPr>
        <p:spPr>
          <a:xfrm>
            <a:off x="1006536" y="2807640"/>
            <a:ext cx="4678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 smtClean="0"/>
              <a:t>Brugernes gennemsnitlige </a:t>
            </a:r>
            <a:r>
              <a:rPr lang="da-DK" sz="1200" b="1" dirty="0" smtClean="0"/>
              <a:t>generelle tilfredshed </a:t>
            </a:r>
            <a:r>
              <a:rPr lang="da-DK" sz="1200" dirty="0" smtClean="0"/>
              <a:t>med de ti hyppigst evaluerede kurser er </a:t>
            </a:r>
            <a:r>
              <a:rPr lang="da-DK" sz="1200" b="1" dirty="0" smtClean="0"/>
              <a:t>4,0.</a:t>
            </a:r>
          </a:p>
        </p:txBody>
      </p:sp>
      <p:cxnSp>
        <p:nvCxnSpPr>
          <p:cNvPr id="101" name="Lige forbindelse 111"/>
          <p:cNvCxnSpPr/>
          <p:nvPr/>
        </p:nvCxnSpPr>
        <p:spPr>
          <a:xfrm>
            <a:off x="839416" y="2862841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951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think-cell Slide" r:id="rId11" imgW="342" imgH="337" progId="TCLayout.ActiveDocument.1">
                  <p:embed/>
                </p:oleObj>
              </mc:Choice>
              <mc:Fallback>
                <p:oleObj name="think-cell Slide" r:id="rId11" imgW="342" imgH="337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95325" y="620688"/>
            <a:ext cx="10785474" cy="720080"/>
          </a:xfrm>
        </p:spPr>
        <p:txBody>
          <a:bodyPr vert="horz"/>
          <a:lstStyle/>
          <a:p>
            <a:r>
              <a:rPr lang="da-DK" sz="2000" dirty="0" smtClean="0"/>
              <a:t>Kursusdeltagerne er generelt tilfredse</a:t>
            </a:r>
            <a:r>
              <a:rPr lang="da-DK" sz="2000" dirty="0"/>
              <a:t> med </a:t>
            </a:r>
            <a:r>
              <a:rPr lang="da-DK" sz="2000" dirty="0" smtClean="0"/>
              <a:t>kurserne og særligt </a:t>
            </a:r>
            <a:r>
              <a:rPr lang="da-DK" sz="2000" dirty="0"/>
              <a:t>undervisernes kompetencer</a:t>
            </a:r>
          </a:p>
        </p:txBody>
      </p:sp>
      <p:graphicFrame>
        <p:nvGraphicFramePr>
          <p:cNvPr id="31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6822528"/>
              </p:ext>
            </p:extLst>
          </p:nvPr>
        </p:nvGraphicFramePr>
        <p:xfrm>
          <a:off x="6157913" y="1833563"/>
          <a:ext cx="5411787" cy="347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6445250" y="5272087"/>
            <a:ext cx="638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5DE2FE5-2835-4F55-AED8-A9BFA842B78A}" type="datetime'''''Til''''fr''''''''''''eds''h''''''''''''''''e''''d''''''''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Tilfredshed</a:t>
            </a:fld>
            <a:endParaRPr lang="da-DK" sz="1000" dirty="0">
              <a:sym typeface="+mn-lt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7372350" y="5272088"/>
            <a:ext cx="88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744FED0-E584-413A-BBAD-87FBFC6C6EE4}" type="datetime'''Fa''g''''li''gh''ed'''':'''' K''urset''s'' ''indh''o''l''d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Faglighed: Kursets indhold</a:t>
            </a:fld>
            <a:endParaRPr lang="da-DK" sz="1000" dirty="0">
              <a:sym typeface="+mn-lt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10634663" y="5272087"/>
            <a:ext cx="655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8862B41-DE49-4B15-BADB-1D0DA56D65F1}" type="datetime'''''''''''''''''A''''nbe''''f''''''a''''li''''n''''g''''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Anbefaling</a:t>
            </a:fld>
            <a:r>
              <a:rPr lang="da-DK" altLang="en-US" sz="1000" baseline="30000" dirty="0"/>
              <a:t>2</a:t>
            </a:r>
            <a:endParaRPr lang="da-DK" sz="1000" dirty="0">
              <a:sym typeface="+mn-lt"/>
            </a:endParaRPr>
          </a:p>
        </p:txBody>
      </p:sp>
      <p:sp>
        <p:nvSpPr>
          <p:cNvPr id="33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8513763" y="5272088"/>
            <a:ext cx="698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501A9EA-50A1-464E-8D6D-690ABFFE8B80}" type="datetime'F''aglig''''hed: Undervisers fag''''lighed og'' fo''rmidling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Faglighed: Undervisers faglighed og formidling</a:t>
            </a:fld>
            <a:r>
              <a:rPr lang="da-DK" altLang="en-US" sz="1000" baseline="30000" dirty="0" smtClean="0"/>
              <a:t>1</a:t>
            </a:r>
            <a:endParaRPr lang="da-DK" sz="1000" dirty="0">
              <a:sym typeface="+mn-lt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9709150" y="5272087"/>
            <a:ext cx="406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578FCE1-EC60-4315-8053-355B89EC81EF}" type="datetime'P''''''''''''''ro''''''''''''''c''e''''''''''''''''''''s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Proces</a:t>
            </a:fld>
            <a:endParaRPr lang="da-DK" sz="1000" dirty="0">
              <a:sym typeface="+mn-lt"/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899999" y="6192000"/>
            <a:ext cx="83567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800" dirty="0" err="1" smtClean="0"/>
              <a:t>Anm</a:t>
            </a:r>
            <a:r>
              <a:rPr lang="da-DK" sz="800" dirty="0" smtClean="0"/>
              <a:t>.: Økonomistyrelsens kurser har til formål at understøtte den statslige it-systemanvendelse vedr. økonomi, regnskab, løn, rapportering m.m. Kurserne dækker dermed de respektive systemer udbudt af Økonomistyrelsen samt emner som moms og økonomistyring m.m. </a:t>
            </a:r>
            <a:br>
              <a:rPr lang="da-DK" sz="800" dirty="0" smtClean="0"/>
            </a:br>
            <a:r>
              <a:rPr lang="da-DK" sz="800" dirty="0" smtClean="0"/>
              <a:t>Noter: </a:t>
            </a:r>
            <a:r>
              <a:rPr lang="da-DK" sz="800" b="1" dirty="0" smtClean="0"/>
              <a:t>1) </a:t>
            </a:r>
            <a:r>
              <a:rPr lang="da-DK" sz="800" dirty="0" smtClean="0"/>
              <a:t>Spørgsmålet er afrapporteret som et gennemsnit af </a:t>
            </a:r>
            <a:r>
              <a:rPr lang="da-DK" sz="800" dirty="0"/>
              <a:t>to spørgsmål: </a:t>
            </a:r>
            <a:r>
              <a:rPr lang="da-DK" sz="800" dirty="0" smtClean="0"/>
              <a:t>”Hvor </a:t>
            </a:r>
            <a:r>
              <a:rPr lang="da-DK" sz="800" dirty="0"/>
              <a:t>tilfreds er du med underviserens formidlingsevner?” </a:t>
            </a:r>
            <a:r>
              <a:rPr lang="da-DK" sz="800" dirty="0" smtClean="0"/>
              <a:t>(4,7) </a:t>
            </a:r>
            <a:r>
              <a:rPr lang="da-DK" sz="800" dirty="0"/>
              <a:t>og </a:t>
            </a:r>
            <a:r>
              <a:rPr lang="da-DK" sz="800" dirty="0" smtClean="0"/>
              <a:t>”Hvor </a:t>
            </a:r>
            <a:r>
              <a:rPr lang="da-DK" sz="800" dirty="0"/>
              <a:t>tilfreds er du med underviserens faglige kompetencer?” </a:t>
            </a:r>
            <a:r>
              <a:rPr lang="da-DK" sz="800" dirty="0" smtClean="0"/>
              <a:t>(4,8)</a:t>
            </a:r>
            <a:r>
              <a:rPr lang="da-DK" sz="800" b="1" dirty="0" smtClean="0"/>
              <a:t> 2) </a:t>
            </a:r>
            <a:r>
              <a:rPr lang="da-DK" sz="800" dirty="0" smtClean="0"/>
              <a:t>Grundet uens praksis for hvilke spørgsmål deltagerne blev stillet, skal dette tal læses med forbehold</a:t>
            </a:r>
            <a:r>
              <a:rPr lang="da-DK" sz="800" dirty="0"/>
              <a:t> </a:t>
            </a:r>
            <a:r>
              <a:rPr lang="da-DK" sz="800" dirty="0" smtClean="0"/>
              <a:t>for, at kun syv deltagere har svaret på spørgsmålet. </a:t>
            </a:r>
            <a:endParaRPr lang="da-DK" sz="800" i="1" dirty="0"/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0133" y="158751"/>
            <a:ext cx="5395913" cy="252413"/>
          </a:xfrm>
        </p:spPr>
        <p:txBody>
          <a:bodyPr/>
          <a:lstStyle/>
          <a:p>
            <a:r>
              <a:rPr lang="da-DK" sz="1000" dirty="0"/>
              <a:t>KAPITEL </a:t>
            </a:r>
            <a:r>
              <a:rPr lang="da-DK" dirty="0"/>
              <a:t>6</a:t>
            </a:r>
            <a:r>
              <a:rPr lang="da-DK" sz="1000" dirty="0" smtClean="0"/>
              <a:t> – </a:t>
            </a:r>
            <a:r>
              <a:rPr lang="da-DK" dirty="0" smtClean="0"/>
              <a:t>KURSER</a:t>
            </a:r>
            <a:endParaRPr lang="da-DK" sz="1000" dirty="0"/>
          </a:p>
        </p:txBody>
      </p:sp>
      <p:sp>
        <p:nvSpPr>
          <p:cNvPr id="25" name="Tekstfelt 52"/>
          <p:cNvSpPr txBox="1"/>
          <p:nvPr/>
        </p:nvSpPr>
        <p:spPr>
          <a:xfrm>
            <a:off x="695400" y="1444134"/>
            <a:ext cx="51125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>
              <a:lnSpc>
                <a:spcPct val="100000"/>
              </a:lnSpc>
              <a:spcBef>
                <a:spcPts val="1100"/>
              </a:spcBef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 dirty="0"/>
              <a:t>Konklusioner om tilfredsheden med Økonomistyrelsens kurser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1006536" y="5363924"/>
            <a:ext cx="4147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Kursusdeltagerne er generelt</a:t>
            </a:r>
            <a:r>
              <a:rPr lang="da-DK" sz="1200" b="1" dirty="0"/>
              <a:t> enige </a:t>
            </a:r>
            <a:r>
              <a:rPr lang="da-DK" sz="1200" dirty="0"/>
              <a:t>eller</a:t>
            </a:r>
            <a:r>
              <a:rPr lang="da-DK" sz="1200" b="1" dirty="0"/>
              <a:t> meget enige </a:t>
            </a:r>
            <a:r>
              <a:rPr lang="da-DK" sz="1200" dirty="0"/>
              <a:t>i, at de vil </a:t>
            </a:r>
            <a:r>
              <a:rPr lang="da-DK" sz="1200" b="1" dirty="0"/>
              <a:t>anbefale </a:t>
            </a:r>
            <a:r>
              <a:rPr lang="da-DK" sz="1200" dirty="0"/>
              <a:t>kurset til </a:t>
            </a:r>
            <a:r>
              <a:rPr lang="da-DK" sz="1200" dirty="0" smtClean="0"/>
              <a:t>andre.</a:t>
            </a:r>
            <a:r>
              <a:rPr lang="da-DK" sz="1200" baseline="30000" dirty="0"/>
              <a:t>2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1006536" y="2060848"/>
            <a:ext cx="467836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I alt har </a:t>
            </a:r>
            <a:r>
              <a:rPr lang="da-DK" sz="1200" b="1" dirty="0" smtClean="0"/>
              <a:t>356 deltaget </a:t>
            </a:r>
            <a:r>
              <a:rPr lang="da-DK" sz="1200" b="1" dirty="0"/>
              <a:t>på et </a:t>
            </a:r>
            <a:r>
              <a:rPr lang="da-DK" sz="1200" b="1" dirty="0" smtClean="0"/>
              <a:t>kursus</a:t>
            </a:r>
            <a:r>
              <a:rPr lang="da-DK" sz="1200" dirty="0" smtClean="0"/>
              <a:t>, hvoraf </a:t>
            </a:r>
            <a:r>
              <a:rPr lang="da-DK" sz="1200" dirty="0">
                <a:solidFill>
                  <a:sysClr val="windowText" lastClr="000000"/>
                </a:solidFill>
              </a:rPr>
              <a:t>132</a:t>
            </a:r>
            <a:r>
              <a:rPr lang="da-DK" sz="1200" dirty="0"/>
              <a:t> </a:t>
            </a:r>
            <a:r>
              <a:rPr lang="da-DK" sz="1200" dirty="0" smtClean="0"/>
              <a:t>har </a:t>
            </a:r>
            <a:r>
              <a:rPr lang="da-DK" sz="1200" dirty="0"/>
              <a:t>udfyldt evalueringen efterfølgende</a:t>
            </a:r>
            <a:r>
              <a:rPr lang="da-DK" sz="1200" dirty="0" smtClean="0"/>
              <a:t>. </a:t>
            </a:r>
            <a:r>
              <a:rPr lang="da-DK" sz="1200" dirty="0"/>
              <a:t>Evalueringerne er fordelt på </a:t>
            </a:r>
            <a:r>
              <a:rPr lang="da-DK" sz="1200" b="1" dirty="0"/>
              <a:t>43 forskellige kurser</a:t>
            </a:r>
            <a:r>
              <a:rPr lang="da-DK" sz="1200" dirty="0" smtClean="0"/>
              <a:t>.</a:t>
            </a:r>
            <a:endParaRPr lang="da-DK" sz="1200" dirty="0"/>
          </a:p>
        </p:txBody>
      </p:sp>
      <p:sp>
        <p:nvSpPr>
          <p:cNvPr id="29" name="Tekstfelt 28"/>
          <p:cNvSpPr txBox="1"/>
          <p:nvPr/>
        </p:nvSpPr>
        <p:spPr>
          <a:xfrm>
            <a:off x="1006537" y="2932783"/>
            <a:ext cx="46783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Deltagernes </a:t>
            </a:r>
            <a:r>
              <a:rPr lang="da-DK" sz="1200" b="1" dirty="0"/>
              <a:t>gennemsnitlige generelle tilfredshed </a:t>
            </a:r>
            <a:r>
              <a:rPr lang="da-DK" sz="1200" dirty="0"/>
              <a:t>med udbyttet af kurserne ligger på </a:t>
            </a:r>
            <a:r>
              <a:rPr lang="da-DK" sz="1200" b="1" dirty="0"/>
              <a:t>4,4</a:t>
            </a:r>
            <a:r>
              <a:rPr lang="da-DK" sz="1200" dirty="0"/>
              <a:t>. 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1006536" y="3620052"/>
            <a:ext cx="4678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Deltagerne er </a:t>
            </a:r>
            <a:r>
              <a:rPr lang="da-DK" sz="1200" b="1" dirty="0"/>
              <a:t>mest tilfredse </a:t>
            </a:r>
            <a:r>
              <a:rPr lang="da-DK" sz="1200" dirty="0"/>
              <a:t>med </a:t>
            </a:r>
            <a:r>
              <a:rPr lang="da-DK" sz="1200" b="1" dirty="0"/>
              <a:t>undervisernes faglighed </a:t>
            </a:r>
            <a:r>
              <a:rPr lang="da-DK" sz="1200" dirty="0"/>
              <a:t>og </a:t>
            </a:r>
            <a:r>
              <a:rPr lang="da-DK" sz="1200" b="1" dirty="0"/>
              <a:t>formidling</a:t>
            </a:r>
            <a:r>
              <a:rPr lang="da-DK" sz="1200" dirty="0"/>
              <a:t> med en gennemsnitlig tilfredshed på </a:t>
            </a:r>
            <a:r>
              <a:rPr lang="da-DK" sz="1200" b="1" dirty="0"/>
              <a:t>4,7</a:t>
            </a:r>
            <a:r>
              <a:rPr lang="da-DK" sz="1200" dirty="0"/>
              <a:t>.</a:t>
            </a:r>
          </a:p>
        </p:txBody>
      </p:sp>
      <p:sp>
        <p:nvSpPr>
          <p:cNvPr id="35" name="Tekstfelt 34"/>
          <p:cNvSpPr txBox="1"/>
          <p:nvPr/>
        </p:nvSpPr>
        <p:spPr>
          <a:xfrm>
            <a:off x="1006536" y="4307321"/>
            <a:ext cx="44623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Deltagerne er </a:t>
            </a:r>
            <a:r>
              <a:rPr lang="da-DK" sz="1200" b="1" dirty="0"/>
              <a:t>mindst tilfredse </a:t>
            </a:r>
            <a:r>
              <a:rPr lang="da-DK" sz="1200" dirty="0"/>
              <a:t>med kursernes </a:t>
            </a:r>
            <a:r>
              <a:rPr lang="da-DK" sz="1200" b="1" dirty="0"/>
              <a:t>proces, dvs. balancen mellem den afsatte tid og kursets indhold</a:t>
            </a:r>
            <a:r>
              <a:rPr lang="da-DK" sz="1200" dirty="0"/>
              <a:t>. Den gennemsnitlige tilfredshed er dog 4,2 </a:t>
            </a:r>
            <a:r>
              <a:rPr lang="da-DK" sz="1200" dirty="0" smtClean="0"/>
              <a:t>hvilket er over vurderingen ‘tilfreds’ (4,0). </a:t>
            </a:r>
            <a:endParaRPr lang="da-DK" sz="1200" dirty="0"/>
          </a:p>
        </p:txBody>
      </p:sp>
      <p:cxnSp>
        <p:nvCxnSpPr>
          <p:cNvPr id="37" name="Lige forbindelse 111"/>
          <p:cNvCxnSpPr/>
          <p:nvPr/>
        </p:nvCxnSpPr>
        <p:spPr>
          <a:xfrm>
            <a:off x="839416" y="2110805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111"/>
          <p:cNvCxnSpPr/>
          <p:nvPr/>
        </p:nvCxnSpPr>
        <p:spPr>
          <a:xfrm>
            <a:off x="839416" y="2987103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111"/>
          <p:cNvCxnSpPr/>
          <p:nvPr/>
        </p:nvCxnSpPr>
        <p:spPr>
          <a:xfrm>
            <a:off x="839416" y="3663638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111"/>
          <p:cNvCxnSpPr/>
          <p:nvPr/>
        </p:nvCxnSpPr>
        <p:spPr>
          <a:xfrm>
            <a:off x="839416" y="4358963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111"/>
          <p:cNvCxnSpPr/>
          <p:nvPr/>
        </p:nvCxnSpPr>
        <p:spPr>
          <a:xfrm>
            <a:off x="839416" y="5410530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felt 49"/>
          <p:cNvSpPr txBox="1"/>
          <p:nvPr/>
        </p:nvSpPr>
        <p:spPr>
          <a:xfrm>
            <a:off x="6096000" y="1444134"/>
            <a:ext cx="42430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Figur: Tilfredshed </a:t>
            </a:r>
            <a:r>
              <a:rPr lang="da-DK" sz="1400" b="1" dirty="0">
                <a:solidFill>
                  <a:schemeClr val="accent1"/>
                </a:solidFill>
                <a:latin typeface="+mn-lt"/>
              </a:rPr>
              <a:t>med Økonomistyrelsens kurser</a:t>
            </a:r>
          </a:p>
        </p:txBody>
      </p:sp>
    </p:spTree>
    <p:extLst>
      <p:ext uri="{BB962C8B-B14F-4D97-AF65-F5344CB8AC3E}">
        <p14:creationId xmlns:p14="http://schemas.microsoft.com/office/powerpoint/2010/main" val="42769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5111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think-cell Slide" r:id="rId25" imgW="338" imgH="338" progId="TCLayout.ActiveDocument.1">
                  <p:embed/>
                </p:oleObj>
              </mc:Choice>
              <mc:Fallback>
                <p:oleObj name="think-cell Slide" r:id="rId25" imgW="338" imgH="33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20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2000" dirty="0" smtClean="0"/>
              <a:t>Brugernes generelle tilfredshed med ØS’ rådgivningsfunktioner er gået lidt ned for to ud af tre funktioner</a:t>
            </a:r>
            <a:endParaRPr lang="da-DK" sz="2000" dirty="0"/>
          </a:p>
        </p:txBody>
      </p:sp>
      <p:sp>
        <p:nvSpPr>
          <p:cNvPr id="143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8224838" y="348932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2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9945688" y="30670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4,0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0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6503988" y="332581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B9D30E5-960E-4AA2-AC11-0A46EDE66B68}" type="datetime'''3'''''''''''''">
              <a:rPr lang="da-DK" altLang="en-US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3</a:t>
            </a:fld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,4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4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7078663" y="30670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A651D46-7732-4333-953A-570622372F0B}" type="datetime'''''''''''''''''''''''''''''''''''''''4'''''''''''''''''''''''">
              <a:rPr lang="da-DK" altLang="en-US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4</a:t>
            </a:fld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8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7651750" y="324802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3,6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5" name="Rectangle 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8799513" y="326866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dirty="0" smtClean="0">
                <a:solidFill>
                  <a:schemeClr val="bg1"/>
                </a:solidFill>
                <a:sym typeface="+mn-lt"/>
              </a:rPr>
              <a:t>3,6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8" name="Rectangle 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9372600" y="314007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3,9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3" name="Rectangle 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9693275" y="4835525"/>
            <a:ext cx="517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da-DK" sz="800" dirty="0">
              <a:sym typeface="+mn-lt"/>
            </a:endParaRPr>
          </a:p>
        </p:txBody>
      </p:sp>
      <p:sp>
        <p:nvSpPr>
          <p:cNvPr id="156" name="Rectangle 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10520363" y="315277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3,8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0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11093450" y="3201988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3,7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graphicFrame>
        <p:nvGraphicFramePr>
          <p:cNvPr id="49" name="Chart 3"/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06695558"/>
              </p:ext>
            </p:extLst>
          </p:nvPr>
        </p:nvGraphicFramePr>
        <p:xfrm>
          <a:off x="6157913" y="2122488"/>
          <a:ext cx="542131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174" name="Rectangle 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6326188" y="5514975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B3C820D-ECE7-481D-81F7-C8F5D3FF4A7A}" type="datetime'All''''e'' r''''''åd''gi''v''nings-''f''''u''nk''t''''ione''r'">
              <a:rPr lang="da-DK" altLang="en-US" sz="1100" b="1" smtClean="0"/>
              <a:pPr marL="0" indent="0" algn="ctr">
                <a:spcBef>
                  <a:spcPct val="0"/>
                </a:spcBef>
                <a:buNone/>
              </a:pPr>
              <a:t>Alle rådgivnings-funktioner</a:t>
            </a:fld>
            <a:endParaRPr lang="da-DK" altLang="en-US" sz="1000" b="1" kern="0" baseline="30000" dirty="0">
              <a:solidFill>
                <a:sysClr val="windowText" lastClr="000000"/>
              </a:solidFill>
              <a:sym typeface="+mn-lt"/>
            </a:endParaRPr>
          </a:p>
        </p:txBody>
      </p:sp>
      <p:sp>
        <p:nvSpPr>
          <p:cNvPr id="79" name="Rectangle 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7613650" y="5514975"/>
            <a:ext cx="1196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1543DB6-C6B1-48A7-B295-EF0A5AABB3CD}" type="datetime'Råd''g''''''i''''''vni''''ng''''''senhed''''''e''''''n'''">
              <a:rPr lang="da-DK" altLang="en-US" sz="1000" kern="0" smtClean="0">
                <a:solidFill>
                  <a:srgbClr val="000000"/>
                </a:solidFill>
              </a:rPr>
              <a:pPr/>
              <a:t>Rådgivningsenheden</a:t>
            </a:fld>
            <a:r>
              <a:rPr lang="da-DK" altLang="en-US" sz="1000" kern="0" dirty="0" smtClean="0">
                <a:solidFill>
                  <a:srgbClr val="000000"/>
                </a:solidFill>
              </a:rPr>
              <a:t> - Statens indkøb</a:t>
            </a:r>
            <a:endParaRPr lang="da-DK" altLang="en-US" sz="1000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50" name="Rectangle 3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9097963" y="5514975"/>
            <a:ext cx="855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1B8AE78-E6B3-4966-B127-1D0030445EE6}" type="datetime'R''å''dgivn''ing'' ''i K''ontra''k''''ts''''ty''''rin''g''''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Rådgivning i Kontraktstyring</a:t>
            </a:fld>
            <a:endParaRPr lang="da-DK" sz="1000" dirty="0">
              <a:sym typeface="+mn-lt"/>
            </a:endParaRPr>
          </a:p>
        </p:txBody>
      </p:sp>
      <p:sp>
        <p:nvSpPr>
          <p:cNvPr id="153" name="Rectangle 3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10429875" y="5514975"/>
            <a:ext cx="81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542FFEF-DE52-4289-9125-77A90FF728EB}" type="datetime'R''''ådgivn''''ing'' i'' S''''ta''''ts''re''''g''''n''ska''b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Rådgivning i Statsregnskab</a:t>
            </a:fld>
            <a:endParaRPr lang="da-DK" sz="1000" dirty="0">
              <a:sym typeface="+mn-lt"/>
            </a:endParaRPr>
          </a:p>
        </p:txBody>
      </p:sp>
      <p:cxnSp>
        <p:nvCxnSpPr>
          <p:cNvPr id="37" name="Lige forbindelse 36"/>
          <p:cNvCxnSpPr/>
          <p:nvPr/>
        </p:nvCxnSpPr>
        <p:spPr bwMode="auto">
          <a:xfrm>
            <a:off x="7553578" y="2204864"/>
            <a:ext cx="0" cy="32926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ktangel 29"/>
          <p:cNvSpPr/>
          <p:nvPr>
            <p:custDataLst>
              <p:tags r:id="rId19"/>
            </p:custDataLst>
          </p:nvPr>
        </p:nvSpPr>
        <p:spPr bwMode="auto">
          <a:xfrm>
            <a:off x="10418763" y="1952625"/>
            <a:ext cx="160338" cy="120650"/>
          </a:xfrm>
          <a:prstGeom prst="rect">
            <a:avLst/>
          </a:prstGeom>
          <a:solidFill>
            <a:srgbClr val="7CC4A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ektangel 30"/>
          <p:cNvSpPr/>
          <p:nvPr>
            <p:custDataLst>
              <p:tags r:id="rId20"/>
            </p:custDataLst>
          </p:nvPr>
        </p:nvSpPr>
        <p:spPr bwMode="auto">
          <a:xfrm>
            <a:off x="10985500" y="1952625"/>
            <a:ext cx="160338" cy="1206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6" name="Rectangle 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10629900" y="1949450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C3A478F-1BA4-4F19-B281-79CD578645E4}" type="datetime'''''''''''''''''''''''''''''''2''0''''''2''''''''''''0'''">
              <a:rPr lang="da-DK" altLang="en-US" sz="900" kern="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2020</a:t>
            </a:fld>
            <a:endParaRPr lang="da-DK" sz="1100" kern="0" dirty="0">
              <a:sym typeface="+mn-lt"/>
            </a:endParaRPr>
          </a:p>
        </p:txBody>
      </p:sp>
      <p:sp>
        <p:nvSpPr>
          <p:cNvPr id="67" name="Rectangle 3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11196638" y="1949450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03D69AD-D0BE-456C-9F32-CD6694803DCD}" type="datetime'''''''''2''''0''''''2''''''''''''''''''''1'''''''">
              <a:rPr lang="da-DK" altLang="en-US" sz="900" kern="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2021</a:t>
            </a:fld>
            <a:endParaRPr lang="da-DK" sz="900" kern="0" dirty="0">
              <a:sym typeface="+mn-lt"/>
            </a:endParaRPr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0133" y="158751"/>
            <a:ext cx="5395913" cy="252413"/>
          </a:xfrm>
        </p:spPr>
        <p:txBody>
          <a:bodyPr/>
          <a:lstStyle/>
          <a:p>
            <a:r>
              <a:rPr lang="da-DK" sz="1000" dirty="0" smtClean="0"/>
              <a:t>KAPITEL 7 – </a:t>
            </a:r>
            <a:r>
              <a:rPr lang="da-DK" dirty="0" smtClean="0"/>
              <a:t>RÅDGIVNING</a:t>
            </a:r>
            <a:endParaRPr lang="da-DK" sz="1000" dirty="0"/>
          </a:p>
        </p:txBody>
      </p:sp>
      <p:sp>
        <p:nvSpPr>
          <p:cNvPr id="35" name="Tekstfelt 52"/>
          <p:cNvSpPr txBox="1"/>
          <p:nvPr/>
        </p:nvSpPr>
        <p:spPr>
          <a:xfrm>
            <a:off x="695400" y="1444134"/>
            <a:ext cx="54005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>
              <a:lnSpc>
                <a:spcPct val="100000"/>
              </a:lnSpc>
              <a:spcBef>
                <a:spcPts val="1100"/>
              </a:spcBef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 dirty="0"/>
              <a:t>Konklusioner om tilfredsheden med Økonomistyrelsens </a:t>
            </a:r>
            <a:r>
              <a:rPr lang="da-DK" dirty="0" smtClean="0"/>
              <a:t>rådgivningsfunktioner</a:t>
            </a:r>
            <a:endParaRPr lang="da-DK" dirty="0"/>
          </a:p>
        </p:txBody>
      </p:sp>
      <p:sp>
        <p:nvSpPr>
          <p:cNvPr id="38" name="Tekstfelt 37"/>
          <p:cNvSpPr txBox="1"/>
          <p:nvPr/>
        </p:nvSpPr>
        <p:spPr>
          <a:xfrm>
            <a:off x="1006536" y="2169445"/>
            <a:ext cx="4678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 smtClean="0"/>
              <a:t>Samlet </a:t>
            </a:r>
            <a:r>
              <a:rPr lang="da-DK" sz="1200" dirty="0"/>
              <a:t>har rådgivningsfunktionerne håndteret </a:t>
            </a:r>
            <a:r>
              <a:rPr lang="da-DK" sz="1200" b="1" dirty="0"/>
              <a:t>næsten 1.400 sager</a:t>
            </a:r>
            <a:r>
              <a:rPr lang="da-DK" sz="1200" dirty="0"/>
              <a:t>, og ud af disse sager er </a:t>
            </a:r>
            <a:r>
              <a:rPr lang="da-DK" sz="1200" b="1" dirty="0"/>
              <a:t>226 blevet evalueret af brugeren</a:t>
            </a:r>
            <a:r>
              <a:rPr lang="da-DK" sz="1200" dirty="0"/>
              <a:t>.</a:t>
            </a:r>
            <a:r>
              <a:rPr lang="da-DK" sz="1200" b="1" dirty="0"/>
              <a:t>  </a:t>
            </a:r>
          </a:p>
        </p:txBody>
      </p:sp>
      <p:sp>
        <p:nvSpPr>
          <p:cNvPr id="40" name="Tekstfelt 39"/>
          <p:cNvSpPr txBox="1"/>
          <p:nvPr/>
        </p:nvSpPr>
        <p:spPr>
          <a:xfrm>
            <a:off x="1006537" y="2985536"/>
            <a:ext cx="46783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/>
              <a:t>Den generelle tilfredshed</a:t>
            </a:r>
            <a:r>
              <a:rPr lang="da-DK" sz="1200" dirty="0"/>
              <a:t> med </a:t>
            </a:r>
            <a:r>
              <a:rPr lang="da-DK" sz="1200" b="1" dirty="0" smtClean="0"/>
              <a:t>Rådgivningsenheden - Statens indkøb</a:t>
            </a:r>
            <a:r>
              <a:rPr lang="da-DK" sz="1200" dirty="0" smtClean="0"/>
              <a:t> </a:t>
            </a:r>
            <a:r>
              <a:rPr lang="da-DK" sz="1200" dirty="0"/>
              <a:t>er </a:t>
            </a:r>
            <a:r>
              <a:rPr lang="da-DK" sz="1200" b="1" dirty="0"/>
              <a:t>4,6</a:t>
            </a:r>
            <a:r>
              <a:rPr lang="da-DK" sz="1200" dirty="0"/>
              <a:t>, hvilket er en stigning på 0,1 fra 2020.</a:t>
            </a:r>
          </a:p>
        </p:txBody>
      </p:sp>
      <p:sp>
        <p:nvSpPr>
          <p:cNvPr id="41" name="Tekstfelt 40"/>
          <p:cNvSpPr txBox="1"/>
          <p:nvPr/>
        </p:nvSpPr>
        <p:spPr>
          <a:xfrm>
            <a:off x="1006536" y="3801627"/>
            <a:ext cx="4678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Både </a:t>
            </a:r>
            <a:r>
              <a:rPr lang="da-DK" sz="1200" b="1" dirty="0"/>
              <a:t>Rådgivning i Kontraktstyring </a:t>
            </a:r>
            <a:r>
              <a:rPr lang="da-DK" sz="1200" dirty="0"/>
              <a:t>samt </a:t>
            </a:r>
            <a:r>
              <a:rPr lang="da-DK" sz="1200" b="1" dirty="0"/>
              <a:t>Rådgivning i Statsregnskab </a:t>
            </a:r>
            <a:r>
              <a:rPr lang="da-DK" sz="1200" dirty="0"/>
              <a:t>har oplevet tilbagegang i den generelle tilfredshed.</a:t>
            </a:r>
          </a:p>
        </p:txBody>
      </p:sp>
      <p:sp>
        <p:nvSpPr>
          <p:cNvPr id="42" name="Tekstfelt 41"/>
          <p:cNvSpPr txBox="1"/>
          <p:nvPr/>
        </p:nvSpPr>
        <p:spPr>
          <a:xfrm>
            <a:off x="1006536" y="4617717"/>
            <a:ext cx="44623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Brugerne af </a:t>
            </a:r>
            <a:r>
              <a:rPr lang="da-DK" sz="1200" b="1" dirty="0"/>
              <a:t>Rådgivning i Statsregnskab </a:t>
            </a:r>
            <a:r>
              <a:rPr lang="da-DK" sz="1200" dirty="0"/>
              <a:t>er med en generel tilfredshed på 3,6 de </a:t>
            </a:r>
            <a:r>
              <a:rPr lang="da-DK" sz="1200" b="1" dirty="0"/>
              <a:t>brugere, som er generelt mindst tilfredse.</a:t>
            </a:r>
            <a:endParaRPr lang="da-DK" sz="1200" dirty="0"/>
          </a:p>
        </p:txBody>
      </p:sp>
      <p:cxnSp>
        <p:nvCxnSpPr>
          <p:cNvPr id="43" name="Lige forbindelse 111"/>
          <p:cNvCxnSpPr/>
          <p:nvPr/>
        </p:nvCxnSpPr>
        <p:spPr>
          <a:xfrm>
            <a:off x="839416" y="2219402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111"/>
          <p:cNvCxnSpPr/>
          <p:nvPr/>
        </p:nvCxnSpPr>
        <p:spPr>
          <a:xfrm>
            <a:off x="839416" y="3036054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forbindelse 111"/>
          <p:cNvCxnSpPr/>
          <p:nvPr/>
        </p:nvCxnSpPr>
        <p:spPr>
          <a:xfrm>
            <a:off x="839416" y="3852706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111"/>
          <p:cNvCxnSpPr/>
          <p:nvPr/>
        </p:nvCxnSpPr>
        <p:spPr>
          <a:xfrm>
            <a:off x="839416" y="4669359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felt 49"/>
          <p:cNvSpPr txBox="1"/>
          <p:nvPr/>
        </p:nvSpPr>
        <p:spPr>
          <a:xfrm>
            <a:off x="6096001" y="1444134"/>
            <a:ext cx="54832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Figur: Tilfredshed </a:t>
            </a:r>
            <a:r>
              <a:rPr lang="da-DK" sz="1400" b="1" dirty="0">
                <a:solidFill>
                  <a:schemeClr val="accent1"/>
                </a:solidFill>
                <a:latin typeface="+mn-lt"/>
              </a:rPr>
              <a:t>med Økonomistyrelsens rådgivningsfunktioner</a:t>
            </a:r>
          </a:p>
        </p:txBody>
      </p:sp>
      <p:sp>
        <p:nvSpPr>
          <p:cNvPr id="52" name="Rektangel 51"/>
          <p:cNvSpPr/>
          <p:nvPr/>
        </p:nvSpPr>
        <p:spPr>
          <a:xfrm>
            <a:off x="899999" y="6192000"/>
            <a:ext cx="835671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800" dirty="0" err="1" smtClean="0"/>
              <a:t>Anm</a:t>
            </a:r>
            <a:r>
              <a:rPr lang="da-DK" sz="800" dirty="0" smtClean="0"/>
              <a:t>.: </a:t>
            </a:r>
            <a:r>
              <a:rPr lang="da-DK" sz="800" dirty="0"/>
              <a:t>Det samlede antal besvarelser i 2021 er </a:t>
            </a:r>
            <a:r>
              <a:rPr lang="da-DK" sz="800" dirty="0" smtClean="0"/>
              <a:t>226, </a:t>
            </a:r>
            <a:r>
              <a:rPr lang="da-DK" sz="800" dirty="0"/>
              <a:t>hvilket svarer til en svarrate på </a:t>
            </a:r>
            <a:r>
              <a:rPr lang="da-DK" sz="800" dirty="0" smtClean="0"/>
              <a:t>20,4 pct. </a:t>
            </a:r>
          </a:p>
        </p:txBody>
      </p:sp>
    </p:spTree>
    <p:extLst>
      <p:ext uri="{BB962C8B-B14F-4D97-AF65-F5344CB8AC3E}">
        <p14:creationId xmlns:p14="http://schemas.microsoft.com/office/powerpoint/2010/main" val="389954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1190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think-cell Slide" r:id="rId19" imgW="338" imgH="338" progId="TCLayout.ActiveDocument.1">
                  <p:embed/>
                </p:oleObj>
              </mc:Choice>
              <mc:Fallback>
                <p:oleObj name="think-cell Slide" r:id="rId19" imgW="338" imgH="338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14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sym typeface="+mn-lt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2000" dirty="0" smtClean="0"/>
              <a:t>Der er forskel i brugernes tilfredshed på tværs af de tre rådgivningsfunktioner</a:t>
            </a:r>
            <a:br>
              <a:rPr lang="da-DK" sz="2000" dirty="0" smtClean="0"/>
            </a:br>
            <a:endParaRPr lang="da-DK" sz="2000" dirty="0"/>
          </a:p>
        </p:txBody>
      </p:sp>
      <p:graphicFrame>
        <p:nvGraphicFramePr>
          <p:cNvPr id="37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76413568"/>
              </p:ext>
            </p:extLst>
          </p:nvPr>
        </p:nvGraphicFramePr>
        <p:xfrm>
          <a:off x="6157913" y="2271713"/>
          <a:ext cx="5411787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89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6219825" y="5559425"/>
            <a:ext cx="1350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F4E2992-D8FD-4878-8672-7D955328EA95}" type="datetime'A''l''l''''''''''e'''' rådg''ivnings''''funkt''io''ner'''''">
              <a:rPr lang="da-DK" altLang="en-US" sz="1000" b="1" smtClean="0"/>
              <a:pPr marL="0" indent="0" algn="ctr">
                <a:spcBef>
                  <a:spcPct val="0"/>
                </a:spcBef>
                <a:buNone/>
              </a:pPr>
              <a:t>Alle rådgivningsfunktioner</a:t>
            </a:fld>
            <a:endParaRPr lang="da-DK" sz="1000" b="1" dirty="0">
              <a:sym typeface="+mn-lt"/>
            </a:endParaRPr>
          </a:p>
        </p:txBody>
      </p:sp>
      <p:sp>
        <p:nvSpPr>
          <p:cNvPr id="52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7608888" y="5559425"/>
            <a:ext cx="1196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9659E79-98DB-461C-B4DF-BCBA59E26A25}" type="datetime'R''å''dg''''''i''vn''''''ing''''s''en''''''''''''h''''ed''en'">
              <a:rPr lang="da-DK" altLang="en-US" sz="1000" smtClean="0"/>
              <a:pPr/>
              <a:t>Rådgivningsenheden</a:t>
            </a:fld>
            <a:r>
              <a:rPr lang="da-DK" altLang="en-US" sz="1000" dirty="0" smtClean="0"/>
              <a:t> - Statens indkøb</a:t>
            </a:r>
            <a:endParaRPr lang="da-DK" sz="1000" dirty="0">
              <a:sym typeface="+mn-lt"/>
            </a:endParaRPr>
          </a:p>
        </p:txBody>
      </p:sp>
      <p:sp>
        <p:nvSpPr>
          <p:cNvPr id="25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9091613" y="5559425"/>
            <a:ext cx="855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C08C851-06D8-44DC-BA08-2AEE902893C2}" type="datetime'''R''''ådgi''vn''''i''ng i Kontra''''''''''''k''tsty''ring''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Rådgivning i Kontraktstyring</a:t>
            </a:fld>
            <a:endParaRPr lang="da-DK" sz="1000" dirty="0">
              <a:sym typeface="+mn-lt"/>
            </a:endParaRPr>
          </a:p>
        </p:txBody>
      </p:sp>
      <p:sp>
        <p:nvSpPr>
          <p:cNvPr id="190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10420350" y="5559425"/>
            <a:ext cx="81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1547BAC-A684-48EA-B314-BA62FDE70FAD}" type="datetime'''''Rå''d''''giv''ni''ng'' i ''Sta''t''s''re''g''n''skab''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Rådgivning i Statsregnskab</a:t>
            </a:fld>
            <a:endParaRPr lang="da-DK" sz="1000" dirty="0">
              <a:sym typeface="+mn-lt"/>
            </a:endParaRPr>
          </a:p>
        </p:txBody>
      </p:sp>
      <p:sp>
        <p:nvSpPr>
          <p:cNvPr id="18" name="Rektangel 17"/>
          <p:cNvSpPr/>
          <p:nvPr>
            <p:custDataLst>
              <p:tags r:id="rId9"/>
            </p:custDataLst>
          </p:nvPr>
        </p:nvSpPr>
        <p:spPr bwMode="auto">
          <a:xfrm>
            <a:off x="7697788" y="2078037"/>
            <a:ext cx="160338" cy="1206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ktangel 19"/>
          <p:cNvSpPr/>
          <p:nvPr>
            <p:custDataLst>
              <p:tags r:id="rId10"/>
            </p:custDataLst>
          </p:nvPr>
        </p:nvSpPr>
        <p:spPr bwMode="auto">
          <a:xfrm>
            <a:off x="8575675" y="2078038"/>
            <a:ext cx="160338" cy="120650"/>
          </a:xfrm>
          <a:prstGeom prst="rect">
            <a:avLst/>
          </a:prstGeom>
          <a:solidFill>
            <a:srgbClr val="7CC4A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ktangel 21"/>
          <p:cNvSpPr/>
          <p:nvPr>
            <p:custDataLst>
              <p:tags r:id="rId11"/>
            </p:custDataLst>
          </p:nvPr>
        </p:nvSpPr>
        <p:spPr bwMode="auto">
          <a:xfrm>
            <a:off x="9390063" y="2078037"/>
            <a:ext cx="160338" cy="120650"/>
          </a:xfrm>
          <a:prstGeom prst="rect">
            <a:avLst/>
          </a:prstGeom>
          <a:solidFill>
            <a:srgbClr val="AFC8E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ktangel 23"/>
          <p:cNvSpPr/>
          <p:nvPr>
            <p:custDataLst>
              <p:tags r:id="rId12"/>
            </p:custDataLst>
          </p:nvPr>
        </p:nvSpPr>
        <p:spPr bwMode="auto">
          <a:xfrm>
            <a:off x="10699750" y="2078038"/>
            <a:ext cx="160338" cy="120650"/>
          </a:xfrm>
          <a:prstGeom prst="rect">
            <a:avLst/>
          </a:prstGeom>
          <a:solidFill>
            <a:srgbClr val="D4EBE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7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7908925" y="2074863"/>
            <a:ext cx="5651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A114D9A-9240-4E30-8BC7-921AE143D0B8}" type="datetime'''''T''''''''i''l''''''''''fre''d''s''''h''''e''d'''''''">
              <a:rPr lang="da-DK" altLang="en-US" sz="900" kern="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Tilfredshed</a:t>
            </a:fld>
            <a:endParaRPr lang="da-DK" sz="900" kern="0" dirty="0">
              <a:sym typeface="+mn-lt"/>
            </a:endParaRPr>
          </a:p>
        </p:txBody>
      </p:sp>
      <p:sp>
        <p:nvSpPr>
          <p:cNvPr id="150" name="Rectangle 3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9601200" y="2074863"/>
            <a:ext cx="996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AB846FD-3BA9-427F-B92B-096CB0AF6917}" type="datetime'''Sa''''gsb''eh''a''n''''dl''''''in''''gs''''''''''''t''id'''">
              <a:rPr lang="da-DK" altLang="en-US" sz="900" kern="0" smtClean="0"/>
              <a:pPr marL="0" indent="0">
                <a:spcBef>
                  <a:spcPct val="0"/>
                </a:spcBef>
                <a:buNone/>
              </a:pPr>
              <a:t>Sagsbehandlingstid</a:t>
            </a:fld>
            <a:endParaRPr lang="da-DK" sz="900" kern="0" dirty="0">
              <a:sym typeface="+mn-lt"/>
            </a:endParaRPr>
          </a:p>
        </p:txBody>
      </p:sp>
      <p:sp>
        <p:nvSpPr>
          <p:cNvPr id="149" name="Rectangle 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8786813" y="2074863"/>
            <a:ext cx="5016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9752F2B-68B1-4C01-960F-6E8CBC376E80}" type="datetime'''''''F''''a''gl''i''''''g''''''''h''e''''''d'''''''">
              <a:rPr lang="da-DK" altLang="en-US" sz="900" kern="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Faglighed</a:t>
            </a:fld>
            <a:endParaRPr lang="da-DK" sz="900" kern="0" dirty="0">
              <a:sym typeface="+mn-lt"/>
            </a:endParaRPr>
          </a:p>
        </p:txBody>
      </p:sp>
      <p:sp>
        <p:nvSpPr>
          <p:cNvPr id="200" name="Rectangle 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10910888" y="2074863"/>
            <a:ext cx="539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60CEE7D-4887-4F4E-B0E3-AF00E42BBCFF}" type="datetime'''''''A''nb''''''ef''al''in''''''''g'''''''''''''''''''''''''">
              <a:rPr lang="da-DK" altLang="en-US" sz="900" kern="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Anbefaling</a:t>
            </a:fld>
            <a:endParaRPr lang="da-DK" sz="900" kern="0" dirty="0">
              <a:sym typeface="+mn-lt"/>
            </a:endParaRPr>
          </a:p>
        </p:txBody>
      </p:sp>
      <p:cxnSp>
        <p:nvCxnSpPr>
          <p:cNvPr id="5" name="Lige forbindelse 4"/>
          <p:cNvCxnSpPr/>
          <p:nvPr/>
        </p:nvCxnSpPr>
        <p:spPr bwMode="auto">
          <a:xfrm>
            <a:off x="7542533" y="2353513"/>
            <a:ext cx="0" cy="3163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0133" y="158751"/>
            <a:ext cx="5395913" cy="252413"/>
          </a:xfrm>
        </p:spPr>
        <p:txBody>
          <a:bodyPr/>
          <a:lstStyle/>
          <a:p>
            <a:r>
              <a:rPr lang="da-DK" sz="1000" dirty="0" smtClean="0"/>
              <a:t>KAPITEL 7 – </a:t>
            </a:r>
            <a:r>
              <a:rPr lang="da-DK" dirty="0" smtClean="0"/>
              <a:t>RÅDGIVNING</a:t>
            </a:r>
            <a:endParaRPr lang="da-DK" sz="1000" dirty="0"/>
          </a:p>
        </p:txBody>
      </p:sp>
      <p:sp>
        <p:nvSpPr>
          <p:cNvPr id="28" name="Tekstfelt 52"/>
          <p:cNvSpPr txBox="1"/>
          <p:nvPr/>
        </p:nvSpPr>
        <p:spPr>
          <a:xfrm>
            <a:off x="695401" y="1444134"/>
            <a:ext cx="477347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>
              <a:lnSpc>
                <a:spcPct val="100000"/>
              </a:lnSpc>
              <a:spcBef>
                <a:spcPts val="1100"/>
              </a:spcBef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 dirty="0"/>
              <a:t>Konklusioner om tilfredsheden med Økonomistyrelsens </a:t>
            </a:r>
            <a:r>
              <a:rPr lang="da-DK" dirty="0" smtClean="0"/>
              <a:t>rådgivningsfunktioner</a:t>
            </a:r>
            <a:endParaRPr lang="da-DK" dirty="0"/>
          </a:p>
        </p:txBody>
      </p:sp>
      <p:sp>
        <p:nvSpPr>
          <p:cNvPr id="29" name="Tekstfelt 28"/>
          <p:cNvSpPr txBox="1"/>
          <p:nvPr/>
        </p:nvSpPr>
        <p:spPr>
          <a:xfrm>
            <a:off x="1006536" y="2140982"/>
            <a:ext cx="46783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På tværs af de tre rådgivningsfunktioner spænder </a:t>
            </a:r>
            <a:r>
              <a:rPr lang="da-DK" sz="1200" b="1" dirty="0"/>
              <a:t>brugernes </a:t>
            </a:r>
            <a:r>
              <a:rPr lang="da-DK" sz="1200" b="1" dirty="0" smtClean="0"/>
              <a:t>lyst til at anbefale</a:t>
            </a:r>
            <a:r>
              <a:rPr lang="da-DK" sz="1200" dirty="0" smtClean="0"/>
              <a:t> rådgivningsfunktionerne fra </a:t>
            </a:r>
            <a:r>
              <a:rPr lang="da-DK" sz="1200" b="1" dirty="0"/>
              <a:t>3,6 til 4,6</a:t>
            </a:r>
            <a:r>
              <a:rPr lang="da-DK" sz="1200" dirty="0"/>
              <a:t>. Det samme gælder for brugernes tilfredshed med </a:t>
            </a:r>
            <a:r>
              <a:rPr lang="da-DK" sz="1200" b="1" dirty="0"/>
              <a:t>sagsbehandlingstiden</a:t>
            </a:r>
            <a:r>
              <a:rPr lang="da-DK" sz="1200" dirty="0"/>
              <a:t> samt den </a:t>
            </a:r>
            <a:r>
              <a:rPr lang="da-DK" sz="1200" b="1" dirty="0"/>
              <a:t>generelle </a:t>
            </a:r>
            <a:r>
              <a:rPr lang="da-DK" sz="1200" b="1" dirty="0" smtClean="0"/>
              <a:t>tilfredshed </a:t>
            </a:r>
            <a:r>
              <a:rPr lang="da-DK" sz="1200" dirty="0" smtClean="0"/>
              <a:t>med</a:t>
            </a:r>
            <a:r>
              <a:rPr lang="da-DK" sz="1200" b="1" dirty="0" smtClean="0"/>
              <a:t> </a:t>
            </a:r>
            <a:r>
              <a:rPr lang="da-DK" sz="1200" dirty="0"/>
              <a:t>rådgivningen.  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1006537" y="3255946"/>
            <a:ext cx="46783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Brugernes tilfredshed med rådgivningsfunktionernes </a:t>
            </a:r>
            <a:r>
              <a:rPr lang="da-DK" sz="1200" b="1" dirty="0"/>
              <a:t>faglighed</a:t>
            </a:r>
            <a:r>
              <a:rPr lang="da-DK" sz="1200" dirty="0"/>
              <a:t> går fra</a:t>
            </a:r>
            <a:r>
              <a:rPr lang="da-DK" sz="1200" b="1" dirty="0"/>
              <a:t> 3,7 til </a:t>
            </a:r>
            <a:r>
              <a:rPr lang="da-DK" sz="1200" b="1" dirty="0" smtClean="0"/>
              <a:t>4,6 </a:t>
            </a:r>
            <a:r>
              <a:rPr lang="da-DK" sz="1200" dirty="0" smtClean="0"/>
              <a:t>på tværs af de tre funktioner</a:t>
            </a:r>
            <a:r>
              <a:rPr lang="da-DK" sz="1200" b="1" dirty="0" smtClean="0"/>
              <a:t>.</a:t>
            </a:r>
            <a:endParaRPr lang="da-DK" sz="1200" b="1" dirty="0"/>
          </a:p>
        </p:txBody>
      </p:sp>
      <p:sp>
        <p:nvSpPr>
          <p:cNvPr id="31" name="Tekstfelt 30"/>
          <p:cNvSpPr txBox="1"/>
          <p:nvPr/>
        </p:nvSpPr>
        <p:spPr>
          <a:xfrm>
            <a:off x="1006536" y="4001578"/>
            <a:ext cx="4678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 smtClean="0"/>
              <a:t>Rådgivningsenheden - Statens indkøb </a:t>
            </a:r>
            <a:r>
              <a:rPr lang="da-DK" sz="1200" dirty="0"/>
              <a:t>har de </a:t>
            </a:r>
            <a:r>
              <a:rPr lang="da-DK" sz="1200" b="1" dirty="0"/>
              <a:t>mest tilfredse </a:t>
            </a:r>
            <a:r>
              <a:rPr lang="da-DK" sz="1200" b="1" dirty="0" smtClean="0"/>
              <a:t>brugere,</a:t>
            </a:r>
            <a:r>
              <a:rPr lang="da-DK" sz="1200" dirty="0" smtClean="0"/>
              <a:t> </a:t>
            </a:r>
            <a:r>
              <a:rPr lang="da-DK" sz="1200" dirty="0"/>
              <a:t>og </a:t>
            </a:r>
            <a:r>
              <a:rPr lang="da-DK" sz="1200" dirty="0" smtClean="0"/>
              <a:t>brugernes tilfredshed ligger på </a:t>
            </a:r>
            <a:r>
              <a:rPr lang="da-DK" sz="1200" b="1" dirty="0"/>
              <a:t>4,6 </a:t>
            </a:r>
            <a:r>
              <a:rPr lang="da-DK" sz="1200" dirty="0" smtClean="0"/>
              <a:t>for </a:t>
            </a:r>
            <a:r>
              <a:rPr lang="da-DK" sz="1200" dirty="0"/>
              <a:t>alle </a:t>
            </a:r>
            <a:r>
              <a:rPr lang="da-DK" sz="1200" dirty="0" smtClean="0"/>
              <a:t>spørgsmål. </a:t>
            </a:r>
            <a:endParaRPr lang="da-DK" sz="1200" dirty="0"/>
          </a:p>
        </p:txBody>
      </p:sp>
      <p:sp>
        <p:nvSpPr>
          <p:cNvPr id="34" name="Tekstfelt 33"/>
          <p:cNvSpPr txBox="1"/>
          <p:nvPr/>
        </p:nvSpPr>
        <p:spPr>
          <a:xfrm>
            <a:off x="1006536" y="4747210"/>
            <a:ext cx="44623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 smtClean="0"/>
              <a:t>Gennemsnittet </a:t>
            </a:r>
            <a:r>
              <a:rPr lang="da-DK" sz="1200" dirty="0"/>
              <a:t>på tværs af de tre rådgivningsfunktioner er særligt </a:t>
            </a:r>
            <a:r>
              <a:rPr lang="da-DK" sz="1200" b="1" dirty="0"/>
              <a:t>påvirket af </a:t>
            </a:r>
            <a:r>
              <a:rPr lang="da-DK" sz="1200" dirty="0" smtClean="0"/>
              <a:t>resultaterne for Rådgivningsenheden - Statens indkøb, </a:t>
            </a:r>
            <a:r>
              <a:rPr lang="da-DK" sz="1200" dirty="0"/>
              <a:t>da det er denne rådgivningsfunktion, som har </a:t>
            </a:r>
            <a:r>
              <a:rPr lang="da-DK" sz="1200" b="1" dirty="0"/>
              <a:t>flest besvarelser.</a:t>
            </a:r>
          </a:p>
        </p:txBody>
      </p:sp>
      <p:cxnSp>
        <p:nvCxnSpPr>
          <p:cNvPr id="35" name="Lige forbindelse 111"/>
          <p:cNvCxnSpPr/>
          <p:nvPr/>
        </p:nvCxnSpPr>
        <p:spPr>
          <a:xfrm>
            <a:off x="839416" y="2190939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111"/>
          <p:cNvCxnSpPr/>
          <p:nvPr/>
        </p:nvCxnSpPr>
        <p:spPr>
          <a:xfrm>
            <a:off x="839416" y="3312403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111"/>
          <p:cNvCxnSpPr/>
          <p:nvPr/>
        </p:nvCxnSpPr>
        <p:spPr>
          <a:xfrm>
            <a:off x="839416" y="4056178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111"/>
          <p:cNvCxnSpPr/>
          <p:nvPr/>
        </p:nvCxnSpPr>
        <p:spPr>
          <a:xfrm>
            <a:off x="839416" y="4805861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felt 44"/>
          <p:cNvSpPr txBox="1"/>
          <p:nvPr/>
        </p:nvSpPr>
        <p:spPr>
          <a:xfrm>
            <a:off x="6096000" y="1444134"/>
            <a:ext cx="53911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Figur: Tilfredshed </a:t>
            </a:r>
            <a:r>
              <a:rPr lang="da-DK" sz="1400" b="1" dirty="0">
                <a:solidFill>
                  <a:schemeClr val="accent1"/>
                </a:solidFill>
                <a:latin typeface="+mn-lt"/>
              </a:rPr>
              <a:t>med Økonomistyrelsens rådgivningsfunktioner</a:t>
            </a:r>
          </a:p>
        </p:txBody>
      </p:sp>
    </p:spTree>
    <p:extLst>
      <p:ext uri="{BB962C8B-B14F-4D97-AF65-F5344CB8AC3E}">
        <p14:creationId xmlns:p14="http://schemas.microsoft.com/office/powerpoint/2010/main" val="11779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184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think-cell Slide" r:id="rId21" imgW="338" imgH="338" progId="TCLayout.ActiveDocument.1">
                  <p:embed/>
                </p:oleObj>
              </mc:Choice>
              <mc:Fallback>
                <p:oleObj name="think-cell Slide" r:id="rId21" imgW="338" imgH="33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20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2000" dirty="0" smtClean="0"/>
              <a:t>Brugerne vil i høj grad anbefale andre at benytte Statens Analyser og Implementering til lignende ydelser  </a:t>
            </a:r>
            <a:endParaRPr lang="da-DK" sz="2000" dirty="0"/>
          </a:p>
        </p:txBody>
      </p:sp>
      <p:sp>
        <p:nvSpPr>
          <p:cNvPr id="143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8224838" y="348932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2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9945688" y="30670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4,0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0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6503988" y="332581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B9D30E5-960E-4AA2-AC11-0A46EDE66B68}" type="datetime'''3'''''''''''''">
              <a:rPr lang="da-DK" altLang="en-US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3</a:t>
            </a:fld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,4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4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7078663" y="30670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A651D46-7732-4333-953A-570622372F0B}" type="datetime'''''''''''''''''''''''''''''''''''''''4'''''''''''''''''''''''">
              <a:rPr lang="da-DK" altLang="en-US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4</a:t>
            </a:fld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8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7651750" y="324802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3,6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5" name="Rectangle 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8799513" y="326866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dirty="0" smtClean="0">
                <a:solidFill>
                  <a:schemeClr val="bg1"/>
                </a:solidFill>
                <a:sym typeface="+mn-lt"/>
              </a:rPr>
              <a:t>3,6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8" name="Rectangle 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9372600" y="314007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3,9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3" name="Rectangle 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9693275" y="4835525"/>
            <a:ext cx="517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da-DK" sz="800" dirty="0">
              <a:sym typeface="+mn-lt"/>
            </a:endParaRPr>
          </a:p>
        </p:txBody>
      </p:sp>
      <p:sp>
        <p:nvSpPr>
          <p:cNvPr id="156" name="Rectangle 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10520363" y="315277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3,8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0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11093450" y="3201988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3,7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graphicFrame>
        <p:nvGraphicFramePr>
          <p:cNvPr id="45" name="Chart 3"/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96916367"/>
              </p:ext>
            </p:extLst>
          </p:nvPr>
        </p:nvGraphicFramePr>
        <p:xfrm>
          <a:off x="6300788" y="1819275"/>
          <a:ext cx="5268912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51" name="Rectangle 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9369425" y="5632449"/>
            <a:ext cx="406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A22075F-6CEE-4EB2-BF5E-7E487120545B}" type="datetime'''''P''r''o''''''''''c''''''''e''''''''''s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Proces</a:t>
            </a:fld>
            <a:endParaRPr lang="da-DK" sz="1000" dirty="0">
              <a:sym typeface="+mn-lt"/>
            </a:endParaRPr>
          </a:p>
        </p:txBody>
      </p:sp>
      <p:sp>
        <p:nvSpPr>
          <p:cNvPr id="174" name="Rectangle 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6700838" y="5632449"/>
            <a:ext cx="638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F055517-8DA2-4419-A333-28F58461DFA7}" type="datetime'T''i''''lf''''''''''''red''''''s''he''''''''''''''''''d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Tilfredshed</a:t>
            </a:fld>
            <a:endParaRPr lang="da-DK" sz="1000" dirty="0">
              <a:sym typeface="+mn-lt"/>
            </a:endParaRPr>
          </a:p>
        </p:txBody>
      </p:sp>
      <p:sp>
        <p:nvSpPr>
          <p:cNvPr id="150" name="Rectangle 3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8013700" y="5632449"/>
            <a:ext cx="5667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2409BD8-AAFC-4E51-A796-531452A571EF}" type="datetime'''F''''''''''''''''ag''''l''''''''i''''''gh''''e''''d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Faglighed</a:t>
            </a:fld>
            <a:endParaRPr lang="da-DK" sz="1000" dirty="0">
              <a:sym typeface="+mn-lt"/>
            </a:endParaRPr>
          </a:p>
        </p:txBody>
      </p:sp>
      <p:sp>
        <p:nvSpPr>
          <p:cNvPr id="153" name="Rectangle 3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10544175" y="5632449"/>
            <a:ext cx="6080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0667FFF-BAD3-4565-9174-A3AAE0D29F5F}" type="datetime'''A''''''n''''b''e''f''''''''''''al''''''''in''''g'">
              <a:rPr lang="da-DK" altLang="en-US" sz="1000" smtClean="0"/>
              <a:pPr marL="0" indent="0" algn="ctr">
                <a:spcBef>
                  <a:spcPct val="0"/>
                </a:spcBef>
                <a:buNone/>
              </a:pPr>
              <a:t>Anbefaling</a:t>
            </a:fld>
            <a:endParaRPr lang="da-DK" sz="1000" dirty="0">
              <a:sym typeface="+mn-lt"/>
            </a:endParaRP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0133" y="158751"/>
            <a:ext cx="5395913" cy="252413"/>
          </a:xfrm>
        </p:spPr>
        <p:txBody>
          <a:bodyPr/>
          <a:lstStyle/>
          <a:p>
            <a:r>
              <a:rPr lang="da-DK" dirty="0"/>
              <a:t>KAPITEL 8 – STATENS ANALYSER OG IMPLEMENTERING, SAI</a:t>
            </a:r>
          </a:p>
        </p:txBody>
      </p:sp>
      <p:sp>
        <p:nvSpPr>
          <p:cNvPr id="31" name="Tekstfelt 52"/>
          <p:cNvSpPr txBox="1"/>
          <p:nvPr/>
        </p:nvSpPr>
        <p:spPr>
          <a:xfrm>
            <a:off x="695401" y="1444134"/>
            <a:ext cx="477347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>
              <a:lnSpc>
                <a:spcPct val="100000"/>
              </a:lnSpc>
              <a:spcBef>
                <a:spcPts val="1100"/>
              </a:spcBef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 dirty="0"/>
              <a:t>Konklusioner om tilfredsheden med Statens Analyser og Implementering</a:t>
            </a:r>
          </a:p>
        </p:txBody>
      </p:sp>
      <p:sp>
        <p:nvSpPr>
          <p:cNvPr id="34" name="Tekstfelt 33"/>
          <p:cNvSpPr txBox="1"/>
          <p:nvPr/>
        </p:nvSpPr>
        <p:spPr>
          <a:xfrm>
            <a:off x="1006536" y="2154922"/>
            <a:ext cx="4678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 smtClean="0"/>
              <a:t>Resultaterne for SAI baserer sig på evalueringen af fire projekter. Alle fire projekter er udført af Center for Modernisering og Analyse. </a:t>
            </a:r>
            <a:endParaRPr lang="da-DK" sz="1200" dirty="0"/>
          </a:p>
        </p:txBody>
      </p:sp>
      <p:sp>
        <p:nvSpPr>
          <p:cNvPr id="35" name="Tekstfelt 34"/>
          <p:cNvSpPr txBox="1"/>
          <p:nvPr/>
        </p:nvSpPr>
        <p:spPr>
          <a:xfrm>
            <a:off x="1006537" y="2909457"/>
            <a:ext cx="46783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Brugernes gennemsnitlige </a:t>
            </a:r>
            <a:r>
              <a:rPr lang="da-DK" sz="1200" b="1" dirty="0"/>
              <a:t>generelle tilfredshed </a:t>
            </a:r>
            <a:r>
              <a:rPr lang="da-DK" sz="1200" dirty="0"/>
              <a:t>med den leverede </a:t>
            </a:r>
            <a:r>
              <a:rPr lang="da-DK" sz="1200" dirty="0" smtClean="0"/>
              <a:t>ydelse (tilfredshed) </a:t>
            </a:r>
            <a:r>
              <a:rPr lang="da-DK" sz="1200" dirty="0"/>
              <a:t>ligger på </a:t>
            </a:r>
            <a:r>
              <a:rPr lang="da-DK" sz="1200" b="1" dirty="0"/>
              <a:t>4,6</a:t>
            </a:r>
            <a:r>
              <a:rPr lang="da-DK" sz="1200" dirty="0"/>
              <a:t>.</a:t>
            </a:r>
          </a:p>
        </p:txBody>
      </p:sp>
      <p:sp>
        <p:nvSpPr>
          <p:cNvPr id="36" name="Tekstfelt 35"/>
          <p:cNvSpPr txBox="1"/>
          <p:nvPr/>
        </p:nvSpPr>
        <p:spPr>
          <a:xfrm>
            <a:off x="1006536" y="3663992"/>
            <a:ext cx="467836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SAI vurderes </a:t>
            </a:r>
            <a:r>
              <a:rPr lang="da-DK" sz="1200" b="1" dirty="0"/>
              <a:t>mest positivt </a:t>
            </a:r>
            <a:r>
              <a:rPr lang="da-DK" sz="1200" dirty="0"/>
              <a:t>på spørgsmålet om, hvorvidt brugerne vil </a:t>
            </a:r>
            <a:r>
              <a:rPr lang="da-DK" sz="1200" b="1" dirty="0"/>
              <a:t>anbefale</a:t>
            </a:r>
            <a:r>
              <a:rPr lang="da-DK" sz="1200" dirty="0"/>
              <a:t> andre at benytte SAI til lignende ydelser. Her er gennemsnittet på </a:t>
            </a:r>
            <a:r>
              <a:rPr lang="da-DK" sz="1200" b="1" dirty="0"/>
              <a:t>4,8.</a:t>
            </a:r>
            <a:endParaRPr lang="da-DK" sz="1200" dirty="0"/>
          </a:p>
        </p:txBody>
      </p:sp>
      <p:sp>
        <p:nvSpPr>
          <p:cNvPr id="37" name="Tekstfelt 36"/>
          <p:cNvSpPr txBox="1"/>
          <p:nvPr/>
        </p:nvSpPr>
        <p:spPr>
          <a:xfrm>
            <a:off x="1006536" y="4603194"/>
            <a:ext cx="44623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Brugerne er </a:t>
            </a:r>
            <a:r>
              <a:rPr lang="da-DK" sz="1200" b="1" dirty="0"/>
              <a:t>mindst tilfredse </a:t>
            </a:r>
            <a:r>
              <a:rPr lang="da-DK" sz="1200" dirty="0"/>
              <a:t>med </a:t>
            </a:r>
            <a:r>
              <a:rPr lang="da-DK" sz="1200" b="1" dirty="0"/>
              <a:t>processen</a:t>
            </a:r>
            <a:r>
              <a:rPr lang="da-DK" sz="1200" dirty="0"/>
              <a:t>, hvilket vil sige den løbende projektstyring af SAI. Den gennemsnitlige tilfredshed </a:t>
            </a:r>
            <a:r>
              <a:rPr lang="da-DK" sz="1200" dirty="0" smtClean="0"/>
              <a:t>på </a:t>
            </a:r>
            <a:r>
              <a:rPr lang="da-DK" sz="1200" dirty="0"/>
              <a:t>4,3 </a:t>
            </a:r>
            <a:r>
              <a:rPr lang="da-DK" sz="1200" dirty="0" smtClean="0"/>
              <a:t>er dog </a:t>
            </a:r>
            <a:r>
              <a:rPr lang="da-DK" sz="1200" dirty="0"/>
              <a:t>stadig </a:t>
            </a:r>
            <a:r>
              <a:rPr lang="da-DK" sz="1200" dirty="0" smtClean="0"/>
              <a:t>over 4,0, som svarer til, at brugerne er ‘tilfredse’.</a:t>
            </a:r>
            <a:endParaRPr lang="da-DK" sz="1200" dirty="0"/>
          </a:p>
        </p:txBody>
      </p:sp>
      <p:cxnSp>
        <p:nvCxnSpPr>
          <p:cNvPr id="38" name="Lige forbindelse 111"/>
          <p:cNvCxnSpPr/>
          <p:nvPr/>
        </p:nvCxnSpPr>
        <p:spPr>
          <a:xfrm>
            <a:off x="839416" y="2204879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111"/>
          <p:cNvCxnSpPr/>
          <p:nvPr/>
        </p:nvCxnSpPr>
        <p:spPr>
          <a:xfrm>
            <a:off x="839416" y="2956302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111"/>
          <p:cNvCxnSpPr/>
          <p:nvPr/>
        </p:nvCxnSpPr>
        <p:spPr>
          <a:xfrm>
            <a:off x="839416" y="3721763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111"/>
          <p:cNvCxnSpPr/>
          <p:nvPr/>
        </p:nvCxnSpPr>
        <p:spPr>
          <a:xfrm>
            <a:off x="839416" y="4654836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felt 45"/>
          <p:cNvSpPr txBox="1"/>
          <p:nvPr/>
        </p:nvSpPr>
        <p:spPr>
          <a:xfrm>
            <a:off x="6096000" y="1444134"/>
            <a:ext cx="53911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Figur: Tilfredshed </a:t>
            </a:r>
            <a:r>
              <a:rPr lang="da-DK" sz="1400" b="1" dirty="0">
                <a:solidFill>
                  <a:schemeClr val="accent1"/>
                </a:solidFill>
                <a:latin typeface="+mn-lt"/>
              </a:rPr>
              <a:t>med </a:t>
            </a: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Statens Analyser og Implementering</a:t>
            </a:r>
            <a:endParaRPr lang="da-DK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1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ktangel 4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  <a:defRPr/>
            </a:pPr>
            <a:endParaRPr kumimoji="0" lang="da-DK" sz="2000" u="none" strike="noStrike" kern="1200" cap="none" spc="0" normalizeH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Pladsholder til slidenummer 1"/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900" kern="1200">
                <a:noFill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1359128" y="1513803"/>
            <a:ext cx="4449216" cy="6807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81075"/>
            <a:r>
              <a:rPr lang="da-DK" sz="1400" b="1" dirty="0">
                <a:solidFill>
                  <a:srgbClr val="3B5463"/>
                </a:solidFill>
                <a:latin typeface="Arial"/>
                <a:sym typeface="Verdana"/>
              </a:rPr>
              <a:t>Brugernes besvarelser og forbedringsforslag giver input til udvikling og forbedring af systemer og ydelser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1379395" y="2273110"/>
            <a:ext cx="4500706" cy="3703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 opfølgning på </a:t>
            </a:r>
            <a:r>
              <a:rPr kumimoji="0" lang="da-DK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brugernes besvarelser har alle kontorer indmeldt initiativer, </a:t>
            </a:r>
            <a:r>
              <a:rPr lang="da-DK" sz="1200" kern="0" dirty="0" smtClean="0">
                <a:solidFill>
                  <a:srgbClr val="000000"/>
                </a:solidFill>
              </a:rPr>
              <a:t>der</a:t>
            </a:r>
            <a:r>
              <a:rPr kumimoji="0" lang="da-DK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a-DK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igangsættes som opfølgning på</a:t>
            </a:r>
            <a:r>
              <a:rPr lang="da-DK" sz="1200" kern="0" dirty="0" smtClean="0"/>
              <a:t> </a:t>
            </a:r>
            <a:r>
              <a:rPr lang="da-DK" sz="1200" kern="0" dirty="0" err="1" smtClean="0"/>
              <a:t>BTU’en</a:t>
            </a:r>
            <a:r>
              <a:rPr lang="da-DK" sz="1200" kern="0" dirty="0" smtClean="0"/>
              <a:t>.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171450" lvl="0" indent="-171450" fontAlgn="auto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sz="1200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På tværs af undersøgelsen har vi modtaget mere end </a:t>
            </a:r>
            <a:r>
              <a:rPr lang="da-DK" sz="1200" b="1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5.900 </a:t>
            </a:r>
            <a:r>
              <a:rPr lang="da-DK" sz="1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fritekstkommentarer</a:t>
            </a:r>
            <a:r>
              <a:rPr lang="da-DK" sz="1200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. </a:t>
            </a:r>
            <a:r>
              <a:rPr lang="da-DK" sz="1200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Fritekstkommentarerne 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 et vigtigt element i undersøgelsen, </a:t>
            </a:r>
            <a:r>
              <a:rPr lang="da-DK" sz="1200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hvor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brugerne </a:t>
            </a:r>
            <a:r>
              <a:rPr lang="da-DK" sz="1200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kommer med 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forslag til, hvor </a:t>
            </a:r>
            <a:r>
              <a:rPr lang="da-DK" sz="1200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Økonomistyrelsen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kan forbedre </a:t>
            </a:r>
            <a:r>
              <a:rPr lang="da-DK" sz="1200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sig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på tværs af systemer og ydelser.</a:t>
            </a:r>
            <a:endParaRPr lang="da-DK" sz="1200" kern="0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På</a:t>
            </a:r>
            <a:r>
              <a:rPr kumimoji="0" lang="da-DK" sz="1200" b="0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tværs af systemerne er </a:t>
            </a:r>
            <a:r>
              <a:rPr lang="da-DK" sz="1200" kern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d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 gennemgående tema, igen i år, brugervenlighed. Det skal være let at benytte systemerne og let at</a:t>
            </a:r>
            <a:r>
              <a:rPr kumimoji="0" lang="da-DK" sz="1200" b="0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få hjælp, hvis der er behov for det</a:t>
            </a:r>
            <a:r>
              <a: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0" dirty="0" smtClean="0">
                <a:solidFill>
                  <a:srgbClr val="000000"/>
                </a:solidFill>
              </a:rPr>
              <a:t>Brugerne </a:t>
            </a:r>
            <a:r>
              <a:rPr lang="da-DK" sz="1200" kern="0" dirty="0">
                <a:solidFill>
                  <a:srgbClr val="000000"/>
                </a:solidFill>
              </a:rPr>
              <a:t>af rådgivningsfunktionerne efterlyser kortere svartider samt en mere klar proces for, hvordan de kan forvente, at deres </a:t>
            </a:r>
            <a:r>
              <a:rPr lang="da-DK" sz="1200" kern="0" dirty="0" smtClean="0">
                <a:solidFill>
                  <a:srgbClr val="000000"/>
                </a:solidFill>
              </a:rPr>
              <a:t>henvendelse </a:t>
            </a:r>
            <a:r>
              <a:rPr lang="da-DK" sz="1200" kern="0" dirty="0">
                <a:solidFill>
                  <a:srgbClr val="000000"/>
                </a:solidFill>
              </a:rPr>
              <a:t>vil blive håndteret. </a:t>
            </a:r>
            <a:r>
              <a:rPr lang="da-DK" sz="1200" kern="0" dirty="0" smtClean="0">
                <a:solidFill>
                  <a:srgbClr val="000000"/>
                </a:solidFill>
              </a:rPr>
              <a:t>Flere brugere påpeger desuden udfordringer med at benytte kontaktmodulet. </a:t>
            </a:r>
            <a:endParaRPr kumimoji="0" lang="da-DK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0" noProof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Netværksdeltagerne efterlyser</a:t>
            </a:r>
            <a:r>
              <a:rPr lang="da-DK" sz="1200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 en bedre </a:t>
            </a:r>
            <a:r>
              <a:rPr kumimoji="0" lang="da-DK" sz="1200" b="0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balance mellem mødernes indhold og den afsatte tid. </a:t>
            </a:r>
            <a:r>
              <a:rPr lang="da-DK" sz="1200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Derudover påpeges det, at de virtuelle møder udfordrer den uformelle sparring.</a:t>
            </a:r>
          </a:p>
        </p:txBody>
      </p:sp>
      <p:sp>
        <p:nvSpPr>
          <p:cNvPr id="28" name="Titel 4"/>
          <p:cNvSpPr>
            <a:spLocks noGrp="1"/>
          </p:cNvSpPr>
          <p:nvPr>
            <p:ph type="title"/>
          </p:nvPr>
        </p:nvSpPr>
        <p:spPr>
          <a:xfrm>
            <a:off x="701677" y="620688"/>
            <a:ext cx="10785474" cy="720080"/>
          </a:xfrm>
        </p:spPr>
        <p:txBody>
          <a:bodyPr vert="horz" lIns="0" rIns="335034"/>
          <a:lstStyle/>
          <a:p>
            <a:r>
              <a:rPr lang="da-DK" sz="2000" dirty="0" err="1">
                <a:solidFill>
                  <a:srgbClr val="3B54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BTU’ens</a:t>
            </a:r>
            <a:r>
              <a:rPr lang="da-DK" sz="2000" dirty="0">
                <a:solidFill>
                  <a:srgbClr val="3B54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resultater anvendes til løbende forbedring af Økonomistyrelsens ydelser</a:t>
            </a:r>
          </a:p>
        </p:txBody>
      </p:sp>
      <p:cxnSp>
        <p:nvCxnSpPr>
          <p:cNvPr id="37" name="Lige forbindelse 36"/>
          <p:cNvCxnSpPr/>
          <p:nvPr/>
        </p:nvCxnSpPr>
        <p:spPr bwMode="auto">
          <a:xfrm>
            <a:off x="6096000" y="1465314"/>
            <a:ext cx="0" cy="444812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uppe 14"/>
          <p:cNvGrpSpPr/>
          <p:nvPr/>
        </p:nvGrpSpPr>
        <p:grpSpPr>
          <a:xfrm>
            <a:off x="6389322" y="2329066"/>
            <a:ext cx="4938445" cy="3551912"/>
            <a:chOff x="6389322" y="2277410"/>
            <a:chExt cx="4938445" cy="3551912"/>
          </a:xfrm>
        </p:grpSpPr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6522440" y="2277410"/>
              <a:ext cx="4805327" cy="3062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lIns="107818" tIns="107818" rIns="107818" bIns="107818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Verdana"/>
              </a:endParaRPr>
            </a:p>
          </p:txBody>
        </p:sp>
        <p:sp>
          <p:nvSpPr>
            <p:cNvPr id="32" name="Tekstboks 53"/>
            <p:cNvSpPr txBox="1"/>
            <p:nvPr/>
          </p:nvSpPr>
          <p:spPr>
            <a:xfrm>
              <a:off x="6816080" y="2348422"/>
              <a:ext cx="3962741" cy="210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tIns="0" rIns="0" bIns="0" rtlCol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Fokus på brugervenlighed i systemerne</a:t>
              </a:r>
            </a:p>
          </p:txBody>
        </p:sp>
        <p:sp>
          <p:nvSpPr>
            <p:cNvPr id="33" name="Oval 128"/>
            <p:cNvSpPr>
              <a:spLocks noChangeAspect="1" noChangeArrowheads="1"/>
            </p:cNvSpPr>
            <p:nvPr/>
          </p:nvSpPr>
          <p:spPr bwMode="auto">
            <a:xfrm>
              <a:off x="6389322" y="2291809"/>
              <a:ext cx="266237" cy="266946"/>
            </a:xfrm>
            <a:prstGeom prst="ellipse">
              <a:avLst/>
            </a:prstGeom>
            <a:solidFill>
              <a:srgbClr val="3B546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Verdana"/>
                </a:rPr>
                <a:t>1</a:t>
              </a:r>
              <a:endPara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/>
              </a:endParaRPr>
            </a:p>
          </p:txBody>
        </p:sp>
        <p:sp>
          <p:nvSpPr>
            <p:cNvPr id="38" name="Tekstfelt 37"/>
            <p:cNvSpPr txBox="1"/>
            <p:nvPr/>
          </p:nvSpPr>
          <p:spPr>
            <a:xfrm>
              <a:off x="6655558" y="2664803"/>
              <a:ext cx="455301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Brugerne fremhæver fortsat,</a:t>
              </a:r>
              <a:r>
                <a:rPr kumimoji="0" lang="da-DK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at der er brug for at fokusere på brugervenligheden af flere systemer. </a:t>
              </a:r>
              <a:r>
                <a:rPr lang="da-DK" sz="1200" kern="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I</a:t>
              </a:r>
              <a:r>
                <a:rPr kumimoji="0" lang="da-DK" sz="12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nitiativer</a:t>
              </a:r>
              <a:r>
                <a:rPr kumimoji="0" lang="da-DK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som har til formål at gøre systemenerne lettere at anvende, igangsættes både internt og i samarbejde med leverandørerne.   </a:t>
              </a:r>
              <a:endPara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6522440" y="3479659"/>
              <a:ext cx="4805327" cy="3062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lIns="107818" tIns="107818" rIns="107818" bIns="107818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Verdana"/>
              </a:endParaRPr>
            </a:p>
          </p:txBody>
        </p:sp>
        <p:sp>
          <p:nvSpPr>
            <p:cNvPr id="41" name="Tekstboks 53"/>
            <p:cNvSpPr txBox="1"/>
            <p:nvPr/>
          </p:nvSpPr>
          <p:spPr>
            <a:xfrm>
              <a:off x="6816080" y="3550671"/>
              <a:ext cx="3962741" cy="210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tIns="0" rIns="0" bIns="0" rtlCol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Kortere svartid hos</a:t>
              </a:r>
              <a:r>
                <a:rPr kumimoji="0" lang="da-DK" sz="12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rådgivningsfunktionerne</a:t>
              </a:r>
              <a:endParaRPr kumimoji="0" lang="da-DK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Oval 128"/>
            <p:cNvSpPr>
              <a:spLocks noChangeAspect="1" noChangeArrowheads="1"/>
            </p:cNvSpPr>
            <p:nvPr/>
          </p:nvSpPr>
          <p:spPr bwMode="auto">
            <a:xfrm>
              <a:off x="6389322" y="3494058"/>
              <a:ext cx="266237" cy="266946"/>
            </a:xfrm>
            <a:prstGeom prst="ellipse">
              <a:avLst/>
            </a:prstGeom>
            <a:solidFill>
              <a:srgbClr val="3B546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a-DK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Verdana"/>
                </a:rPr>
                <a:t>2</a:t>
              </a:r>
            </a:p>
          </p:txBody>
        </p:sp>
        <p:sp>
          <p:nvSpPr>
            <p:cNvPr id="43" name="Tekstfelt 42"/>
            <p:cNvSpPr txBox="1"/>
            <p:nvPr/>
          </p:nvSpPr>
          <p:spPr>
            <a:xfrm>
              <a:off x="6655558" y="3870706"/>
              <a:ext cx="455301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81075" algn="l"/>
                </a:tabLst>
                <a:defRPr/>
              </a:pPr>
              <a:r>
                <a:rPr lang="da-DK" sz="1200" kern="0" dirty="0" smtClean="0">
                  <a:solidFill>
                    <a:srgbClr val="000000"/>
                  </a:solidFill>
                </a:rPr>
                <a:t>Der igangsættes initiativer, som har til formål at reducere svartiden. Derudover gøres information lettere tilgængelig, så brugerne i højere grad selv kan finde svar på deres spørgsmål.</a:t>
              </a:r>
              <a:endPara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25"/>
            <p:cNvSpPr>
              <a:spLocks noChangeArrowheads="1"/>
            </p:cNvSpPr>
            <p:nvPr/>
          </p:nvSpPr>
          <p:spPr bwMode="auto">
            <a:xfrm>
              <a:off x="6522440" y="4514945"/>
              <a:ext cx="4805327" cy="3062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lIns="107818" tIns="107818" rIns="107818" bIns="107818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Verdana"/>
              </a:endParaRPr>
            </a:p>
          </p:txBody>
        </p:sp>
        <p:sp>
          <p:nvSpPr>
            <p:cNvPr id="47" name="Tekstboks 53"/>
            <p:cNvSpPr txBox="1"/>
            <p:nvPr/>
          </p:nvSpPr>
          <p:spPr>
            <a:xfrm>
              <a:off x="6816080" y="4585957"/>
              <a:ext cx="3962741" cy="210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tIns="0" rIns="0" bIns="0" rtlCol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Netværkene</a:t>
              </a:r>
              <a:r>
                <a:rPr kumimoji="0" lang="da-DK" sz="12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skal </a:t>
              </a:r>
              <a:r>
                <a:rPr kumimoji="0" lang="da-DK" sz="1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facilitere</a:t>
              </a:r>
              <a:r>
                <a:rPr kumimoji="0" lang="da-DK" sz="12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uformel sparing</a:t>
              </a:r>
              <a:endParaRPr kumimoji="0" lang="da-DK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Oval 128"/>
            <p:cNvSpPr>
              <a:spLocks noChangeAspect="1" noChangeArrowheads="1"/>
            </p:cNvSpPr>
            <p:nvPr/>
          </p:nvSpPr>
          <p:spPr bwMode="auto">
            <a:xfrm>
              <a:off x="6389322" y="4531648"/>
              <a:ext cx="266237" cy="266946"/>
            </a:xfrm>
            <a:prstGeom prst="ellipse">
              <a:avLst/>
            </a:prstGeom>
            <a:solidFill>
              <a:srgbClr val="3B546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a-DK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Verdana"/>
                </a:rPr>
                <a:t>3</a:t>
              </a:r>
            </a:p>
          </p:txBody>
        </p:sp>
        <p:sp>
          <p:nvSpPr>
            <p:cNvPr id="49" name="Tekstfelt 48"/>
            <p:cNvSpPr txBox="1"/>
            <p:nvPr/>
          </p:nvSpPr>
          <p:spPr>
            <a:xfrm>
              <a:off x="6655558" y="4905992"/>
              <a:ext cx="4553010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Pba</a:t>
              </a: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</a:t>
              </a:r>
              <a:r>
                <a:rPr kumimoji="0" lang="da-DK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lang="da-DK" sz="1200" kern="0" noProof="0" dirty="0" err="1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c</a:t>
              </a:r>
              <a:r>
                <a:rPr lang="da-DK" sz="1200" kern="0" dirty="0" err="1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orona</a:t>
              </a:r>
              <a:r>
                <a:rPr lang="da-DK" sz="1200" kern="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 har netværksmøderne primært været afholdt online. </a:t>
              </a:r>
              <a:r>
                <a:rPr kumimoji="0" lang="da-DK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Flere netværk vil, så snart det er muligt, overgå til fysiske</a:t>
              </a:r>
              <a:r>
                <a:rPr kumimoji="0" lang="da-DK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møder for at fremme den uformelle dialog. Flere netværk </a:t>
              </a:r>
              <a:r>
                <a:rPr lang="da-DK" sz="1200" kern="0" noProof="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vil </a:t>
              </a:r>
              <a:r>
                <a:rPr kumimoji="0" lang="da-DK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 øvrigt </a:t>
              </a:r>
              <a:r>
                <a:rPr lang="da-DK" sz="1200" kern="0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have</a:t>
              </a:r>
              <a:r>
                <a:rPr kumimoji="0" lang="da-DK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øget fokus på brugerinddragelse i planlægningen af fremtidige møder, hvilket skal sikre brugernes fortsatte tilfredshed. </a:t>
              </a:r>
              <a:endParaRPr kumimoji="0" lang="da-DK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6" name="Tekstfelt 21"/>
          <p:cNvSpPr txBox="1"/>
          <p:nvPr/>
        </p:nvSpPr>
        <p:spPr>
          <a:xfrm>
            <a:off x="6389322" y="1513803"/>
            <a:ext cx="4449216" cy="465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81075"/>
            <a:r>
              <a:rPr lang="da-DK" sz="1400" b="1" dirty="0">
                <a:solidFill>
                  <a:srgbClr val="3B5463"/>
                </a:solidFill>
                <a:latin typeface="Arial"/>
                <a:sym typeface="Verdana"/>
              </a:rPr>
              <a:t>Tre overordnede forbedringsområder er identificeret på tværs af de indmeldte </a:t>
            </a:r>
            <a:r>
              <a:rPr lang="da-DK" sz="1400" b="1" dirty="0" smtClean="0">
                <a:solidFill>
                  <a:srgbClr val="3B5463"/>
                </a:solidFill>
                <a:latin typeface="Arial"/>
                <a:sym typeface="Verdana"/>
              </a:rPr>
              <a:t>initiativer</a:t>
            </a:r>
            <a:endParaRPr lang="da-DK" sz="1400" b="1" baseline="30000" dirty="0">
              <a:solidFill>
                <a:srgbClr val="3B5463"/>
              </a:solidFill>
              <a:latin typeface="Arial"/>
              <a:sym typeface="Verdana"/>
            </a:endParaRPr>
          </a:p>
        </p:txBody>
      </p:sp>
      <p:sp>
        <p:nvSpPr>
          <p:cNvPr id="25" name="Pladsholder til tekst 2"/>
          <p:cNvSpPr txBox="1">
            <a:spLocks/>
          </p:cNvSpPr>
          <p:nvPr/>
        </p:nvSpPr>
        <p:spPr>
          <a:xfrm>
            <a:off x="700133" y="158751"/>
            <a:ext cx="5395913" cy="252413"/>
          </a:xfrm>
          <a:prstGeom prst="rect">
            <a:avLst/>
          </a:prstGeom>
        </p:spPr>
        <p:txBody>
          <a:bodyPr lIns="0" rIns="0" anchor="ctr"/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sz="1000" kern="0" dirty="0">
                <a:solidFill>
                  <a:srgbClr val="031D5C"/>
                </a:solidFill>
              </a:rPr>
              <a:t>KAPITEL </a:t>
            </a:r>
            <a:r>
              <a:rPr lang="da-DK" sz="1000" kern="0" dirty="0" smtClean="0">
                <a:solidFill>
                  <a:srgbClr val="031D5C"/>
                </a:solidFill>
              </a:rPr>
              <a:t>8 </a:t>
            </a:r>
            <a:r>
              <a:rPr lang="da-DK" sz="1000" kern="0" dirty="0">
                <a:solidFill>
                  <a:srgbClr val="031D5C"/>
                </a:solidFill>
              </a:rPr>
              <a:t>– INITIATIVER PBA. RESULTATER</a:t>
            </a:r>
            <a:endParaRPr lang="da-DK" sz="1000" kern="0" dirty="0"/>
          </a:p>
        </p:txBody>
      </p:sp>
      <p:pic>
        <p:nvPicPr>
          <p:cNvPr id="55" name="Billede 54"/>
          <p:cNvPicPr>
            <a:picLocks noChangeAspect="1"/>
          </p:cNvPicPr>
          <p:nvPr/>
        </p:nvPicPr>
        <p:blipFill>
          <a:blip r:embed="rId8" cstate="print">
            <a:duotone>
              <a:srgbClr val="00542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46531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itel 4"/>
          <p:cNvSpPr txBox="1">
            <a:spLocks/>
          </p:cNvSpPr>
          <p:nvPr/>
        </p:nvSpPr>
        <p:spPr bwMode="auto">
          <a:xfrm>
            <a:off x="701677" y="620688"/>
            <a:ext cx="1078547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rgbClr val="031D5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sz="2000" dirty="0">
                <a:solidFill>
                  <a:srgbClr val="3B5463"/>
                </a:solidFill>
              </a:rPr>
              <a:t>Disposition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7" name="Rectangle 6"/>
          <p:cNvSpPr/>
          <p:nvPr/>
        </p:nvSpPr>
        <p:spPr>
          <a:xfrm>
            <a:off x="1134819" y="2487956"/>
            <a:ext cx="4104455" cy="263791"/>
          </a:xfrm>
          <a:prstGeom prst="rect">
            <a:avLst/>
          </a:prstGeom>
        </p:spPr>
        <p:txBody>
          <a:bodyPr wrap="square" lIns="36000" tIns="46800" rIns="36000" bIns="46800">
            <a:spAutoFit/>
          </a:bodyPr>
          <a:lstStyle/>
          <a:p>
            <a:pPr lvl="0"/>
            <a:r>
              <a:rPr lang="da-DK" sz="1050" dirty="0" smtClean="0"/>
              <a:t>Baggrund og metode</a:t>
            </a:r>
            <a:endParaRPr lang="da-DK" sz="1050" dirty="0"/>
          </a:p>
        </p:txBody>
      </p:sp>
      <p:sp>
        <p:nvSpPr>
          <p:cNvPr id="8" name="Rectangle 7"/>
          <p:cNvSpPr/>
          <p:nvPr/>
        </p:nvSpPr>
        <p:spPr>
          <a:xfrm>
            <a:off x="1134819" y="2928188"/>
            <a:ext cx="4602218" cy="263791"/>
          </a:xfrm>
          <a:prstGeom prst="rect">
            <a:avLst/>
          </a:prstGeom>
        </p:spPr>
        <p:txBody>
          <a:bodyPr wrap="square" lIns="36000" tIns="46800" rIns="36000" bIns="46800">
            <a:spAutoFit/>
          </a:bodyPr>
          <a:lstStyle/>
          <a:p>
            <a:pPr lvl="0"/>
            <a:r>
              <a:rPr lang="da-DK" sz="1050" dirty="0" smtClean="0"/>
              <a:t>Brugertilfredshedsundersøgelse af systemer</a:t>
            </a:r>
            <a:endParaRPr lang="da-DK" sz="1050" dirty="0"/>
          </a:p>
        </p:txBody>
      </p:sp>
      <p:sp>
        <p:nvSpPr>
          <p:cNvPr id="9" name="Rectangle 8"/>
          <p:cNvSpPr/>
          <p:nvPr/>
        </p:nvSpPr>
        <p:spPr>
          <a:xfrm>
            <a:off x="1134819" y="3385288"/>
            <a:ext cx="4104455" cy="263791"/>
          </a:xfrm>
          <a:prstGeom prst="rect">
            <a:avLst/>
          </a:prstGeom>
        </p:spPr>
        <p:txBody>
          <a:bodyPr wrap="square" lIns="36000" tIns="46800" rIns="36000" bIns="46800">
            <a:spAutoFit/>
          </a:bodyPr>
          <a:lstStyle/>
          <a:p>
            <a:pPr lvl="0"/>
            <a:r>
              <a:rPr lang="da-DK" sz="1050" dirty="0"/>
              <a:t>Brugertilfredshedsundersøgelse </a:t>
            </a:r>
            <a:r>
              <a:rPr lang="da-DK" sz="1050" dirty="0" smtClean="0"/>
              <a:t>af netværk</a:t>
            </a:r>
            <a:endParaRPr lang="da-DK" sz="1050" dirty="0"/>
          </a:p>
        </p:txBody>
      </p:sp>
      <p:sp>
        <p:nvSpPr>
          <p:cNvPr id="11" name="Rectangle 10"/>
          <p:cNvSpPr/>
          <p:nvPr/>
        </p:nvSpPr>
        <p:spPr>
          <a:xfrm>
            <a:off x="1134819" y="5157819"/>
            <a:ext cx="5609253" cy="269049"/>
          </a:xfrm>
          <a:prstGeom prst="rect">
            <a:avLst/>
          </a:prstGeom>
        </p:spPr>
        <p:txBody>
          <a:bodyPr wrap="square" lIns="36000" tIns="46800" rIns="36000" bIns="46800">
            <a:spAutoFit/>
          </a:bodyPr>
          <a:lstStyle/>
          <a:p>
            <a:pPr marL="0" indent="0">
              <a:buNone/>
            </a:pPr>
            <a:r>
              <a:rPr lang="da-DK" sz="1050" dirty="0"/>
              <a:t>Brugertilfredshedsundersøgelse af Statens Analyser og </a:t>
            </a:r>
            <a:r>
              <a:rPr lang="da-DK" sz="1050" dirty="0" smtClean="0"/>
              <a:t>Implementering (SAI)</a:t>
            </a:r>
            <a:endParaRPr lang="da-DK" sz="1050" dirty="0"/>
          </a:p>
        </p:txBody>
      </p:sp>
      <p:cxnSp>
        <p:nvCxnSpPr>
          <p:cNvPr id="14" name="Straight Connector 18"/>
          <p:cNvCxnSpPr/>
          <p:nvPr/>
        </p:nvCxnSpPr>
        <p:spPr bwMode="auto">
          <a:xfrm>
            <a:off x="701677" y="2400028"/>
            <a:ext cx="107426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40"/>
          <p:cNvCxnSpPr/>
          <p:nvPr/>
        </p:nvCxnSpPr>
        <p:spPr bwMode="auto">
          <a:xfrm>
            <a:off x="701677" y="3285528"/>
            <a:ext cx="107426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41"/>
          <p:cNvCxnSpPr/>
          <p:nvPr/>
        </p:nvCxnSpPr>
        <p:spPr bwMode="auto">
          <a:xfrm>
            <a:off x="701677" y="3728278"/>
            <a:ext cx="107426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6"/>
          <p:cNvSpPr/>
          <p:nvPr/>
        </p:nvSpPr>
        <p:spPr>
          <a:xfrm>
            <a:off x="1134819" y="2075359"/>
            <a:ext cx="4104455" cy="263791"/>
          </a:xfrm>
          <a:prstGeom prst="rect">
            <a:avLst/>
          </a:prstGeom>
        </p:spPr>
        <p:txBody>
          <a:bodyPr wrap="square" lIns="36000" tIns="46800" rIns="36000" bIns="46800">
            <a:spAutoFit/>
          </a:bodyPr>
          <a:lstStyle/>
          <a:p>
            <a:pPr lvl="0"/>
            <a:r>
              <a:rPr lang="da-DK" sz="1050" dirty="0" smtClean="0"/>
              <a:t>Overordnede konklusioner</a:t>
            </a:r>
            <a:endParaRPr lang="da-DK" sz="1050" dirty="0"/>
          </a:p>
        </p:txBody>
      </p:sp>
      <p:cxnSp>
        <p:nvCxnSpPr>
          <p:cNvPr id="31" name="Straight Connector 18"/>
          <p:cNvCxnSpPr/>
          <p:nvPr/>
        </p:nvCxnSpPr>
        <p:spPr bwMode="auto">
          <a:xfrm>
            <a:off x="701677" y="2842778"/>
            <a:ext cx="107426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8"/>
          <p:cNvSpPr/>
          <p:nvPr/>
        </p:nvSpPr>
        <p:spPr>
          <a:xfrm>
            <a:off x="1134819" y="4270788"/>
            <a:ext cx="4104455" cy="256097"/>
          </a:xfrm>
          <a:prstGeom prst="rect">
            <a:avLst/>
          </a:prstGeom>
        </p:spPr>
        <p:txBody>
          <a:bodyPr wrap="square" lIns="36000" tIns="46800" rIns="36000" bIns="46800">
            <a:spAutoFit/>
          </a:bodyPr>
          <a:lstStyle/>
          <a:p>
            <a:pPr lvl="0"/>
            <a:r>
              <a:rPr lang="da-DK" sz="1050" dirty="0"/>
              <a:t>Brugertilfredshedsundersøgelse af kurser</a:t>
            </a:r>
          </a:p>
        </p:txBody>
      </p:sp>
      <p:cxnSp>
        <p:nvCxnSpPr>
          <p:cNvPr id="36" name="Straight Connector 41"/>
          <p:cNvCxnSpPr/>
          <p:nvPr/>
        </p:nvCxnSpPr>
        <p:spPr bwMode="auto">
          <a:xfrm>
            <a:off x="701677" y="5056528"/>
            <a:ext cx="107426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41"/>
          <p:cNvCxnSpPr/>
          <p:nvPr/>
        </p:nvCxnSpPr>
        <p:spPr bwMode="auto">
          <a:xfrm>
            <a:off x="701677" y="4613778"/>
            <a:ext cx="107426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8"/>
          <p:cNvSpPr/>
          <p:nvPr/>
        </p:nvSpPr>
        <p:spPr>
          <a:xfrm>
            <a:off x="1134819" y="4713422"/>
            <a:ext cx="4104455" cy="256097"/>
          </a:xfrm>
          <a:prstGeom prst="rect">
            <a:avLst/>
          </a:prstGeom>
        </p:spPr>
        <p:txBody>
          <a:bodyPr wrap="square" lIns="36000" tIns="46800" rIns="36000" bIns="46800">
            <a:spAutoFit/>
          </a:bodyPr>
          <a:lstStyle/>
          <a:p>
            <a:pPr lvl="0"/>
            <a:r>
              <a:rPr lang="da-DK" sz="1050" dirty="0"/>
              <a:t>Brugertilfredshedsundersøgelse af rådgivning</a:t>
            </a:r>
          </a:p>
        </p:txBody>
      </p:sp>
      <p:cxnSp>
        <p:nvCxnSpPr>
          <p:cNvPr id="59" name="Straight Connector 41"/>
          <p:cNvCxnSpPr/>
          <p:nvPr/>
        </p:nvCxnSpPr>
        <p:spPr bwMode="auto">
          <a:xfrm>
            <a:off x="701677" y="5499278"/>
            <a:ext cx="107426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kstfelt 59"/>
          <p:cNvSpPr txBox="1"/>
          <p:nvPr/>
        </p:nvSpPr>
        <p:spPr>
          <a:xfrm>
            <a:off x="780805" y="2086320"/>
            <a:ext cx="354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.</a:t>
            </a:r>
            <a:endParaRPr lang="da-DK" sz="1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1" name="Tekstfelt 60"/>
          <p:cNvSpPr txBox="1"/>
          <p:nvPr/>
        </p:nvSpPr>
        <p:spPr>
          <a:xfrm>
            <a:off x="780805" y="2529070"/>
            <a:ext cx="354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.</a:t>
            </a:r>
            <a:endParaRPr lang="da-DK" sz="1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2" name="Tekstfelt 61"/>
          <p:cNvSpPr txBox="1"/>
          <p:nvPr/>
        </p:nvSpPr>
        <p:spPr>
          <a:xfrm>
            <a:off x="780805" y="2971820"/>
            <a:ext cx="354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.</a:t>
            </a:r>
            <a:endParaRPr lang="da-DK" sz="1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3" name="Tekstfelt 62"/>
          <p:cNvSpPr txBox="1"/>
          <p:nvPr/>
        </p:nvSpPr>
        <p:spPr>
          <a:xfrm>
            <a:off x="780805" y="3414570"/>
            <a:ext cx="354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>
                <a:solidFill>
                  <a:schemeClr val="accent1"/>
                </a:solidFill>
                <a:latin typeface="+mn-lt"/>
              </a:rPr>
              <a:t>4</a:t>
            </a: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.</a:t>
            </a:r>
            <a:endParaRPr lang="da-DK" sz="1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4" name="Tekstfelt 63"/>
          <p:cNvSpPr txBox="1"/>
          <p:nvPr/>
        </p:nvSpPr>
        <p:spPr>
          <a:xfrm>
            <a:off x="780805" y="4300070"/>
            <a:ext cx="354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>
                <a:solidFill>
                  <a:schemeClr val="accent1"/>
                </a:solidFill>
                <a:latin typeface="+mn-lt"/>
              </a:rPr>
              <a:t>6</a:t>
            </a: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.</a:t>
            </a:r>
            <a:endParaRPr lang="da-DK" sz="1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5" name="Tekstfelt 64"/>
          <p:cNvSpPr txBox="1"/>
          <p:nvPr/>
        </p:nvSpPr>
        <p:spPr>
          <a:xfrm>
            <a:off x="780805" y="4751873"/>
            <a:ext cx="354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>
                <a:solidFill>
                  <a:schemeClr val="accent1"/>
                </a:solidFill>
                <a:latin typeface="+mn-lt"/>
              </a:rPr>
              <a:t>7</a:t>
            </a: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.</a:t>
            </a:r>
            <a:endParaRPr lang="da-DK" sz="1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6" name="Tekstfelt 65"/>
          <p:cNvSpPr txBox="1"/>
          <p:nvPr/>
        </p:nvSpPr>
        <p:spPr>
          <a:xfrm>
            <a:off x="780805" y="5194623"/>
            <a:ext cx="354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>
                <a:solidFill>
                  <a:schemeClr val="accent1"/>
                </a:solidFill>
                <a:latin typeface="+mn-lt"/>
              </a:rPr>
              <a:t>8</a:t>
            </a: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.</a:t>
            </a:r>
            <a:endParaRPr lang="da-DK" sz="12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52" name="Straight Connector 41"/>
          <p:cNvCxnSpPr/>
          <p:nvPr/>
        </p:nvCxnSpPr>
        <p:spPr bwMode="auto">
          <a:xfrm>
            <a:off x="714527" y="4171028"/>
            <a:ext cx="107426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Rectangle 8"/>
          <p:cNvSpPr/>
          <p:nvPr/>
        </p:nvSpPr>
        <p:spPr>
          <a:xfrm>
            <a:off x="1134819" y="3821931"/>
            <a:ext cx="4104455" cy="256097"/>
          </a:xfrm>
          <a:prstGeom prst="rect">
            <a:avLst/>
          </a:prstGeom>
        </p:spPr>
        <p:txBody>
          <a:bodyPr wrap="square" lIns="36000" tIns="46800" rIns="36000" bIns="46800">
            <a:spAutoFit/>
          </a:bodyPr>
          <a:lstStyle/>
          <a:p>
            <a:pPr lvl="0"/>
            <a:r>
              <a:rPr lang="da-DK" sz="1050" dirty="0"/>
              <a:t>Brugertilfredshedsundersøgelse af e-læringskurser</a:t>
            </a:r>
          </a:p>
        </p:txBody>
      </p:sp>
      <p:sp>
        <p:nvSpPr>
          <p:cNvPr id="76" name="Tekstfelt 75"/>
          <p:cNvSpPr txBox="1"/>
          <p:nvPr/>
        </p:nvSpPr>
        <p:spPr>
          <a:xfrm>
            <a:off x="780805" y="3857320"/>
            <a:ext cx="354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>
                <a:solidFill>
                  <a:schemeClr val="accent1"/>
                </a:solidFill>
                <a:latin typeface="+mn-lt"/>
              </a:rPr>
              <a:t>5</a:t>
            </a: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.</a:t>
            </a:r>
            <a:endParaRPr lang="da-DK" sz="12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67" name="Straight Connector 18"/>
          <p:cNvCxnSpPr/>
          <p:nvPr/>
        </p:nvCxnSpPr>
        <p:spPr bwMode="auto">
          <a:xfrm>
            <a:off x="701677" y="1990640"/>
            <a:ext cx="107426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tangle 6"/>
          <p:cNvSpPr/>
          <p:nvPr/>
        </p:nvSpPr>
        <p:spPr>
          <a:xfrm>
            <a:off x="1134819" y="1718225"/>
            <a:ext cx="4104455" cy="263791"/>
          </a:xfrm>
          <a:prstGeom prst="rect">
            <a:avLst/>
          </a:prstGeom>
        </p:spPr>
        <p:txBody>
          <a:bodyPr wrap="square" lIns="36000" tIns="46800" rIns="36000" bIns="46800">
            <a:spAutoFit/>
          </a:bodyPr>
          <a:lstStyle/>
          <a:p>
            <a:pPr lvl="0"/>
            <a:r>
              <a:rPr lang="da-DK" sz="1050" dirty="0" smtClean="0"/>
              <a:t>Overblik</a:t>
            </a:r>
            <a:endParaRPr lang="da-DK" sz="1050" dirty="0"/>
          </a:p>
        </p:txBody>
      </p:sp>
      <p:sp>
        <p:nvSpPr>
          <p:cNvPr id="70" name="Tekstfelt 69"/>
          <p:cNvSpPr txBox="1"/>
          <p:nvPr/>
        </p:nvSpPr>
        <p:spPr>
          <a:xfrm>
            <a:off x="780805" y="1729186"/>
            <a:ext cx="354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0.</a:t>
            </a:r>
            <a:endParaRPr lang="da-DK" sz="1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1088021" y="1737295"/>
            <a:ext cx="26456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50" dirty="0">
                <a:solidFill>
                  <a:srgbClr val="000000"/>
                </a:solidFill>
              </a:rPr>
              <a:t>3</a:t>
            </a:r>
            <a:r>
              <a:rPr lang="da-DK" sz="1050" dirty="0" smtClean="0">
                <a:solidFill>
                  <a:srgbClr val="000000"/>
                </a:solidFill>
              </a:rPr>
              <a:t> </a:t>
            </a:r>
            <a:endParaRPr lang="da-DK" sz="1050" dirty="0">
              <a:solidFill>
                <a:srgbClr val="000000"/>
              </a:solidFill>
            </a:endParaRPr>
          </a:p>
        </p:txBody>
      </p:sp>
      <p:sp>
        <p:nvSpPr>
          <p:cNvPr id="72" name="Tekstfelt 71"/>
          <p:cNvSpPr txBox="1"/>
          <p:nvPr/>
        </p:nvSpPr>
        <p:spPr>
          <a:xfrm>
            <a:off x="11088021" y="2110464"/>
            <a:ext cx="264563" cy="177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50" dirty="0" smtClean="0">
                <a:solidFill>
                  <a:srgbClr val="000000"/>
                </a:solidFill>
              </a:rPr>
              <a:t>4 </a:t>
            </a:r>
            <a:endParaRPr lang="da-DK" sz="1050" dirty="0">
              <a:solidFill>
                <a:srgbClr val="000000"/>
              </a:solidFill>
            </a:endParaRPr>
          </a:p>
        </p:txBody>
      </p:sp>
      <p:sp>
        <p:nvSpPr>
          <p:cNvPr id="73" name="Tekstfelt 72"/>
          <p:cNvSpPr txBox="1"/>
          <p:nvPr/>
        </p:nvSpPr>
        <p:spPr>
          <a:xfrm>
            <a:off x="11088021" y="2563291"/>
            <a:ext cx="26456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50" dirty="0" smtClean="0">
                <a:solidFill>
                  <a:srgbClr val="000000"/>
                </a:solidFill>
              </a:rPr>
              <a:t>5 </a:t>
            </a:r>
            <a:endParaRPr lang="da-DK" sz="1050" dirty="0">
              <a:solidFill>
                <a:srgbClr val="000000"/>
              </a:solidFill>
            </a:endParaRPr>
          </a:p>
        </p:txBody>
      </p:sp>
      <p:sp>
        <p:nvSpPr>
          <p:cNvPr id="77" name="Tekstfelt 76"/>
          <p:cNvSpPr txBox="1"/>
          <p:nvPr/>
        </p:nvSpPr>
        <p:spPr>
          <a:xfrm>
            <a:off x="11088021" y="2995339"/>
            <a:ext cx="26456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50" dirty="0"/>
              <a:t>7</a:t>
            </a:r>
            <a:r>
              <a:rPr lang="da-DK" sz="1050" dirty="0" smtClean="0"/>
              <a:t> </a:t>
            </a:r>
            <a:endParaRPr lang="da-DK" sz="1050" dirty="0"/>
          </a:p>
        </p:txBody>
      </p:sp>
      <p:sp>
        <p:nvSpPr>
          <p:cNvPr id="78" name="Tekstfelt 77"/>
          <p:cNvSpPr txBox="1"/>
          <p:nvPr/>
        </p:nvSpPr>
        <p:spPr>
          <a:xfrm>
            <a:off x="11088021" y="3446437"/>
            <a:ext cx="26456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50" dirty="0"/>
              <a:t>9</a:t>
            </a:r>
            <a:r>
              <a:rPr lang="da-DK" sz="1050" dirty="0" smtClean="0"/>
              <a:t> </a:t>
            </a:r>
            <a:endParaRPr lang="da-DK" sz="1050" dirty="0"/>
          </a:p>
        </p:txBody>
      </p:sp>
      <p:sp>
        <p:nvSpPr>
          <p:cNvPr id="79" name="Tekstfelt 78"/>
          <p:cNvSpPr txBox="1"/>
          <p:nvPr/>
        </p:nvSpPr>
        <p:spPr>
          <a:xfrm>
            <a:off x="11088021" y="3872135"/>
            <a:ext cx="26456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50" dirty="0" smtClean="0"/>
              <a:t>11</a:t>
            </a:r>
            <a:endParaRPr lang="da-DK" sz="1050" dirty="0"/>
          </a:p>
        </p:txBody>
      </p:sp>
      <p:sp>
        <p:nvSpPr>
          <p:cNvPr id="95" name="Tekstfelt 94"/>
          <p:cNvSpPr txBox="1"/>
          <p:nvPr/>
        </p:nvSpPr>
        <p:spPr>
          <a:xfrm>
            <a:off x="11088021" y="4329583"/>
            <a:ext cx="26456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50" dirty="0" smtClean="0"/>
              <a:t>13</a:t>
            </a:r>
            <a:endParaRPr lang="da-DK" sz="1050" dirty="0"/>
          </a:p>
        </p:txBody>
      </p:sp>
      <p:sp>
        <p:nvSpPr>
          <p:cNvPr id="96" name="Tekstfelt 95"/>
          <p:cNvSpPr txBox="1"/>
          <p:nvPr/>
        </p:nvSpPr>
        <p:spPr>
          <a:xfrm>
            <a:off x="11088021" y="4761631"/>
            <a:ext cx="26456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50" dirty="0" smtClean="0"/>
              <a:t>14 </a:t>
            </a:r>
            <a:endParaRPr lang="da-DK" sz="1050" dirty="0"/>
          </a:p>
        </p:txBody>
      </p:sp>
      <p:sp>
        <p:nvSpPr>
          <p:cNvPr id="97" name="Tekstfelt 96"/>
          <p:cNvSpPr txBox="1"/>
          <p:nvPr/>
        </p:nvSpPr>
        <p:spPr>
          <a:xfrm>
            <a:off x="11088021" y="5204954"/>
            <a:ext cx="26456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50" dirty="0" smtClean="0"/>
              <a:t>16 </a:t>
            </a:r>
            <a:endParaRPr lang="da-DK" sz="1050" dirty="0"/>
          </a:p>
        </p:txBody>
      </p:sp>
      <p:cxnSp>
        <p:nvCxnSpPr>
          <p:cNvPr id="50" name="Straight Connector 41"/>
          <p:cNvCxnSpPr/>
          <p:nvPr/>
        </p:nvCxnSpPr>
        <p:spPr bwMode="auto">
          <a:xfrm>
            <a:off x="721527" y="5911572"/>
            <a:ext cx="107426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kstfelt 50"/>
          <p:cNvSpPr txBox="1"/>
          <p:nvPr/>
        </p:nvSpPr>
        <p:spPr>
          <a:xfrm>
            <a:off x="800655" y="5597864"/>
            <a:ext cx="354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9.</a:t>
            </a:r>
            <a:endParaRPr lang="da-DK" sz="1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3" name="Tekstfelt 52"/>
          <p:cNvSpPr txBox="1"/>
          <p:nvPr/>
        </p:nvSpPr>
        <p:spPr>
          <a:xfrm>
            <a:off x="11107871" y="5627181"/>
            <a:ext cx="26456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050" dirty="0" smtClean="0"/>
              <a:t>17 </a:t>
            </a:r>
            <a:endParaRPr lang="da-DK" sz="1050" dirty="0"/>
          </a:p>
        </p:txBody>
      </p:sp>
      <p:sp>
        <p:nvSpPr>
          <p:cNvPr id="55" name="Rectangle 10"/>
          <p:cNvSpPr/>
          <p:nvPr/>
        </p:nvSpPr>
        <p:spPr>
          <a:xfrm>
            <a:off x="1127448" y="5579995"/>
            <a:ext cx="4104455" cy="269049"/>
          </a:xfrm>
          <a:prstGeom prst="rect">
            <a:avLst/>
          </a:prstGeom>
        </p:spPr>
        <p:txBody>
          <a:bodyPr wrap="square" lIns="36000" tIns="46800" rIns="36000" bIns="46800">
            <a:spAutoFit/>
          </a:bodyPr>
          <a:lstStyle/>
          <a:p>
            <a:pPr marL="0" indent="0">
              <a:buNone/>
            </a:pPr>
            <a:r>
              <a:rPr lang="da-DK" sz="1050" dirty="0" smtClean="0"/>
              <a:t>Initiativer baseret på undersøgelsens resultater</a:t>
            </a:r>
            <a:endParaRPr lang="da-DK" sz="1050" dirty="0"/>
          </a:p>
        </p:txBody>
      </p:sp>
      <p:sp>
        <p:nvSpPr>
          <p:cNvPr id="3" name="Tekstfelt 2"/>
          <p:cNvSpPr txBox="1"/>
          <p:nvPr/>
        </p:nvSpPr>
        <p:spPr>
          <a:xfrm>
            <a:off x="701677" y="1449388"/>
            <a:ext cx="10738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>
                <a:solidFill>
                  <a:schemeClr val="accent1"/>
                </a:solidFill>
                <a:latin typeface="+mn-lt"/>
              </a:rPr>
              <a:t>Afsnit</a:t>
            </a:r>
          </a:p>
        </p:txBody>
      </p:sp>
      <p:sp>
        <p:nvSpPr>
          <p:cNvPr id="68" name="Tekstfelt 67"/>
          <p:cNvSpPr txBox="1"/>
          <p:nvPr/>
        </p:nvSpPr>
        <p:spPr>
          <a:xfrm>
            <a:off x="10782797" y="1449388"/>
            <a:ext cx="10738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Sidetal</a:t>
            </a:r>
            <a:endParaRPr lang="da-DK" sz="1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0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26" name="Objekt 2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 bwMode="auto">
          <a:xfrm>
            <a:off x="817946" y="1449388"/>
            <a:ext cx="1409668" cy="4164701"/>
          </a:xfrm>
          <a:prstGeom prst="rect">
            <a:avLst/>
          </a:prstGeom>
          <a:solidFill>
            <a:srgbClr val="00542E">
              <a:alpha val="10196"/>
            </a:srgbClr>
          </a:solidFill>
          <a:ln w="63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ktangel 2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20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3</a:t>
            </a:fld>
            <a:endParaRPr lang="da-DK" dirty="0"/>
          </a:p>
        </p:txBody>
      </p:sp>
      <p:cxnSp>
        <p:nvCxnSpPr>
          <p:cNvPr id="11" name="Lige forbindelse 10"/>
          <p:cNvCxnSpPr/>
          <p:nvPr/>
        </p:nvCxnSpPr>
        <p:spPr bwMode="auto">
          <a:xfrm>
            <a:off x="2429239" y="2415569"/>
            <a:ext cx="12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kstboks 13"/>
          <p:cNvSpPr txBox="1"/>
          <p:nvPr/>
        </p:nvSpPr>
        <p:spPr>
          <a:xfrm>
            <a:off x="2309668" y="1546089"/>
            <a:ext cx="1535143" cy="6642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10</a:t>
            </a:r>
            <a:r>
              <a:rPr lang="da-DK" sz="1200" b="1" noProof="0" dirty="0" smtClean="0">
                <a:solidFill>
                  <a:schemeClr val="accent1"/>
                </a:solidFill>
                <a:latin typeface="+mn-lt"/>
              </a:rPr>
              <a:t> s</a:t>
            </a:r>
            <a:r>
              <a:rPr kumimoji="0" lang="da-DK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ystemer og analyseplatforme</a:t>
            </a:r>
          </a:p>
          <a:p>
            <a:pPr lvl="0"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000" b="1" i="1" dirty="0">
                <a:solidFill>
                  <a:sysClr val="windowText" lastClr="000000"/>
                </a:solidFill>
                <a:latin typeface="+mn-lt"/>
              </a:rPr>
              <a:t>Ca. </a:t>
            </a:r>
            <a:r>
              <a:rPr lang="da-DK" sz="1000" b="1" i="1" dirty="0" smtClean="0">
                <a:solidFill>
                  <a:sysClr val="windowText" lastClr="000000"/>
                </a:solidFill>
                <a:latin typeface="+mn-lt"/>
              </a:rPr>
              <a:t>85.000 brugere</a:t>
            </a:r>
            <a:endParaRPr lang="da-DK" sz="1000" b="1" i="1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9" name="Billede 2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39" y="2732878"/>
            <a:ext cx="720000" cy="720000"/>
          </a:xfrm>
          <a:prstGeom prst="rect">
            <a:avLst/>
          </a:prstGeom>
        </p:spPr>
      </p:pic>
      <p:sp>
        <p:nvSpPr>
          <p:cNvPr id="38" name="Tekstboks 13"/>
          <p:cNvSpPr txBox="1"/>
          <p:nvPr/>
        </p:nvSpPr>
        <p:spPr>
          <a:xfrm>
            <a:off x="2461385" y="5044965"/>
            <a:ext cx="1231709" cy="5411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22,7</a:t>
            </a:r>
            <a:r>
              <a:rPr kumimoji="0" lang="da-DK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pct.</a:t>
            </a:r>
            <a:endParaRPr kumimoji="0" lang="da-DK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dirty="0" smtClean="0">
                <a:solidFill>
                  <a:sysClr val="windowText" lastClr="000000"/>
                </a:solidFill>
                <a:latin typeface="+mn-lt"/>
              </a:rPr>
              <a:t>2020: 25,4 pct.</a:t>
            </a:r>
            <a:endParaRPr kumimoji="0" lang="da-DK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kstboks 13"/>
          <p:cNvSpPr txBox="1"/>
          <p:nvPr/>
        </p:nvSpPr>
        <p:spPr>
          <a:xfrm>
            <a:off x="2461385" y="3894060"/>
            <a:ext cx="1231709" cy="5411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3,5</a:t>
            </a:r>
            <a:endParaRPr kumimoji="0" lang="da-DK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noProof="0" dirty="0" smtClean="0">
                <a:solidFill>
                  <a:sysClr val="windowText" lastClr="000000"/>
                </a:solidFill>
                <a:latin typeface="+mn-lt"/>
              </a:rPr>
              <a:t>2020: 3,5</a:t>
            </a:r>
            <a:endParaRPr kumimoji="0" lang="da-DK" sz="9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2" name="Lige forbindelse 11"/>
          <p:cNvCxnSpPr/>
          <p:nvPr/>
        </p:nvCxnSpPr>
        <p:spPr bwMode="auto">
          <a:xfrm>
            <a:off x="3919965" y="2415569"/>
            <a:ext cx="12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kstboks 13"/>
          <p:cNvSpPr txBox="1"/>
          <p:nvPr/>
        </p:nvSpPr>
        <p:spPr>
          <a:xfrm>
            <a:off x="3952111" y="1546089"/>
            <a:ext cx="1240091" cy="6642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14 netværk</a:t>
            </a:r>
            <a:br>
              <a:rPr kumimoji="0" lang="da-DK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</a:br>
            <a:endParaRPr kumimoji="0" lang="da-DK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  <a:p>
            <a:pPr lvl="0"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000" b="1" i="1" dirty="0" smtClean="0">
                <a:solidFill>
                  <a:sysClr val="windowText" lastClr="000000"/>
                </a:solidFill>
                <a:latin typeface="+mn-lt"/>
              </a:rPr>
              <a:t>Ca. 500 medlemmer</a:t>
            </a:r>
            <a:endParaRPr lang="da-DK" sz="1000" b="1" i="1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8" name="Billede 27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65" y="2732878"/>
            <a:ext cx="720000" cy="720000"/>
          </a:xfrm>
          <a:prstGeom prst="rect">
            <a:avLst/>
          </a:prstGeom>
        </p:spPr>
      </p:pic>
      <p:sp>
        <p:nvSpPr>
          <p:cNvPr id="48" name="Tekstboks 13"/>
          <p:cNvSpPr txBox="1"/>
          <p:nvPr/>
        </p:nvSpPr>
        <p:spPr>
          <a:xfrm>
            <a:off x="3952111" y="5044965"/>
            <a:ext cx="1231709" cy="5411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solidFill>
                  <a:schemeClr val="tx2"/>
                </a:solidFill>
                <a:latin typeface="+mn-lt"/>
              </a:rPr>
              <a:t>25,7 </a:t>
            </a: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pct.</a:t>
            </a:r>
            <a:endParaRPr lang="da-DK" sz="1600" b="1" dirty="0">
              <a:solidFill>
                <a:schemeClr val="tx2"/>
              </a:solidFill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dirty="0" smtClean="0">
                <a:solidFill>
                  <a:sysClr val="windowText" lastClr="000000"/>
                </a:solidFill>
                <a:latin typeface="+mn-lt"/>
              </a:rPr>
              <a:t>2020: 20,9 pct.</a:t>
            </a:r>
            <a:endParaRPr kumimoji="0" lang="da-DK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Tekstboks 13"/>
          <p:cNvSpPr txBox="1"/>
          <p:nvPr/>
        </p:nvSpPr>
        <p:spPr>
          <a:xfrm>
            <a:off x="3952111" y="3894060"/>
            <a:ext cx="1231709" cy="5411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4,3</a:t>
            </a:r>
            <a:endParaRPr lang="da-DK" sz="1600" b="1" dirty="0">
              <a:solidFill>
                <a:schemeClr val="tx2"/>
              </a:solidFill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noProof="0" dirty="0" smtClean="0">
                <a:solidFill>
                  <a:sysClr val="windowText" lastClr="000000"/>
                </a:solidFill>
                <a:latin typeface="+mn-lt"/>
              </a:rPr>
              <a:t>2020: 4,0</a:t>
            </a:r>
            <a:endParaRPr kumimoji="0" lang="da-DK" sz="9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4" name="Lige forbindelse 13"/>
          <p:cNvCxnSpPr/>
          <p:nvPr/>
        </p:nvCxnSpPr>
        <p:spPr bwMode="auto">
          <a:xfrm>
            <a:off x="5344156" y="2415569"/>
            <a:ext cx="12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kstboks 13"/>
          <p:cNvSpPr txBox="1"/>
          <p:nvPr/>
        </p:nvSpPr>
        <p:spPr>
          <a:xfrm>
            <a:off x="5291119" y="1546089"/>
            <a:ext cx="1402074" cy="6642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243 e</a:t>
            </a:r>
            <a:r>
              <a:rPr kumimoji="0" lang="da-DK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-læringskurser</a:t>
            </a:r>
          </a:p>
          <a:p>
            <a:pPr lvl="0"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000" b="1" i="1" dirty="0" smtClean="0">
                <a:latin typeface="+mn-lt"/>
              </a:rPr>
              <a:t>34.462 kursister</a:t>
            </a:r>
            <a:endParaRPr lang="da-DK" sz="1000" b="1" i="1" dirty="0">
              <a:latin typeface="+mn-lt"/>
            </a:endParaRPr>
          </a:p>
        </p:txBody>
      </p:sp>
      <p:pic>
        <p:nvPicPr>
          <p:cNvPr id="31" name="Billede 30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56" y="2732878"/>
            <a:ext cx="720000" cy="709226"/>
          </a:xfrm>
          <a:prstGeom prst="rect">
            <a:avLst/>
          </a:prstGeom>
        </p:spPr>
      </p:pic>
      <p:sp>
        <p:nvSpPr>
          <p:cNvPr id="49" name="Tekstboks 13"/>
          <p:cNvSpPr txBox="1"/>
          <p:nvPr/>
        </p:nvSpPr>
        <p:spPr>
          <a:xfrm>
            <a:off x="5376302" y="5044965"/>
            <a:ext cx="1231709" cy="5411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600" b="1" dirty="0">
                <a:solidFill>
                  <a:schemeClr val="tx2"/>
                </a:solidFill>
                <a:latin typeface="+mn-lt"/>
              </a:rPr>
              <a:t>43,7 </a:t>
            </a: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pct.</a:t>
            </a:r>
            <a:endParaRPr lang="da-DK" sz="1600" b="1" dirty="0">
              <a:solidFill>
                <a:schemeClr val="tx2"/>
              </a:solidFill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dirty="0" smtClean="0">
                <a:solidFill>
                  <a:sysClr val="windowText" lastClr="000000"/>
                </a:solidFill>
                <a:latin typeface="+mn-lt"/>
              </a:rPr>
              <a:t>2020: 54,7 pct.</a:t>
            </a:r>
            <a:endParaRPr kumimoji="0" lang="da-DK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Tekstboks 13"/>
          <p:cNvSpPr txBox="1"/>
          <p:nvPr/>
        </p:nvSpPr>
        <p:spPr>
          <a:xfrm>
            <a:off x="5376302" y="3894060"/>
            <a:ext cx="1231709" cy="5411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4,0</a:t>
            </a:r>
            <a:endParaRPr kumimoji="0" lang="da-DK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noProof="0" dirty="0" smtClean="0">
                <a:solidFill>
                  <a:sysClr val="windowText" lastClr="000000"/>
                </a:solidFill>
                <a:latin typeface="+mn-lt"/>
              </a:rPr>
              <a:t>2020: 4,0</a:t>
            </a:r>
            <a:endParaRPr kumimoji="0" lang="da-DK" sz="9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33" name="Lige forbindelse 32"/>
          <p:cNvCxnSpPr/>
          <p:nvPr/>
        </p:nvCxnSpPr>
        <p:spPr bwMode="auto">
          <a:xfrm>
            <a:off x="6866654" y="2430958"/>
            <a:ext cx="12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kstboks 13"/>
          <p:cNvSpPr txBox="1"/>
          <p:nvPr/>
        </p:nvSpPr>
        <p:spPr>
          <a:xfrm>
            <a:off x="6768345" y="1592255"/>
            <a:ext cx="1492615" cy="63350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43 Kurser</a:t>
            </a:r>
            <a:r>
              <a:rPr lang="da-DK" sz="12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da-DK" sz="1200" b="1" dirty="0">
                <a:solidFill>
                  <a:schemeClr val="accent1"/>
                </a:solidFill>
                <a:latin typeface="+mn-lt"/>
              </a:rPr>
            </a:br>
            <a:endParaRPr lang="da-DK" sz="1000" b="1" i="1" dirty="0" smtClean="0">
              <a:solidFill>
                <a:schemeClr val="accent1"/>
              </a:solidFill>
              <a:latin typeface="+mn-lt"/>
            </a:endParaRPr>
          </a:p>
          <a:p>
            <a:pPr lvl="0"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000" b="1" i="1" dirty="0" smtClean="0">
                <a:latin typeface="+mn-lt"/>
              </a:rPr>
              <a:t>356</a:t>
            </a:r>
            <a:r>
              <a:rPr lang="da-DK" sz="1000" b="1" i="1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da-DK" sz="1000" b="1" i="1" dirty="0">
                <a:solidFill>
                  <a:sysClr val="windowText" lastClr="000000"/>
                </a:solidFill>
                <a:latin typeface="+mn-lt"/>
              </a:rPr>
              <a:t>kursister</a:t>
            </a:r>
          </a:p>
        </p:txBody>
      </p:sp>
      <p:sp>
        <p:nvSpPr>
          <p:cNvPr id="51" name="Tekstboks 13"/>
          <p:cNvSpPr txBox="1"/>
          <p:nvPr/>
        </p:nvSpPr>
        <p:spPr>
          <a:xfrm>
            <a:off x="6898800" y="5060354"/>
            <a:ext cx="1231709" cy="5257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37</a:t>
            </a:r>
            <a:r>
              <a:rPr lang="da-DK" sz="1600" b="1" noProof="0" dirty="0" smtClean="0">
                <a:solidFill>
                  <a:schemeClr val="tx2"/>
                </a:solidFill>
                <a:latin typeface="+mn-lt"/>
              </a:rPr>
              <a:t>,1 </a:t>
            </a: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pct.</a:t>
            </a:r>
            <a:endParaRPr kumimoji="0" lang="da-DK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i="1" noProof="0" dirty="0" smtClean="0">
                <a:solidFill>
                  <a:sysClr val="windowText" lastClr="000000"/>
                </a:solidFill>
                <a:latin typeface="+mn-lt"/>
              </a:rPr>
              <a:t>Ikke inkluderet i 2020</a:t>
            </a:r>
            <a:endParaRPr kumimoji="0" lang="da-DK" sz="14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3" name="Tekstboks 13"/>
          <p:cNvSpPr txBox="1"/>
          <p:nvPr/>
        </p:nvSpPr>
        <p:spPr>
          <a:xfrm>
            <a:off x="6898800" y="3909449"/>
            <a:ext cx="1231709" cy="5257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4,4</a:t>
            </a:r>
            <a:endParaRPr lang="da-DK" sz="1600" b="1" dirty="0">
              <a:solidFill>
                <a:schemeClr val="tx2"/>
              </a:solidFill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i="1" noProof="0" dirty="0" smtClean="0">
                <a:solidFill>
                  <a:sysClr val="windowText" lastClr="000000"/>
                </a:solidFill>
                <a:latin typeface="+mn-lt"/>
              </a:rPr>
              <a:t>Ikke inkluderet i 2020</a:t>
            </a:r>
            <a:endParaRPr kumimoji="0" lang="da-DK" sz="14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2" name="Titel 4"/>
          <p:cNvSpPr txBox="1">
            <a:spLocks/>
          </p:cNvSpPr>
          <p:nvPr/>
        </p:nvSpPr>
        <p:spPr bwMode="auto">
          <a:xfrm>
            <a:off x="701677" y="620688"/>
            <a:ext cx="1078547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rgbClr val="031D5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sz="2000" dirty="0">
                <a:solidFill>
                  <a:srgbClr val="3B5463"/>
                </a:solidFill>
              </a:rPr>
              <a:t>Den gennemsnitlige tilfredshed med Økonomistyrelsens ydelser er 4,2 på en skala fra 1-5</a:t>
            </a:r>
          </a:p>
        </p:txBody>
      </p:sp>
      <p:cxnSp>
        <p:nvCxnSpPr>
          <p:cNvPr id="37" name="Lige forbindelse 36"/>
          <p:cNvCxnSpPr/>
          <p:nvPr/>
        </p:nvCxnSpPr>
        <p:spPr bwMode="auto">
          <a:xfrm>
            <a:off x="900418" y="2415569"/>
            <a:ext cx="12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kstboks 13"/>
          <p:cNvSpPr txBox="1"/>
          <p:nvPr/>
        </p:nvSpPr>
        <p:spPr>
          <a:xfrm>
            <a:off x="755208" y="1538667"/>
            <a:ext cx="1535143" cy="6642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Samlet opgørelse</a:t>
            </a:r>
            <a:r>
              <a:rPr lang="da-DK" sz="1200" b="1" baseline="30000" dirty="0" smtClean="0">
                <a:solidFill>
                  <a:schemeClr val="accent1"/>
                </a:solidFill>
                <a:latin typeface="+mn-lt"/>
              </a:rPr>
              <a:t>1</a:t>
            </a: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da-DK" sz="1200" b="1" dirty="0" smtClean="0">
                <a:solidFill>
                  <a:schemeClr val="accent1"/>
                </a:solidFill>
                <a:latin typeface="+mn-lt"/>
              </a:rPr>
            </a:b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 </a:t>
            </a:r>
            <a:endParaRPr kumimoji="0" lang="da-DK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  <a:p>
            <a:pPr lvl="0"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000" b="1" i="1" dirty="0">
                <a:latin typeface="+mn-lt"/>
              </a:rPr>
              <a:t>Ca. </a:t>
            </a:r>
            <a:r>
              <a:rPr lang="da-DK" sz="1000" b="1" i="1" dirty="0" smtClean="0">
                <a:latin typeface="+mn-lt"/>
              </a:rPr>
              <a:t>120.000 brugere</a:t>
            </a:r>
            <a:endParaRPr lang="da-DK" sz="1000" b="1" i="1" dirty="0">
              <a:latin typeface="+mn-lt"/>
            </a:endParaRPr>
          </a:p>
        </p:txBody>
      </p:sp>
      <p:sp>
        <p:nvSpPr>
          <p:cNvPr id="46" name="Tekstboks 13"/>
          <p:cNvSpPr txBox="1"/>
          <p:nvPr/>
        </p:nvSpPr>
        <p:spPr>
          <a:xfrm>
            <a:off x="932564" y="5044965"/>
            <a:ext cx="1231709" cy="5411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solidFill>
                  <a:schemeClr val="tx2"/>
                </a:solidFill>
                <a:latin typeface="+mn-lt"/>
              </a:rPr>
              <a:t>31,9 </a:t>
            </a: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pct.</a:t>
            </a:r>
            <a:r>
              <a:rPr lang="da-DK" sz="1200" b="1" baseline="30000" dirty="0" smtClean="0">
                <a:solidFill>
                  <a:schemeClr val="tx2"/>
                </a:solidFill>
                <a:latin typeface="+mn-lt"/>
              </a:rPr>
              <a:t>3</a:t>
            </a:r>
            <a:endParaRPr lang="da-DK" sz="1600" b="1" baseline="30000" dirty="0">
              <a:solidFill>
                <a:schemeClr val="tx2"/>
              </a:solidFill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dirty="0" smtClean="0">
                <a:latin typeface="+mn-lt"/>
              </a:rPr>
              <a:t>2020: 35,0 pct.</a:t>
            </a:r>
            <a:endParaRPr kumimoji="0" lang="da-DK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47" name="Tekstboks 13"/>
          <p:cNvSpPr txBox="1"/>
          <p:nvPr/>
        </p:nvSpPr>
        <p:spPr>
          <a:xfrm>
            <a:off x="932564" y="3894060"/>
            <a:ext cx="1231709" cy="5411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4,2</a:t>
            </a:r>
            <a:r>
              <a:rPr lang="da-DK" sz="1200" b="1" baseline="30000" dirty="0" smtClean="0">
                <a:solidFill>
                  <a:schemeClr val="tx2"/>
                </a:solidFill>
                <a:latin typeface="+mn-lt"/>
              </a:rPr>
              <a:t>2</a:t>
            </a:r>
            <a:endParaRPr lang="da-DK" sz="1600" b="1" baseline="30000" dirty="0">
              <a:solidFill>
                <a:schemeClr val="tx2"/>
              </a:solidFill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noProof="0" dirty="0" smtClean="0">
                <a:latin typeface="+mn-lt"/>
              </a:rPr>
              <a:t>2020: 4,0</a:t>
            </a:r>
            <a:endParaRPr kumimoji="0" lang="da-DK" sz="9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cxnSp>
        <p:nvCxnSpPr>
          <p:cNvPr id="52" name="Lige forbindelse 51"/>
          <p:cNvCxnSpPr/>
          <p:nvPr/>
        </p:nvCxnSpPr>
        <p:spPr bwMode="auto">
          <a:xfrm>
            <a:off x="8427306" y="2430958"/>
            <a:ext cx="12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kstboks 13"/>
          <p:cNvSpPr txBox="1"/>
          <p:nvPr/>
        </p:nvSpPr>
        <p:spPr>
          <a:xfrm>
            <a:off x="8328999" y="1561478"/>
            <a:ext cx="1492615" cy="6642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da-DK" sz="1200" b="1" dirty="0" err="1" smtClean="0">
                <a:solidFill>
                  <a:schemeClr val="accent1"/>
                </a:solidFill>
                <a:latin typeface="+mn-lt"/>
              </a:rPr>
              <a:t>rådgivnings-funktioner</a:t>
            </a:r>
            <a:endParaRPr lang="da-DK" sz="1200" b="1" baseline="30000" dirty="0" smtClean="0">
              <a:solidFill>
                <a:schemeClr val="accent1"/>
              </a:solidFill>
              <a:latin typeface="+mn-lt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000" b="1" i="1" dirty="0" smtClean="0">
                <a:latin typeface="+mn-lt"/>
              </a:rPr>
              <a:t>Ca. 1.400 henvendelser</a:t>
            </a:r>
            <a:endParaRPr lang="da-DK" sz="1000" b="1" i="1" dirty="0">
              <a:latin typeface="+mn-lt"/>
            </a:endParaRPr>
          </a:p>
        </p:txBody>
      </p:sp>
      <p:pic>
        <p:nvPicPr>
          <p:cNvPr id="55" name="Billede 54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06" y="2756210"/>
            <a:ext cx="693062" cy="693062"/>
          </a:xfrm>
          <a:prstGeom prst="rect">
            <a:avLst/>
          </a:prstGeom>
        </p:spPr>
      </p:pic>
      <p:sp>
        <p:nvSpPr>
          <p:cNvPr id="57" name="Tekstboks 13"/>
          <p:cNvSpPr txBox="1"/>
          <p:nvPr/>
        </p:nvSpPr>
        <p:spPr>
          <a:xfrm>
            <a:off x="8459452" y="5060354"/>
            <a:ext cx="1231709" cy="5257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="1" noProof="0" dirty="0" smtClean="0">
                <a:solidFill>
                  <a:schemeClr val="tx2"/>
                </a:solidFill>
                <a:latin typeface="+mn-lt"/>
              </a:rPr>
              <a:t>20,4 pct.</a:t>
            </a:r>
            <a:endParaRPr kumimoji="0" lang="da-DK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noProof="0" dirty="0" smtClean="0">
                <a:latin typeface="+mn-lt"/>
              </a:rPr>
              <a:t>2020: 27,3 pct.</a:t>
            </a:r>
            <a:endParaRPr kumimoji="0" lang="da-DK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58" name="Tekstboks 13"/>
          <p:cNvSpPr txBox="1"/>
          <p:nvPr/>
        </p:nvSpPr>
        <p:spPr>
          <a:xfrm>
            <a:off x="8459452" y="3909449"/>
            <a:ext cx="1231709" cy="5257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4,3</a:t>
            </a:r>
            <a:endParaRPr lang="da-DK" sz="1600" b="1" dirty="0">
              <a:solidFill>
                <a:schemeClr val="tx2"/>
              </a:solidFill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noProof="0" dirty="0" smtClean="0">
                <a:latin typeface="+mn-lt"/>
              </a:rPr>
              <a:t>2020: </a:t>
            </a:r>
            <a:r>
              <a:rPr lang="da-DK" sz="900" b="1" dirty="0" smtClean="0">
                <a:latin typeface="+mn-lt"/>
              </a:rPr>
              <a:t>4,2</a:t>
            </a:r>
            <a:endParaRPr kumimoji="0" lang="da-DK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cxnSp>
        <p:nvCxnSpPr>
          <p:cNvPr id="59" name="Lige forbindelse 58"/>
          <p:cNvCxnSpPr/>
          <p:nvPr/>
        </p:nvCxnSpPr>
        <p:spPr bwMode="auto">
          <a:xfrm>
            <a:off x="9995077" y="2430958"/>
            <a:ext cx="12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kstboks 13"/>
          <p:cNvSpPr txBox="1"/>
          <p:nvPr/>
        </p:nvSpPr>
        <p:spPr>
          <a:xfrm>
            <a:off x="9896770" y="1561478"/>
            <a:ext cx="1492615" cy="66428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>
                <a:solidFill>
                  <a:schemeClr val="accent1"/>
                </a:solidFill>
                <a:latin typeface="+mn-lt"/>
              </a:rPr>
              <a:t>Statens Analyser og Implementering</a:t>
            </a:r>
            <a:endParaRPr lang="da-DK" sz="1200" b="1" baseline="30000" dirty="0" smtClean="0">
              <a:solidFill>
                <a:schemeClr val="accent1"/>
              </a:solidFill>
              <a:latin typeface="+mn-lt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000" b="1" i="1" dirty="0" smtClean="0">
                <a:latin typeface="+mn-lt"/>
              </a:rPr>
              <a:t>4 projekter</a:t>
            </a:r>
            <a:endParaRPr lang="da-DK" sz="1000" b="1" i="1" dirty="0">
              <a:latin typeface="+mn-lt"/>
            </a:endParaRPr>
          </a:p>
        </p:txBody>
      </p:sp>
      <p:sp>
        <p:nvSpPr>
          <p:cNvPr id="62" name="Tekstboks 13"/>
          <p:cNvSpPr txBox="1"/>
          <p:nvPr/>
        </p:nvSpPr>
        <p:spPr>
          <a:xfrm>
            <a:off x="10027223" y="5060354"/>
            <a:ext cx="1231709" cy="5257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 smtClean="0">
                <a:solidFill>
                  <a:schemeClr val="tx2"/>
                </a:solidFill>
                <a:latin typeface="+mn-lt"/>
              </a:rPr>
              <a:t>100</a:t>
            </a:r>
            <a:r>
              <a:rPr lang="da-DK" sz="1600" b="1" noProof="0" dirty="0" smtClean="0">
                <a:solidFill>
                  <a:schemeClr val="tx2"/>
                </a:solidFill>
                <a:latin typeface="+mn-lt"/>
              </a:rPr>
              <a:t> pct.</a:t>
            </a:r>
            <a:r>
              <a:rPr lang="da-DK" sz="1200" b="1" baseline="30000" dirty="0">
                <a:solidFill>
                  <a:schemeClr val="tx2"/>
                </a:solidFill>
                <a:latin typeface="+mn-lt"/>
              </a:rPr>
              <a:t>4</a:t>
            </a:r>
            <a:endParaRPr kumimoji="0" lang="da-DK" sz="1600" b="1" i="0" u="none" strike="noStrike" kern="120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i="1" noProof="0" dirty="0" smtClean="0">
                <a:latin typeface="+mn-lt"/>
              </a:rPr>
              <a:t>Ikke inkluderet i 2020</a:t>
            </a:r>
            <a:endParaRPr kumimoji="0" lang="da-DK" sz="1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63" name="Tekstboks 13"/>
          <p:cNvSpPr txBox="1"/>
          <p:nvPr/>
        </p:nvSpPr>
        <p:spPr>
          <a:xfrm>
            <a:off x="10027223" y="3909449"/>
            <a:ext cx="1231709" cy="5257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600" b="1" dirty="0">
                <a:solidFill>
                  <a:schemeClr val="tx2"/>
                </a:solidFill>
                <a:latin typeface="+mn-lt"/>
              </a:rPr>
              <a:t>4,6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i="1" noProof="0" dirty="0" smtClean="0">
                <a:latin typeface="+mn-lt"/>
              </a:rPr>
              <a:t>Ikke inkluderet i 2020</a:t>
            </a:r>
            <a:endParaRPr kumimoji="0" lang="da-DK" sz="1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1216830" y="3759894"/>
            <a:ext cx="7813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b="1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Gennemsnit</a:t>
            </a:r>
          </a:p>
        </p:txBody>
      </p:sp>
      <p:sp>
        <p:nvSpPr>
          <p:cNvPr id="71" name="Tekstfelt 70"/>
          <p:cNvSpPr txBox="1"/>
          <p:nvPr/>
        </p:nvSpPr>
        <p:spPr>
          <a:xfrm>
            <a:off x="1144319" y="4841550"/>
            <a:ext cx="7813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b="1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Svarprocenter</a:t>
            </a:r>
          </a:p>
        </p:txBody>
      </p:sp>
      <p:pic>
        <p:nvPicPr>
          <p:cNvPr id="74" name="Picture 64" descr="C:\Users\B028313\Downloads\analytics (2)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972" y="2772669"/>
            <a:ext cx="680209" cy="68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Billede 74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25" y="2732878"/>
            <a:ext cx="668315" cy="668315"/>
          </a:xfrm>
          <a:prstGeom prst="rect">
            <a:avLst/>
          </a:prstGeom>
        </p:spPr>
      </p:pic>
      <p:sp>
        <p:nvSpPr>
          <p:cNvPr id="70" name="Tekstfelt 69"/>
          <p:cNvSpPr txBox="1"/>
          <p:nvPr/>
        </p:nvSpPr>
        <p:spPr>
          <a:xfrm>
            <a:off x="900000" y="6192000"/>
            <a:ext cx="8652384" cy="772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800" dirty="0" smtClean="0"/>
              <a:t>Noter:</a:t>
            </a:r>
            <a:r>
              <a:rPr lang="da-DK" sz="800" b="1" dirty="0" smtClean="0"/>
              <a:t> 1) </a:t>
            </a:r>
            <a:r>
              <a:rPr lang="da-DK" sz="800" dirty="0" smtClean="0"/>
              <a:t>Gennemsnit er </a:t>
            </a:r>
            <a:r>
              <a:rPr lang="da-DK" sz="800" dirty="0" err="1" smtClean="0"/>
              <a:t>uvægtede</a:t>
            </a:r>
            <a:r>
              <a:rPr lang="da-DK" sz="800" dirty="0" smtClean="0"/>
              <a:t>, og svarprocent er vægtet på antal respondenter per ydelseskategori. Sidst år indgik de to ydelseskategorier Statens Analyser og Implementering (SAI) samt Kurser ikke i </a:t>
            </a:r>
            <a:r>
              <a:rPr lang="da-DK" sz="800" dirty="0" err="1" smtClean="0"/>
              <a:t>BTU’en</a:t>
            </a:r>
            <a:r>
              <a:rPr lang="da-DK" sz="800" dirty="0" smtClean="0"/>
              <a:t> og dermed ikke i den samlede opgørelse. </a:t>
            </a:r>
            <a:r>
              <a:rPr lang="da-DK" sz="800" b="1" dirty="0" smtClean="0"/>
              <a:t>2)</a:t>
            </a:r>
            <a:r>
              <a:rPr lang="da-DK" sz="800" dirty="0" smtClean="0"/>
              <a:t> Gennemsnittet på tværs af ydelserne i år, eksklusiv Kurser og SAI, er 4,0. </a:t>
            </a:r>
            <a:r>
              <a:rPr lang="da-DK" sz="800" b="1" dirty="0" smtClean="0"/>
              <a:t>3) </a:t>
            </a:r>
            <a:r>
              <a:rPr lang="da-DK" sz="800" dirty="0" smtClean="0"/>
              <a:t>Svarraten for SAI indgår </a:t>
            </a:r>
            <a:r>
              <a:rPr lang="da-DK" sz="800" dirty="0"/>
              <a:t>ikke i udregningen af den samlede </a:t>
            </a:r>
            <a:r>
              <a:rPr lang="da-DK" sz="800" dirty="0" smtClean="0"/>
              <a:t>svarprocent.</a:t>
            </a:r>
            <a:r>
              <a:rPr lang="da-DK" sz="800" b="1" dirty="0"/>
              <a:t> </a:t>
            </a:r>
            <a:r>
              <a:rPr lang="da-DK" sz="800" b="1" dirty="0" smtClean="0"/>
              <a:t>4) </a:t>
            </a:r>
            <a:r>
              <a:rPr lang="da-DK" sz="800" dirty="0" smtClean="0"/>
              <a:t>Evalueringen </a:t>
            </a:r>
            <a:r>
              <a:rPr lang="da-DK" sz="800" dirty="0"/>
              <a:t>af SAI-projekter gennemføres </a:t>
            </a:r>
            <a:r>
              <a:rPr lang="da-DK" sz="800" dirty="0" smtClean="0"/>
              <a:t>ved</a:t>
            </a:r>
            <a:r>
              <a:rPr lang="da-DK" sz="800" dirty="0" smtClean="0">
                <a:solidFill>
                  <a:schemeClr val="accent6"/>
                </a:solidFill>
              </a:rPr>
              <a:t>,</a:t>
            </a:r>
            <a:r>
              <a:rPr lang="da-DK" sz="800" dirty="0" smtClean="0"/>
              <a:t> at </a:t>
            </a:r>
            <a:r>
              <a:rPr lang="da-DK" sz="800" dirty="0"/>
              <a:t>udvalgte </a:t>
            </a:r>
            <a:r>
              <a:rPr lang="da-DK" sz="800" dirty="0" smtClean="0"/>
              <a:t>personer tilknyttet projekterne udfylder </a:t>
            </a:r>
            <a:r>
              <a:rPr lang="da-DK" sz="800" dirty="0"/>
              <a:t>evalueringen af projektet ud fra deres samlede oplevelse</a:t>
            </a:r>
            <a:r>
              <a:rPr lang="da-DK" sz="800" dirty="0" smtClean="0"/>
              <a:t>. Derfor er svarprocenten 100 pct. for denne ydelseskategori.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da-DK" sz="900" i="1" dirty="0" smtClean="0"/>
          </a:p>
        </p:txBody>
      </p:sp>
      <p:sp>
        <p:nvSpPr>
          <p:cNvPr id="65" name="Tekstfelt 64"/>
          <p:cNvSpPr txBox="1"/>
          <p:nvPr/>
        </p:nvSpPr>
        <p:spPr>
          <a:xfrm>
            <a:off x="699932" y="250776"/>
            <a:ext cx="46759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00000"/>
              </a:lnSpc>
              <a:spcBef>
                <a:spcPts val="1100"/>
              </a:spcBef>
              <a:defRPr/>
            </a:pPr>
            <a:r>
              <a:rPr lang="da-DK" sz="1000" kern="0" dirty="0">
                <a:solidFill>
                  <a:srgbClr val="031D5C"/>
                </a:solidFill>
                <a:latin typeface="Arial"/>
              </a:rPr>
              <a:t>KAPITEL </a:t>
            </a:r>
            <a:r>
              <a:rPr lang="da-DK" sz="1000" kern="0" dirty="0">
                <a:latin typeface="Arial"/>
              </a:rPr>
              <a:t>0</a:t>
            </a:r>
            <a:r>
              <a:rPr lang="da-DK" sz="1000" kern="0" dirty="0" smtClean="0">
                <a:solidFill>
                  <a:srgbClr val="031D5C"/>
                </a:solidFill>
                <a:latin typeface="Arial"/>
              </a:rPr>
              <a:t> </a:t>
            </a:r>
            <a:r>
              <a:rPr lang="da-DK" sz="1000" kern="0" dirty="0">
                <a:solidFill>
                  <a:srgbClr val="031D5C"/>
                </a:solidFill>
                <a:latin typeface="Arial"/>
              </a:rPr>
              <a:t>– </a:t>
            </a:r>
            <a:r>
              <a:rPr lang="da-DK" sz="1000" kern="0" dirty="0" smtClean="0">
                <a:solidFill>
                  <a:srgbClr val="031D5C"/>
                </a:solidFill>
                <a:latin typeface="Arial"/>
              </a:rPr>
              <a:t>OVERBLIK</a:t>
            </a:r>
            <a:endParaRPr lang="da-DK" sz="1000" kern="0" dirty="0">
              <a:solidFill>
                <a:srgbClr val="031D5C"/>
              </a:solidFill>
              <a:latin typeface="Arial"/>
            </a:endParaRPr>
          </a:p>
        </p:txBody>
      </p:sp>
      <p:cxnSp>
        <p:nvCxnSpPr>
          <p:cNvPr id="56" name="Lige forbindelse 55"/>
          <p:cNvCxnSpPr/>
          <p:nvPr/>
        </p:nvCxnSpPr>
        <p:spPr bwMode="auto">
          <a:xfrm>
            <a:off x="817946" y="4653136"/>
            <a:ext cx="105584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66B43">
                <a:alpha val="50196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Lige forbindelse 60"/>
          <p:cNvCxnSpPr/>
          <p:nvPr/>
        </p:nvCxnSpPr>
        <p:spPr bwMode="auto">
          <a:xfrm>
            <a:off x="817946" y="3689994"/>
            <a:ext cx="105584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66B43">
                <a:alpha val="50196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3" name="Billede 52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4639" y="2732153"/>
            <a:ext cx="719138" cy="7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5205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think-cell Slide" r:id="rId22" imgW="338" imgH="338" progId="TCLayout.ActiveDocument.1">
                  <p:embed/>
                </p:oleObj>
              </mc:Choice>
              <mc:Fallback>
                <p:oleObj name="think-cell Slide" r:id="rId22" imgW="338" imgH="33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71615530"/>
              </p:ext>
            </p:extLst>
          </p:nvPr>
        </p:nvGraphicFramePr>
        <p:xfrm>
          <a:off x="6157913" y="2214563"/>
          <a:ext cx="5349875" cy="328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07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7869238" y="5451475"/>
            <a:ext cx="444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A2C2E09-C0D7-4819-9D04-FD52C4F8D6EA}" type="datetime'''''''''''''''''N''''''''''etvæ''r''''''''''''''''''''''''''k'">
              <a:rPr lang="da-DK" altLang="en-US" sz="90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Netværk</a:t>
            </a:fld>
            <a:endParaRPr lang="da-DK" sz="900" dirty="0">
              <a:sym typeface="+mn-lt"/>
            </a:endParaRPr>
          </a:p>
        </p:txBody>
      </p:sp>
      <p:sp>
        <p:nvSpPr>
          <p:cNvPr id="67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9280525" y="5451475"/>
            <a:ext cx="584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37C3396-CD8F-453C-8C57-54C5DB495EBD}" type="datetime'''''''R''å''dg''i''''''v''''''n''''''i''n''''''g'''">
              <a:rPr lang="da-DK" altLang="en-US" sz="900" smtClean="0"/>
              <a:pPr/>
              <a:t>Rådgivning</a:t>
            </a:fld>
            <a:endParaRPr lang="da-DK" sz="900" dirty="0">
              <a:sym typeface="+mn-lt"/>
            </a:endParaRPr>
          </a:p>
        </p:txBody>
      </p:sp>
      <p:sp>
        <p:nvSpPr>
          <p:cNvPr id="61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8636000" y="5451475"/>
            <a:ext cx="3921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3342543-76BF-46FA-B9A7-89F43B5F3A05}" type="datetime'''''''''Kur''''''s''''''''e''''''r'''''''">
              <a:rPr lang="da-DK" altLang="en-US" sz="900" smtClean="0"/>
              <a:pPr/>
              <a:t>Kurser</a:t>
            </a:fld>
            <a:r>
              <a:rPr lang="da-DK" altLang="en-US" sz="900" baseline="30000" dirty="0"/>
              <a:t>4</a:t>
            </a:r>
            <a:endParaRPr lang="da-DK" sz="900" dirty="0">
              <a:sym typeface="+mn-lt"/>
            </a:endParaRPr>
          </a:p>
        </p:txBody>
      </p:sp>
      <p:sp>
        <p:nvSpPr>
          <p:cNvPr id="105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6310313" y="5451475"/>
            <a:ext cx="6016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75F3014-6ACA-4E76-94E3-DFF70E0E975E}" type="datetime'''S''amlet op''''g''''''''ør''''els''e'''''''''''''''''''''''">
              <a:rPr lang="da-DK" altLang="en-US" sz="900" b="1" smtClean="0"/>
              <a:pPr marL="0" indent="0" algn="ctr">
                <a:spcBef>
                  <a:spcPct val="0"/>
                </a:spcBef>
                <a:buNone/>
              </a:pPr>
              <a:t>Samlet opgørelse</a:t>
            </a:fld>
            <a:r>
              <a:rPr lang="da-DK" altLang="en-US" sz="900" baseline="30000" dirty="0"/>
              <a:t>1</a:t>
            </a:r>
            <a:endParaRPr lang="da-DK" sz="900" dirty="0">
              <a:sym typeface="+mn-lt"/>
            </a:endParaRPr>
          </a:p>
        </p:txBody>
      </p:sp>
      <p:sp>
        <p:nvSpPr>
          <p:cNvPr id="106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7081838" y="5451475"/>
            <a:ext cx="5381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3900909-24DE-47AE-A688-8454F5A80B0C}" type="datetime'''''S''y''''''''''''''''ste''''''''''''''m''''''''''er'''">
              <a:rPr lang="da-DK" altLang="en-US" sz="900" smtClean="0"/>
              <a:pPr/>
              <a:t>Systemer</a:t>
            </a:fld>
            <a:r>
              <a:rPr lang="da-DK" altLang="en-US" sz="900" baseline="30000" dirty="0" smtClean="0"/>
              <a:t>3</a:t>
            </a:r>
            <a:endParaRPr lang="da-DK" sz="900" dirty="0">
              <a:sym typeface="+mn-lt"/>
            </a:endParaRPr>
          </a:p>
        </p:txBody>
      </p:sp>
      <p:sp>
        <p:nvSpPr>
          <p:cNvPr id="109" name="Rectangle 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9959975" y="5451475"/>
            <a:ext cx="7048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CC4A6AB-36E0-4441-BB0E-D6AB9F08BEE6}" type="datetime'''E-''l''''ær''''i''n''''''gsku''''r''''''''''''''se''''r'''">
              <a:rPr lang="da-DK" altLang="en-US" sz="90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E-læringskurser</a:t>
            </a:fld>
            <a:endParaRPr lang="da-DK" sz="900" dirty="0">
              <a:sym typeface="+mn-lt"/>
            </a:endParaRPr>
          </a:p>
        </p:txBody>
      </p:sp>
      <p:sp>
        <p:nvSpPr>
          <p:cNvPr id="70" name="Rectangle 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10653713" y="5451475"/>
            <a:ext cx="8001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F0A1E1F-56E7-4733-9C8D-92DF3905F809}" type="datetime'St''a''te''''ns Analy''''se''r og'' Imp''leme''nteri''n''g'''">
              <a:rPr lang="da-DK" altLang="en-US" sz="900" smtClean="0"/>
              <a:pPr/>
              <a:t>Statens Analyser og Implementering</a:t>
            </a:fld>
            <a:endParaRPr lang="da-DK" sz="900" dirty="0">
              <a:sym typeface="+mn-lt"/>
            </a:endParaRPr>
          </a:p>
        </p:txBody>
      </p:sp>
      <p:sp>
        <p:nvSpPr>
          <p:cNvPr id="12" name="Rektangel 11" hidden="1"/>
          <p:cNvSpPr/>
          <p:nvPr>
            <p:custDataLst>
              <p:tags r:id="rId11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10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sym typeface="+mn-lt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900000" y="6192000"/>
            <a:ext cx="8652384" cy="3758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a-DK" sz="800" kern="1200" dirty="0" smtClean="0">
                <a:latin typeface="Arial" charset="0"/>
                <a:sym typeface="Verdana"/>
              </a:rPr>
              <a:t>Noter: </a:t>
            </a:r>
            <a:r>
              <a:rPr lang="da-DK" sz="800" b="1" kern="1200" dirty="0">
                <a:latin typeface="Arial" charset="0"/>
                <a:sym typeface="Verdana"/>
              </a:rPr>
              <a:t>1</a:t>
            </a:r>
            <a:r>
              <a:rPr lang="da-DK" sz="800" b="1" kern="1200" dirty="0" smtClean="0">
                <a:latin typeface="Arial" charset="0"/>
                <a:sym typeface="Verdana"/>
              </a:rPr>
              <a:t>)</a:t>
            </a:r>
            <a:r>
              <a:rPr lang="da-DK" sz="800" kern="1200" dirty="0" smtClean="0">
                <a:latin typeface="Arial" charset="0"/>
                <a:sym typeface="Verdana"/>
              </a:rPr>
              <a:t> Gennemsnit i samlet opgørelse er </a:t>
            </a:r>
            <a:r>
              <a:rPr lang="da-DK" sz="800" kern="1200" dirty="0" err="1" smtClean="0">
                <a:latin typeface="Arial" charset="0"/>
                <a:sym typeface="Verdana"/>
              </a:rPr>
              <a:t>uvægtet</a:t>
            </a:r>
            <a:r>
              <a:rPr lang="da-DK" sz="800" kern="1200" dirty="0" smtClean="0">
                <a:latin typeface="Arial" charset="0"/>
                <a:sym typeface="Verdana"/>
              </a:rPr>
              <a:t>. </a:t>
            </a:r>
            <a:r>
              <a:rPr lang="da-DK" sz="800" b="1" kern="1200" dirty="0" smtClean="0">
                <a:latin typeface="Arial" charset="0"/>
                <a:sym typeface="Verdana"/>
              </a:rPr>
              <a:t>2)</a:t>
            </a:r>
            <a:r>
              <a:rPr lang="da-DK" sz="800" kern="1200" dirty="0" smtClean="0">
                <a:latin typeface="Arial" charset="0"/>
                <a:sym typeface="Verdana"/>
              </a:rPr>
              <a:t> </a:t>
            </a:r>
            <a:r>
              <a:rPr lang="da-DK" sz="800" kern="1200" dirty="0">
                <a:latin typeface="Arial" charset="0"/>
                <a:sym typeface="Verdana"/>
              </a:rPr>
              <a:t>1 er ‘meget utilfreds’, og 5 er ‘meget tilfreds. </a:t>
            </a:r>
            <a:r>
              <a:rPr lang="da-DK" sz="800" b="1" kern="1200" dirty="0">
                <a:latin typeface="Arial" charset="0"/>
                <a:sym typeface="Verdana"/>
              </a:rPr>
              <a:t>3</a:t>
            </a:r>
            <a:r>
              <a:rPr lang="da-DK" sz="800" b="1" kern="1200" dirty="0" smtClean="0">
                <a:latin typeface="Arial" charset="0"/>
                <a:sym typeface="Verdana"/>
              </a:rPr>
              <a:t>)</a:t>
            </a:r>
            <a:r>
              <a:rPr lang="da-DK" sz="800" kern="1200" dirty="0" smtClean="0">
                <a:latin typeface="Arial" charset="0"/>
                <a:sym typeface="Verdana"/>
              </a:rPr>
              <a:t> </a:t>
            </a:r>
            <a:r>
              <a:rPr lang="da-DK" sz="800" kern="1200" dirty="0" smtClean="0">
                <a:latin typeface="Arial" charset="0"/>
              </a:rPr>
              <a:t>Systemer har to processpørgsmål: 4,0 for driftsstabilitet og 3,1 for brugervenlighed. </a:t>
            </a:r>
            <a:r>
              <a:rPr lang="da-DK" sz="800" b="1" kern="1200" dirty="0">
                <a:latin typeface="Arial" charset="0"/>
              </a:rPr>
              <a:t>4</a:t>
            </a:r>
            <a:r>
              <a:rPr lang="da-DK" sz="800" b="1" kern="1200" dirty="0" smtClean="0">
                <a:latin typeface="Arial" charset="0"/>
              </a:rPr>
              <a:t>)</a:t>
            </a:r>
            <a:r>
              <a:rPr lang="da-DK" sz="800" kern="1200" dirty="0" smtClean="0">
                <a:latin typeface="Arial" charset="0"/>
              </a:rPr>
              <a:t> For kurser er der stillet tre spørgsmål vedr. deltagernes tilfredshed med kursernes faglighed: ”Hvor tilfreds er du med kursets faglige indhold?” (Gennemsnit: 4,5), ”Hvor </a:t>
            </a:r>
            <a:r>
              <a:rPr lang="da-DK" sz="800" kern="1200" dirty="0">
                <a:latin typeface="Arial" charset="0"/>
              </a:rPr>
              <a:t>tilfreds er du med underviserens formidlingsevner</a:t>
            </a:r>
            <a:r>
              <a:rPr lang="da-DK" sz="800" kern="1200" dirty="0" smtClean="0">
                <a:latin typeface="Arial" charset="0"/>
              </a:rPr>
              <a:t>?” (Gennemsnit: 4,7) </a:t>
            </a:r>
            <a:r>
              <a:rPr lang="da-DK" sz="800" kern="1200" dirty="0">
                <a:latin typeface="Arial" charset="0"/>
              </a:rPr>
              <a:t>og </a:t>
            </a:r>
            <a:r>
              <a:rPr lang="da-DK" sz="800" kern="1200" dirty="0" smtClean="0">
                <a:latin typeface="Arial" charset="0"/>
              </a:rPr>
              <a:t>”Hvor </a:t>
            </a:r>
            <a:r>
              <a:rPr lang="da-DK" sz="800" kern="1200" dirty="0">
                <a:latin typeface="Arial" charset="0"/>
              </a:rPr>
              <a:t>tilfreds er du med underviserens faglige kompetencer</a:t>
            </a:r>
            <a:r>
              <a:rPr lang="da-DK" sz="800" kern="1200" dirty="0" smtClean="0">
                <a:latin typeface="Arial" charset="0"/>
              </a:rPr>
              <a:t>?” (Gennemsnit: 4,8). Gennemsnittet af de tre spørgsmål er afrapporteret i grafen.</a:t>
            </a:r>
            <a:endParaRPr lang="da-DK" sz="800" kern="1200" dirty="0">
              <a:latin typeface="Arial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2000" dirty="0"/>
              <a:t>Fakta om Brugertilfredshedsundersøgelsen 2021</a:t>
            </a:r>
          </a:p>
        </p:txBody>
      </p:sp>
      <p:sp>
        <p:nvSpPr>
          <p:cNvPr id="161" name="Tekstfelt 160"/>
          <p:cNvSpPr txBox="1"/>
          <p:nvPr/>
        </p:nvSpPr>
        <p:spPr>
          <a:xfrm>
            <a:off x="990599" y="5219908"/>
            <a:ext cx="481330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da-DK" sz="1200" b="1" dirty="0" smtClean="0">
                <a:sym typeface="Verdana"/>
              </a:rPr>
              <a:t>Brugervenligheden</a:t>
            </a:r>
            <a:r>
              <a:rPr lang="da-DK" sz="1200" dirty="0" smtClean="0">
                <a:sym typeface="Verdana"/>
              </a:rPr>
              <a:t> af </a:t>
            </a:r>
            <a:r>
              <a:rPr lang="da-DK" sz="1200" b="1" dirty="0" smtClean="0">
                <a:sym typeface="Verdana"/>
              </a:rPr>
              <a:t>systemer</a:t>
            </a:r>
            <a:r>
              <a:rPr lang="da-DK" sz="1200" dirty="0" smtClean="0">
                <a:sym typeface="Verdana"/>
              </a:rPr>
              <a:t> er det område, hvor tilfredsheden med Økonomistyrelsens ydelser er lavest.</a:t>
            </a:r>
          </a:p>
        </p:txBody>
      </p:sp>
      <p:cxnSp>
        <p:nvCxnSpPr>
          <p:cNvPr id="8" name="Lige forbindelse 7"/>
          <p:cNvCxnSpPr/>
          <p:nvPr/>
        </p:nvCxnSpPr>
        <p:spPr bwMode="auto">
          <a:xfrm flipV="1">
            <a:off x="6986223" y="2349240"/>
            <a:ext cx="0" cy="33752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ktangel 9"/>
          <p:cNvSpPr/>
          <p:nvPr>
            <p:custDataLst>
              <p:tags r:id="rId12"/>
            </p:custDataLst>
          </p:nvPr>
        </p:nvSpPr>
        <p:spPr bwMode="auto">
          <a:xfrm>
            <a:off x="7942263" y="1973263"/>
            <a:ext cx="160338" cy="1206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ktangel 12"/>
          <p:cNvSpPr/>
          <p:nvPr>
            <p:custDataLst>
              <p:tags r:id="rId13"/>
            </p:custDataLst>
          </p:nvPr>
        </p:nvSpPr>
        <p:spPr bwMode="auto">
          <a:xfrm>
            <a:off x="9220200" y="1973263"/>
            <a:ext cx="160338" cy="120650"/>
          </a:xfrm>
          <a:prstGeom prst="rect">
            <a:avLst/>
          </a:prstGeom>
          <a:solidFill>
            <a:srgbClr val="7CC4A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ktangel 17"/>
          <p:cNvSpPr/>
          <p:nvPr>
            <p:custDataLst>
              <p:tags r:id="rId14"/>
            </p:custDataLst>
          </p:nvPr>
        </p:nvSpPr>
        <p:spPr bwMode="auto">
          <a:xfrm>
            <a:off x="10702925" y="1973263"/>
            <a:ext cx="160338" cy="120650"/>
          </a:xfrm>
          <a:prstGeom prst="rect">
            <a:avLst/>
          </a:prstGeom>
          <a:solidFill>
            <a:srgbClr val="D4EBE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ktangel 13"/>
          <p:cNvSpPr/>
          <p:nvPr>
            <p:custDataLst>
              <p:tags r:id="rId15"/>
            </p:custDataLst>
          </p:nvPr>
        </p:nvSpPr>
        <p:spPr bwMode="auto">
          <a:xfrm>
            <a:off x="10034588" y="1973263"/>
            <a:ext cx="160338" cy="120650"/>
          </a:xfrm>
          <a:prstGeom prst="rect">
            <a:avLst/>
          </a:prstGeom>
          <a:solidFill>
            <a:srgbClr val="AFC8E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8153400" y="1970088"/>
            <a:ext cx="965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DD264E2-F43B-43DD-A5BD-1120ADDCC1C7}" type="datetime'''Ge''nere''''''l ''''''ti''l''''''''''fred''''''''''sh''ed'">
              <a:rPr lang="da-DK" altLang="en-US" sz="90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Generel tilfredshed</a:t>
            </a:fld>
            <a:endParaRPr lang="da-DK" sz="900" dirty="0">
              <a:sym typeface="+mn-lt"/>
            </a:endParaRPr>
          </a:p>
        </p:txBody>
      </p:sp>
      <p:sp>
        <p:nvSpPr>
          <p:cNvPr id="36" name="Rectangle 3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10914063" y="1970088"/>
            <a:ext cx="539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80F0DA5-8AE1-4C3A-ABDB-33FE67F8CA28}" type="datetime'A''n''''b''e''''f''''a''''''''''''''li''''''n''g'''''''">
              <a:rPr lang="da-DK" altLang="en-US" sz="90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Anbefaling</a:t>
            </a:fld>
            <a:endParaRPr lang="da-DK" sz="900" dirty="0">
              <a:sym typeface="+mn-lt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9431338" y="1970088"/>
            <a:ext cx="5016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0345DD1-3956-41E7-8363-58FCA123E6BF}" type="datetime'''''Fa''g''l''i''g''''''''''''''''''''''''''''hed'''''">
              <a:rPr lang="da-DK" altLang="en-US" sz="90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Faglighed</a:t>
            </a:fld>
            <a:endParaRPr lang="da-DK" sz="900" dirty="0">
              <a:sym typeface="+mn-lt"/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10245725" y="19700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5451499-1F48-42EA-84A8-40140D379436}" type="datetime'''''''''''''''''P''''''''''''ro''''''c''''''''''''''es'''''">
              <a:rPr lang="da-DK" altLang="en-US" sz="90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Proces</a:t>
            </a:fld>
            <a:endParaRPr lang="da-DK" sz="900" dirty="0">
              <a:sym typeface="+mn-lt"/>
            </a:endParaRPr>
          </a:p>
        </p:txBody>
      </p:sp>
      <p:cxnSp>
        <p:nvCxnSpPr>
          <p:cNvPr id="34" name="Lige forbindelse 111"/>
          <p:cNvCxnSpPr/>
          <p:nvPr/>
        </p:nvCxnSpPr>
        <p:spPr>
          <a:xfrm>
            <a:off x="839416" y="1998319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111"/>
          <p:cNvCxnSpPr/>
          <p:nvPr/>
        </p:nvCxnSpPr>
        <p:spPr>
          <a:xfrm>
            <a:off x="839416" y="3158386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983431" y="1938680"/>
            <a:ext cx="481176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 smtClean="0">
                <a:sym typeface="Verdana"/>
              </a:rPr>
              <a:t>Undersøgelsen er baseret på ca</a:t>
            </a:r>
            <a:r>
              <a:rPr lang="da-DK" sz="1200" b="1" dirty="0">
                <a:sym typeface="Verdana"/>
              </a:rPr>
              <a:t>. 35.000 </a:t>
            </a:r>
            <a:r>
              <a:rPr lang="da-DK" sz="1200" b="1" dirty="0" smtClean="0">
                <a:sym typeface="Verdana"/>
              </a:rPr>
              <a:t>besvarelser fra brugere, </a:t>
            </a:r>
            <a:r>
              <a:rPr lang="da-DK" sz="1200" dirty="0">
                <a:sym typeface="Verdana"/>
              </a:rPr>
              <a:t>som har svaret </a:t>
            </a:r>
            <a:r>
              <a:rPr lang="da-DK" sz="1200" dirty="0" smtClean="0">
                <a:sym typeface="Verdana"/>
              </a:rPr>
              <a:t>på, </a:t>
            </a:r>
            <a:r>
              <a:rPr lang="da-DK" sz="1200" dirty="0">
                <a:sym typeface="Verdana"/>
              </a:rPr>
              <a:t>hvor tilfredse de er med henholdsvis </a:t>
            </a:r>
            <a:r>
              <a:rPr lang="da-DK" sz="1200" dirty="0" smtClean="0">
                <a:sym typeface="Verdana"/>
              </a:rPr>
              <a:t>10 systemer/analyseplatforme</a:t>
            </a:r>
            <a:r>
              <a:rPr lang="da-DK" sz="1200" dirty="0">
                <a:sym typeface="Verdana"/>
              </a:rPr>
              <a:t>, 14 netværk, 243 e-læringskurser, 43 kurser, 3 rådgivningsfunktioner samt 4 projekter udført af Statens Analyser og Implementering.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983432" y="3105051"/>
            <a:ext cx="48117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>
                <a:sym typeface="Verdana"/>
              </a:rPr>
              <a:t>Den gennemsnitlige </a:t>
            </a:r>
            <a:r>
              <a:rPr lang="da-DK" sz="1200" b="1" dirty="0" smtClean="0">
                <a:sym typeface="Verdana"/>
              </a:rPr>
              <a:t>generelle tilfredshed </a:t>
            </a:r>
            <a:r>
              <a:rPr lang="da-DK" sz="1200" b="1" dirty="0">
                <a:sym typeface="Verdana"/>
              </a:rPr>
              <a:t>er </a:t>
            </a:r>
            <a:r>
              <a:rPr lang="da-DK" sz="1200" b="1" dirty="0" smtClean="0">
                <a:sym typeface="Verdana"/>
              </a:rPr>
              <a:t>4,2</a:t>
            </a:r>
            <a:r>
              <a:rPr lang="da-DK" sz="1200" b="1" baseline="30000" dirty="0">
                <a:sym typeface="Verdana"/>
              </a:rPr>
              <a:t>1</a:t>
            </a:r>
            <a:r>
              <a:rPr lang="da-DK" sz="1200" b="1" dirty="0" smtClean="0">
                <a:sym typeface="Verdana"/>
              </a:rPr>
              <a:t> </a:t>
            </a:r>
            <a:r>
              <a:rPr lang="da-DK" sz="1200" dirty="0">
                <a:sym typeface="Verdana"/>
              </a:rPr>
              <a:t>på tværs af alle </a:t>
            </a:r>
            <a:r>
              <a:rPr lang="da-DK" sz="1200" dirty="0" smtClean="0">
                <a:sym typeface="Verdana"/>
              </a:rPr>
              <a:t>besvarelser. </a:t>
            </a:r>
            <a:r>
              <a:rPr lang="da-DK" sz="1200" dirty="0">
                <a:sym typeface="Verdana"/>
              </a:rPr>
              <a:t>Skalaen går fra </a:t>
            </a:r>
            <a:r>
              <a:rPr lang="da-DK" sz="1200" dirty="0" smtClean="0">
                <a:sym typeface="Verdana"/>
              </a:rPr>
              <a:t>1 til 5</a:t>
            </a:r>
            <a:r>
              <a:rPr lang="da-DK" sz="1200" baseline="30000" dirty="0" smtClean="0">
                <a:sym typeface="Verdana"/>
              </a:rPr>
              <a:t>2</a:t>
            </a:r>
            <a:r>
              <a:rPr lang="da-DK" sz="1200" dirty="0" smtClean="0">
                <a:sym typeface="Verdana"/>
              </a:rPr>
              <a:t>, </a:t>
            </a:r>
            <a:r>
              <a:rPr lang="da-DK" sz="1200" dirty="0">
                <a:sym typeface="Verdana"/>
              </a:rPr>
              <a:t>hvor 4 svarer til ”tilfreds</a:t>
            </a:r>
            <a:r>
              <a:rPr lang="da-DK" sz="1200" dirty="0" smtClean="0">
                <a:sym typeface="Verdana"/>
              </a:rPr>
              <a:t>”.</a:t>
            </a:r>
            <a:endParaRPr lang="da-DK" sz="1200" dirty="0">
              <a:sym typeface="Verdana"/>
            </a:endParaRPr>
          </a:p>
        </p:txBody>
      </p:sp>
      <p:sp>
        <p:nvSpPr>
          <p:cNvPr id="20" name="Tekstfelt 19"/>
          <p:cNvSpPr txBox="1"/>
          <p:nvPr/>
        </p:nvSpPr>
        <p:spPr>
          <a:xfrm>
            <a:off x="982662" y="3748189"/>
            <a:ext cx="481330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ym typeface="Verdana"/>
              </a:rPr>
              <a:t>Den generelle </a:t>
            </a:r>
            <a:r>
              <a:rPr lang="da-DK" sz="1200" dirty="0" smtClean="0">
                <a:sym typeface="Verdana"/>
              </a:rPr>
              <a:t>tilfredshed </a:t>
            </a:r>
            <a:r>
              <a:rPr lang="da-DK" sz="1200" dirty="0">
                <a:sym typeface="Verdana"/>
              </a:rPr>
              <a:t>er </a:t>
            </a:r>
            <a:r>
              <a:rPr lang="da-DK" sz="1200" b="1" dirty="0">
                <a:sym typeface="Verdana"/>
              </a:rPr>
              <a:t>højest for </a:t>
            </a:r>
            <a:r>
              <a:rPr lang="da-DK" sz="1200" b="1" dirty="0" smtClean="0">
                <a:sym typeface="Verdana"/>
              </a:rPr>
              <a:t>Statens Analyser og Implementering samt kurser</a:t>
            </a:r>
            <a:r>
              <a:rPr lang="da-DK" sz="1200" dirty="0" smtClean="0">
                <a:sym typeface="Verdana"/>
              </a:rPr>
              <a:t>, </a:t>
            </a:r>
            <a:r>
              <a:rPr lang="da-DK" sz="1200" dirty="0">
                <a:sym typeface="Verdana"/>
              </a:rPr>
              <a:t>mens den er </a:t>
            </a:r>
            <a:r>
              <a:rPr lang="da-DK" sz="1200" b="1" dirty="0">
                <a:sym typeface="Verdana"/>
              </a:rPr>
              <a:t>lavest for </a:t>
            </a:r>
            <a:r>
              <a:rPr lang="da-DK" sz="1200" b="1" dirty="0" smtClean="0">
                <a:sym typeface="Verdana"/>
              </a:rPr>
              <a:t>systemer.</a:t>
            </a:r>
            <a:endParaRPr lang="da-DK" sz="1200" dirty="0">
              <a:sym typeface="Verdana"/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982662" y="4391327"/>
            <a:ext cx="4813300" cy="5547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da-DK" sz="1200" dirty="0" smtClean="0">
                <a:sym typeface="Verdana"/>
              </a:rPr>
              <a:t>Brugernes vurdering af, hvorvidt de vil </a:t>
            </a:r>
            <a:r>
              <a:rPr lang="da-DK" sz="1200" b="1" dirty="0" smtClean="0">
                <a:sym typeface="Verdana"/>
              </a:rPr>
              <a:t>anbefale </a:t>
            </a:r>
            <a:r>
              <a:rPr lang="da-DK" sz="1200" dirty="0" smtClean="0">
                <a:sym typeface="Verdana"/>
              </a:rPr>
              <a:t>andre at benytte </a:t>
            </a:r>
            <a:r>
              <a:rPr lang="da-DK" sz="1200" b="1" dirty="0" smtClean="0">
                <a:sym typeface="Verdana"/>
              </a:rPr>
              <a:t>Statens Analyser og Implementering</a:t>
            </a:r>
            <a:r>
              <a:rPr lang="da-DK" sz="1200" dirty="0" smtClean="0">
                <a:sym typeface="Verdana"/>
              </a:rPr>
              <a:t> samt </a:t>
            </a:r>
            <a:r>
              <a:rPr lang="da-DK" sz="1200" b="1" dirty="0">
                <a:sym typeface="Verdana"/>
              </a:rPr>
              <a:t>k</a:t>
            </a:r>
            <a:r>
              <a:rPr lang="da-DK" sz="1200" b="1" dirty="0" smtClean="0">
                <a:sym typeface="Verdana"/>
              </a:rPr>
              <a:t>urser</a:t>
            </a:r>
            <a:r>
              <a:rPr lang="da-DK" sz="1200" dirty="0" smtClean="0">
                <a:sym typeface="Verdana"/>
              </a:rPr>
              <a:t> er de områder, hvor Økonomistyrelsens ydelser vurderes mest positivt.</a:t>
            </a:r>
            <a:endParaRPr lang="da-DK" sz="1200" dirty="0">
              <a:sym typeface="Verdana"/>
            </a:endParaRPr>
          </a:p>
        </p:txBody>
      </p:sp>
      <p:cxnSp>
        <p:nvCxnSpPr>
          <p:cNvPr id="41" name="Lige forbindelse 111"/>
          <p:cNvCxnSpPr/>
          <p:nvPr/>
        </p:nvCxnSpPr>
        <p:spPr>
          <a:xfrm>
            <a:off x="839416" y="3797749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111"/>
          <p:cNvCxnSpPr/>
          <p:nvPr/>
        </p:nvCxnSpPr>
        <p:spPr>
          <a:xfrm>
            <a:off x="839416" y="4445821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111"/>
          <p:cNvCxnSpPr/>
          <p:nvPr/>
        </p:nvCxnSpPr>
        <p:spPr>
          <a:xfrm>
            <a:off x="839416" y="5279547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ladsholder til tekst 2"/>
          <p:cNvSpPr txBox="1">
            <a:spLocks/>
          </p:cNvSpPr>
          <p:nvPr/>
        </p:nvSpPr>
        <p:spPr bwMode="auto">
          <a:xfrm>
            <a:off x="741281" y="188640"/>
            <a:ext cx="53959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None/>
              <a:defRPr sz="1050" b="0" baseline="0">
                <a:solidFill>
                  <a:srgbClr val="031D5C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31D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KAPITEL </a:t>
            </a:r>
            <a:r>
              <a:rPr lang="da-DK" sz="1000" kern="0" noProof="0" dirty="0">
                <a:latin typeface="Arial"/>
              </a:rPr>
              <a:t>1</a:t>
            </a:r>
            <a:r>
              <a:rPr kumimoji="0" lang="da-DK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31D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OVERORDNEDE KONKLUSIONER</a:t>
            </a:r>
            <a:endParaRPr kumimoji="0" lang="da-DK" sz="1000" b="0" i="0" u="none" strike="noStrike" kern="0" cap="none" spc="0" normalizeH="0" baseline="0" noProof="0" dirty="0">
              <a:ln>
                <a:noFill/>
              </a:ln>
              <a:solidFill>
                <a:srgbClr val="031D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6095999" y="1444133"/>
            <a:ext cx="49738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Figur: </a:t>
            </a:r>
            <a:r>
              <a:rPr lang="da-DK" sz="1400" b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ilfredshed </a:t>
            </a:r>
            <a:r>
              <a:rPr lang="da-DK" sz="1400" b="1" dirty="0">
                <a:solidFill>
                  <a:schemeClr val="accent1"/>
                </a:solidFill>
                <a:latin typeface="+mn-lt"/>
              </a:rPr>
              <a:t>med Økonomistyrelsens ydelser</a:t>
            </a:r>
          </a:p>
        </p:txBody>
      </p:sp>
      <p:sp>
        <p:nvSpPr>
          <p:cNvPr id="37" name="Tekstfelt 52"/>
          <p:cNvSpPr txBox="1"/>
          <p:nvPr/>
        </p:nvSpPr>
        <p:spPr>
          <a:xfrm>
            <a:off x="695400" y="1444134"/>
            <a:ext cx="49738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Konklusioner fra årets undersøgelse</a:t>
            </a:r>
            <a:endParaRPr lang="da-DK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41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20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1000" dirty="0" smtClean="0"/>
              <a:t>KAPITEL 2 - BAGGRUND OG METODE</a:t>
            </a:r>
            <a:endParaRPr lang="da-DK" sz="10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01677" y="620688"/>
            <a:ext cx="10785473" cy="720080"/>
          </a:xfrm>
        </p:spPr>
        <p:txBody>
          <a:bodyPr vert="horz"/>
          <a:lstStyle/>
          <a:p>
            <a:r>
              <a:rPr lang="da-DK" sz="2000" dirty="0" smtClean="0"/>
              <a:t>Brugertilfredshedsundersøgelsen afdækker brugernes oplevelse af Økonomistyrelsens systemer og ydelser</a:t>
            </a:r>
            <a:endParaRPr lang="da-DK" sz="2000" dirty="0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407368" y="1295503"/>
            <a:ext cx="5904656" cy="61146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981075"/>
            <a:r>
              <a:rPr lang="da-DK" sz="1400" b="1" dirty="0" smtClean="0">
                <a:solidFill>
                  <a:schemeClr val="accent1"/>
                </a:solidFill>
                <a:latin typeface="+mn-lt"/>
                <a:sym typeface="Verdana"/>
              </a:rPr>
              <a:t>Formål med brugertilfredshedsundersøgelsen</a:t>
            </a:r>
            <a:endParaRPr lang="da-DK" sz="1400" b="1" dirty="0">
              <a:solidFill>
                <a:schemeClr val="accent1"/>
              </a:solidFill>
              <a:latin typeface="+mn-lt"/>
              <a:sym typeface="Verdana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1401635" y="1944896"/>
            <a:ext cx="4369054" cy="2639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b="1" dirty="0" smtClean="0"/>
              <a:t>Brugertilfredshedsundersøgelsen</a:t>
            </a:r>
            <a:r>
              <a:rPr lang="da-DK" sz="1200" dirty="0" smtClean="0"/>
              <a:t> (</a:t>
            </a:r>
            <a:r>
              <a:rPr lang="da-DK" sz="1200" dirty="0" err="1" smtClean="0"/>
              <a:t>BTU’en</a:t>
            </a:r>
            <a:r>
              <a:rPr lang="da-DK" sz="1200" dirty="0" smtClean="0"/>
              <a:t>) er en årligt tilbagevendende undersøgelse, som afdækker </a:t>
            </a:r>
            <a:r>
              <a:rPr lang="da-DK" sz="1200" b="1" dirty="0" smtClean="0"/>
              <a:t>brugernes tilfredshed med de systemer og ydelser</a:t>
            </a:r>
            <a:r>
              <a:rPr lang="da-DK" sz="1200" dirty="0" smtClean="0"/>
              <a:t>, som Økonomstyrelsen tilbyder.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b="1" dirty="0" smtClean="0"/>
              <a:t>Formålet</a:t>
            </a:r>
            <a:r>
              <a:rPr lang="da-DK" sz="1200" dirty="0" smtClean="0"/>
              <a:t> med undersøgelsen er at afdække, hvor Økonomistyrelsens brugerrettede </a:t>
            </a:r>
            <a:r>
              <a:rPr lang="da-DK" sz="1200" b="1" dirty="0" smtClean="0"/>
              <a:t>systemer og ydelser kan forbedres</a:t>
            </a:r>
            <a:r>
              <a:rPr lang="da-DK" sz="1200" dirty="0" smtClean="0"/>
              <a:t>.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dirty="0" smtClean="0"/>
              <a:t>Undersøgelsen er tidligere gennemført i </a:t>
            </a:r>
            <a:r>
              <a:rPr lang="da-DK" sz="1200" b="1" dirty="0" smtClean="0"/>
              <a:t>2019 og 2020</a:t>
            </a:r>
            <a:r>
              <a:rPr lang="da-DK" sz="1200" dirty="0" smtClean="0"/>
              <a:t>.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b="1" dirty="0" smtClean="0"/>
              <a:t>Undersøgelsen dækker </a:t>
            </a:r>
            <a:r>
              <a:rPr lang="da-DK" sz="1200" dirty="0" smtClean="0"/>
              <a:t>10 </a:t>
            </a:r>
            <a:r>
              <a:rPr lang="da-DK" sz="1200" dirty="0"/>
              <a:t>fællesadministrative </a:t>
            </a:r>
            <a:r>
              <a:rPr lang="da-DK" sz="1200" dirty="0" smtClean="0"/>
              <a:t>systemer </a:t>
            </a:r>
            <a:r>
              <a:rPr lang="da-DK" sz="1200" dirty="0"/>
              <a:t>og analyseplatforme</a:t>
            </a:r>
            <a:r>
              <a:rPr lang="da-DK" sz="1200" dirty="0" smtClean="0"/>
              <a:t>, 14 netværk, 243 e-læringskurser, 43 kurser, tre rådgivningsfunktioner og den nyoprettede ydelse Statens Analyser og Implementering. 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7" y="1468292"/>
            <a:ext cx="540000" cy="540000"/>
          </a:xfrm>
          <a:prstGeom prst="rect">
            <a:avLst/>
          </a:prstGeom>
        </p:spPr>
      </p:pic>
      <p:cxnSp>
        <p:nvCxnSpPr>
          <p:cNvPr id="15" name="Lige forbindelse 14"/>
          <p:cNvCxnSpPr/>
          <p:nvPr/>
        </p:nvCxnSpPr>
        <p:spPr bwMode="auto">
          <a:xfrm flipH="1">
            <a:off x="6096000" y="1484312"/>
            <a:ext cx="2384" cy="4429126"/>
          </a:xfrm>
          <a:prstGeom prst="line">
            <a:avLst/>
          </a:prstGeom>
          <a:ln w="19050">
            <a:solidFill>
              <a:srgbClr val="3B5463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kstfelt 25"/>
          <p:cNvSpPr txBox="1"/>
          <p:nvPr/>
        </p:nvSpPr>
        <p:spPr>
          <a:xfrm>
            <a:off x="7072290" y="1944896"/>
            <a:ext cx="4387031" cy="2780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dirty="0" smtClean="0"/>
              <a:t>Undersøgelsen anvender </a:t>
            </a:r>
            <a:r>
              <a:rPr lang="da-DK" sz="1200" b="1" dirty="0" smtClean="0"/>
              <a:t>samme tværgående spørgeramme </a:t>
            </a:r>
            <a:r>
              <a:rPr lang="da-DK" sz="1200" dirty="0" smtClean="0"/>
              <a:t>som i tidligere undersøgelser.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dirty="0" smtClean="0">
                <a:sym typeface="Verdana"/>
              </a:rPr>
              <a:t>I år indeholder undersøgelsen to nye ydelseskategorier: </a:t>
            </a:r>
            <a:r>
              <a:rPr lang="da-DK" sz="1200" b="1" dirty="0" smtClean="0">
                <a:sym typeface="Verdana"/>
              </a:rPr>
              <a:t>Kurser </a:t>
            </a:r>
            <a:r>
              <a:rPr lang="da-DK" sz="1200" dirty="0" smtClean="0">
                <a:sym typeface="Verdana"/>
              </a:rPr>
              <a:t>og </a:t>
            </a:r>
            <a:r>
              <a:rPr lang="da-DK" sz="1200" b="1" dirty="0" smtClean="0">
                <a:sym typeface="Verdana"/>
              </a:rPr>
              <a:t>Statens Analyser og Implementering (SAI)</a:t>
            </a:r>
            <a:r>
              <a:rPr lang="da-DK" sz="1200" dirty="0" smtClean="0">
                <a:sym typeface="Verdana"/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dirty="0" smtClean="0">
                <a:sym typeface="Verdana"/>
              </a:rPr>
              <a:t>I de eksisterende ydelseskategorier indeholder dette års undersøgelse </a:t>
            </a:r>
            <a:r>
              <a:rPr lang="da-DK" sz="1200" b="1" dirty="0" smtClean="0">
                <a:sym typeface="Verdana"/>
              </a:rPr>
              <a:t>fem nye netværk. </a:t>
            </a:r>
            <a:endParaRPr lang="da-DK" sz="1200" dirty="0" smtClean="0">
              <a:sym typeface="Verdana"/>
            </a:endParaRP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dirty="0" smtClean="0"/>
              <a:t>Brugertilfredshedsundersøgelsen kombinerer evalueringer, der er gennemført årligt, og evalueringer, der er gennemført i løbet af året.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dirty="0" smtClean="0"/>
              <a:t>Undersøgelserne for de systemer og ydelser, som evalueres årligt, blev gennemført i </a:t>
            </a:r>
            <a:r>
              <a:rPr lang="da-DK" sz="1200" b="1" dirty="0" smtClean="0"/>
              <a:t>oktober 2021</a:t>
            </a:r>
            <a:r>
              <a:rPr lang="da-DK" sz="1200" dirty="0" smtClean="0"/>
              <a:t>, mens de løbende evalueringer er gennemført gennem hele 2021.</a:t>
            </a:r>
            <a:endParaRPr lang="da-DK" sz="1200" b="1" dirty="0" smtClean="0"/>
          </a:p>
        </p:txBody>
      </p:sp>
      <p:sp>
        <p:nvSpPr>
          <p:cNvPr id="27" name="Tekstfelt 26"/>
          <p:cNvSpPr txBox="1"/>
          <p:nvPr/>
        </p:nvSpPr>
        <p:spPr>
          <a:xfrm>
            <a:off x="7075366" y="1470045"/>
            <a:ext cx="4784987" cy="232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81075"/>
            <a:r>
              <a:rPr lang="da-DK" sz="1400" b="1" dirty="0" smtClean="0">
                <a:solidFill>
                  <a:schemeClr val="accent1"/>
                </a:solidFill>
                <a:sym typeface="Verdana"/>
              </a:rPr>
              <a:t>Proces for brugertilfredshedsundersøgelsen</a:t>
            </a:r>
            <a:endParaRPr lang="da-DK" sz="1400" b="1" dirty="0">
              <a:solidFill>
                <a:schemeClr val="accent1"/>
              </a:solidFill>
              <a:sym typeface="Verdana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95" y="145570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6230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20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0133" y="158751"/>
            <a:ext cx="5395913" cy="252413"/>
          </a:xfrm>
        </p:spPr>
        <p:txBody>
          <a:bodyPr/>
          <a:lstStyle/>
          <a:p>
            <a:r>
              <a:rPr lang="da-DK" sz="1000" dirty="0"/>
              <a:t>KAPITEL </a:t>
            </a:r>
            <a:r>
              <a:rPr lang="da-DK" dirty="0"/>
              <a:t>2</a:t>
            </a:r>
            <a:r>
              <a:rPr lang="da-DK" sz="1000" dirty="0" smtClean="0"/>
              <a:t> </a:t>
            </a:r>
            <a:r>
              <a:rPr lang="da-DK" sz="1000" dirty="0"/>
              <a:t>- </a:t>
            </a:r>
            <a:r>
              <a:rPr lang="da-DK" sz="1000" dirty="0" smtClean="0"/>
              <a:t>BAGGRUND </a:t>
            </a:r>
            <a:r>
              <a:rPr lang="da-DK" sz="1000" dirty="0"/>
              <a:t>OG </a:t>
            </a:r>
            <a:r>
              <a:rPr lang="da-DK" sz="1000" dirty="0" smtClean="0"/>
              <a:t>METODE</a:t>
            </a:r>
            <a:endParaRPr lang="da-DK" sz="10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01676" y="620688"/>
            <a:ext cx="10785474" cy="720080"/>
          </a:xfrm>
        </p:spPr>
        <p:txBody>
          <a:bodyPr vert="horz"/>
          <a:lstStyle/>
          <a:p>
            <a:r>
              <a:rPr lang="da-DK" sz="2000" dirty="0" smtClean="0"/>
              <a:t>Undersøgelsen bygger på en række spørgeskemaer, som er sendt til </a:t>
            </a:r>
            <a:r>
              <a:rPr lang="da-DK" sz="2000" dirty="0"/>
              <a:t>brugerne af </a:t>
            </a:r>
            <a:r>
              <a:rPr lang="da-DK" sz="2000" dirty="0" smtClean="0"/>
              <a:t>Økonomistyrelsens </a:t>
            </a:r>
            <a:r>
              <a:rPr lang="da-DK" sz="2000" dirty="0"/>
              <a:t>systemer og ydelser</a:t>
            </a: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707724" y="1414988"/>
            <a:ext cx="5100939" cy="5594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981075"/>
            <a:r>
              <a:rPr lang="da-DK" sz="1400" b="1" dirty="0" smtClean="0">
                <a:solidFill>
                  <a:schemeClr val="accent1"/>
                </a:solidFill>
                <a:latin typeface="+mn-lt"/>
                <a:sym typeface="Verdana"/>
              </a:rPr>
              <a:t>Brugernes tilfredshed måles ved brug af spørgeskemaer</a:t>
            </a:r>
            <a:endParaRPr lang="da-DK" sz="1400" b="1" dirty="0">
              <a:solidFill>
                <a:schemeClr val="accent1"/>
              </a:solidFill>
              <a:latin typeface="+mn-lt"/>
              <a:sym typeface="Verdana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1417483" y="2159311"/>
            <a:ext cx="4030445" cy="3498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dirty="0" smtClean="0"/>
              <a:t>For alle ydelseskategorier findes en </a:t>
            </a:r>
            <a:r>
              <a:rPr lang="da-DK" sz="1200" b="1" dirty="0" smtClean="0"/>
              <a:t>tværgående spørgeramme</a:t>
            </a:r>
            <a:r>
              <a:rPr lang="da-DK" sz="1200" dirty="0" smtClean="0"/>
              <a:t>, som alle spørgeskemaer følger (se figur til højre</a:t>
            </a:r>
            <a:r>
              <a:rPr lang="da-DK" sz="1200" baseline="30000" dirty="0" smtClean="0"/>
              <a:t>)</a:t>
            </a:r>
            <a:r>
              <a:rPr lang="da-DK" sz="1200" dirty="0" smtClean="0"/>
              <a:t>. Undersøgelserne i 2019 og 2020 anvendte samme struktur. Dette sikrer sammenligneligheden på tværs af årene. 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dirty="0" smtClean="0"/>
              <a:t>Alle spørgeskemaerne </a:t>
            </a:r>
            <a:r>
              <a:rPr lang="da-DK" sz="1200" dirty="0"/>
              <a:t>har </a:t>
            </a:r>
            <a:r>
              <a:rPr lang="da-DK" sz="1200" dirty="0" smtClean="0"/>
              <a:t>samme </a:t>
            </a:r>
            <a:r>
              <a:rPr lang="da-DK" sz="1200" b="1" dirty="0" smtClean="0"/>
              <a:t>svarskala</a:t>
            </a:r>
            <a:r>
              <a:rPr lang="da-DK" sz="1200" dirty="0" smtClean="0"/>
              <a:t> </a:t>
            </a:r>
            <a:r>
              <a:rPr lang="da-DK" sz="1200" dirty="0"/>
              <a:t>for at sikre </a:t>
            </a:r>
            <a:r>
              <a:rPr lang="da-DK" sz="1200" dirty="0" smtClean="0"/>
              <a:t>sammenligneligheden </a:t>
            </a:r>
            <a:r>
              <a:rPr lang="da-DK" sz="1200" dirty="0"/>
              <a:t>på tværs af </a:t>
            </a:r>
            <a:r>
              <a:rPr lang="da-DK" sz="1200" dirty="0" smtClean="0"/>
              <a:t>evalueringerne (fra </a:t>
            </a:r>
            <a:r>
              <a:rPr lang="da-DK" sz="1200" dirty="0"/>
              <a:t>1 til 5, hvor </a:t>
            </a:r>
            <a:r>
              <a:rPr lang="da-DK" sz="1200" dirty="0" smtClean="0"/>
              <a:t>1 er ‘meget utilfreds’, og 5 er </a:t>
            </a:r>
            <a:r>
              <a:rPr lang="da-DK" sz="1200" dirty="0"/>
              <a:t>‘meget </a:t>
            </a:r>
            <a:r>
              <a:rPr lang="da-DK" sz="1200" dirty="0" smtClean="0"/>
              <a:t>tilfreds’).</a:t>
            </a:r>
            <a:endParaRPr lang="da-DK" sz="1200" dirty="0"/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1200" dirty="0">
                <a:sym typeface="Verdana"/>
              </a:rPr>
              <a:t>Populationen for </a:t>
            </a:r>
            <a:r>
              <a:rPr lang="da-DK" sz="1200" dirty="0" smtClean="0">
                <a:sym typeface="Verdana"/>
              </a:rPr>
              <a:t>systemer er </a:t>
            </a:r>
            <a:r>
              <a:rPr lang="da-DK" sz="1200" dirty="0">
                <a:sym typeface="Verdana"/>
              </a:rPr>
              <a:t>begrænset til at inkludere </a:t>
            </a:r>
            <a:r>
              <a:rPr lang="da-DK" sz="1200" b="1" dirty="0">
                <a:sym typeface="Verdana"/>
              </a:rPr>
              <a:t>”aktive brugere”, </a:t>
            </a:r>
            <a:r>
              <a:rPr lang="da-DK" sz="1200" dirty="0">
                <a:sym typeface="Verdana"/>
              </a:rPr>
              <a:t>dvs. </a:t>
            </a:r>
            <a:r>
              <a:rPr lang="da-DK" sz="1200" dirty="0" smtClean="0">
                <a:sym typeface="Verdana"/>
              </a:rPr>
              <a:t>brugere, </a:t>
            </a:r>
            <a:r>
              <a:rPr lang="da-DK" sz="1200" dirty="0">
                <a:sym typeface="Verdana"/>
              </a:rPr>
              <a:t>som har </a:t>
            </a:r>
            <a:r>
              <a:rPr lang="da-DK" sz="1200" dirty="0" smtClean="0">
                <a:sym typeface="Verdana"/>
              </a:rPr>
              <a:t>benyttet </a:t>
            </a:r>
            <a:r>
              <a:rPr lang="da-DK" sz="1200" dirty="0">
                <a:sym typeface="Verdana"/>
              </a:rPr>
              <a:t>systemet indenfor de seneste </a:t>
            </a:r>
            <a:r>
              <a:rPr lang="da-DK" sz="1200" dirty="0" smtClean="0">
                <a:sym typeface="Verdana"/>
              </a:rPr>
              <a:t>tre </a:t>
            </a:r>
            <a:r>
              <a:rPr lang="da-DK" sz="1200" dirty="0">
                <a:sym typeface="Verdana"/>
              </a:rPr>
              <a:t>måneder for større </a:t>
            </a:r>
            <a:r>
              <a:rPr lang="da-DK" sz="1200" dirty="0" smtClean="0">
                <a:sym typeface="Verdana"/>
              </a:rPr>
              <a:t>systemer </a:t>
            </a:r>
            <a:r>
              <a:rPr lang="da-DK" sz="1200" dirty="0">
                <a:sym typeface="Verdana"/>
              </a:rPr>
              <a:t>(RejsUd, </a:t>
            </a:r>
            <a:r>
              <a:rPr lang="da-DK" sz="1200" dirty="0" err="1" smtClean="0">
                <a:sym typeface="Verdana"/>
              </a:rPr>
              <a:t>IndFak</a:t>
            </a:r>
            <a:r>
              <a:rPr lang="da-DK" sz="1200" dirty="0" smtClean="0">
                <a:sym typeface="Verdana"/>
              </a:rPr>
              <a:t> og Campus</a:t>
            </a:r>
            <a:r>
              <a:rPr lang="da-DK" sz="1200" dirty="0">
                <a:sym typeface="Verdana"/>
              </a:rPr>
              <a:t>) og </a:t>
            </a:r>
            <a:r>
              <a:rPr lang="da-DK" sz="1200" dirty="0" smtClean="0">
                <a:sym typeface="Verdana"/>
              </a:rPr>
              <a:t>seks </a:t>
            </a:r>
            <a:r>
              <a:rPr lang="da-DK" sz="1200" dirty="0">
                <a:sym typeface="Verdana"/>
              </a:rPr>
              <a:t>måneder for </a:t>
            </a:r>
            <a:r>
              <a:rPr lang="da-DK" sz="1200" dirty="0" smtClean="0">
                <a:sym typeface="Verdana"/>
              </a:rPr>
              <a:t>de resterende systemer.</a:t>
            </a:r>
            <a:r>
              <a:rPr lang="da-DK" sz="1200" baseline="30000" dirty="0" smtClean="0">
                <a:sym typeface="Verdana"/>
              </a:rPr>
              <a:t>1</a:t>
            </a:r>
            <a:r>
              <a:rPr lang="da-DK" sz="1200" dirty="0" smtClean="0">
                <a:sym typeface="Verdana"/>
              </a:rPr>
              <a:t> Samme tilgang blev anvendt i 2020.</a:t>
            </a:r>
            <a:endParaRPr lang="da-DK" sz="1200" b="1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200" dirty="0" smtClean="0"/>
              <a:t>Undersøgelsen anvender vægtede </a:t>
            </a:r>
            <a:r>
              <a:rPr lang="da-DK" sz="1200" dirty="0" smtClean="0">
                <a:sym typeface="Verdana"/>
              </a:rPr>
              <a:t>svarrater </a:t>
            </a:r>
            <a:r>
              <a:rPr lang="da-DK" sz="1200" dirty="0">
                <a:sym typeface="Verdana"/>
              </a:rPr>
              <a:t>og gennemsnit på tværs af de forskellige </a:t>
            </a:r>
            <a:r>
              <a:rPr lang="da-DK" sz="1200" dirty="0" smtClean="0">
                <a:sym typeface="Verdana"/>
              </a:rPr>
              <a:t>ydelseskategorier, medmindre </a:t>
            </a:r>
            <a:r>
              <a:rPr lang="da-DK" sz="1200" dirty="0">
                <a:sym typeface="Verdana"/>
              </a:rPr>
              <a:t>andet er </a:t>
            </a:r>
            <a:r>
              <a:rPr lang="da-DK" sz="1200" dirty="0" smtClean="0">
                <a:sym typeface="Verdana"/>
              </a:rPr>
              <a:t>angivet. </a:t>
            </a:r>
            <a:endParaRPr lang="da-DK" sz="1200" dirty="0">
              <a:sym typeface="Verdana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6" y="1452531"/>
            <a:ext cx="540000" cy="540000"/>
          </a:xfrm>
          <a:prstGeom prst="rect">
            <a:avLst/>
          </a:prstGeom>
        </p:spPr>
      </p:pic>
      <p:cxnSp>
        <p:nvCxnSpPr>
          <p:cNvPr id="15" name="Lige forbindelse 14"/>
          <p:cNvCxnSpPr/>
          <p:nvPr/>
        </p:nvCxnSpPr>
        <p:spPr bwMode="auto">
          <a:xfrm>
            <a:off x="6098384" y="1449388"/>
            <a:ext cx="0" cy="4464050"/>
          </a:xfrm>
          <a:prstGeom prst="line">
            <a:avLst/>
          </a:prstGeom>
          <a:ln w="19050">
            <a:solidFill>
              <a:srgbClr val="3B5463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6" name="Gruppe 45"/>
          <p:cNvGrpSpPr/>
          <p:nvPr/>
        </p:nvGrpSpPr>
        <p:grpSpPr>
          <a:xfrm>
            <a:off x="7407401" y="2090702"/>
            <a:ext cx="2649039" cy="3498538"/>
            <a:chOff x="7536435" y="2204628"/>
            <a:chExt cx="2649039" cy="3498538"/>
          </a:xfrm>
        </p:grpSpPr>
        <p:sp>
          <p:nvSpPr>
            <p:cNvPr id="47" name="AutoShape 24"/>
            <p:cNvSpPr>
              <a:spLocks noChangeArrowheads="1"/>
            </p:cNvSpPr>
            <p:nvPr/>
          </p:nvSpPr>
          <p:spPr bwMode="auto">
            <a:xfrm>
              <a:off x="7668342" y="2350052"/>
              <a:ext cx="2517132" cy="495724"/>
            </a:xfrm>
            <a:prstGeom prst="homePlate">
              <a:avLst>
                <a:gd name="adj" fmla="val 20045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107818" tIns="107818" rIns="107818" bIns="107818" anchor="ctr"/>
            <a:lstStyle/>
            <a:p>
              <a:pPr algn="l"/>
              <a:r>
                <a:rPr lang="da-DK" sz="1200" b="1" dirty="0" smtClean="0">
                  <a:solidFill>
                    <a:schemeClr val="tx2"/>
                  </a:solidFill>
                  <a:latin typeface="+mn-lt"/>
                  <a:sym typeface="Verdana"/>
                </a:rPr>
                <a:t>Generel tilfredshed</a:t>
              </a:r>
              <a:endParaRPr lang="da-DK" sz="1200" b="1" dirty="0">
                <a:solidFill>
                  <a:schemeClr val="tx2"/>
                </a:solidFill>
                <a:latin typeface="+mn-lt"/>
                <a:sym typeface="Verdana"/>
              </a:endParaRPr>
            </a:p>
          </p:txBody>
        </p:sp>
        <p:sp>
          <p:nvSpPr>
            <p:cNvPr id="48" name="Oval 126"/>
            <p:cNvSpPr>
              <a:spLocks noChangeAspect="1" noChangeArrowheads="1"/>
            </p:cNvSpPr>
            <p:nvPr/>
          </p:nvSpPr>
          <p:spPr bwMode="auto">
            <a:xfrm>
              <a:off x="7536435" y="2204628"/>
              <a:ext cx="288000" cy="288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da-DK" sz="1000" b="1" dirty="0">
                  <a:solidFill>
                    <a:schemeClr val="bg1"/>
                  </a:solidFill>
                  <a:latin typeface="+mn-lt"/>
                  <a:sym typeface="Verdana"/>
                </a:rPr>
                <a:t>1</a:t>
              </a:r>
            </a:p>
          </p:txBody>
        </p:sp>
        <p:sp>
          <p:nvSpPr>
            <p:cNvPr id="49" name="AutoShape 24"/>
            <p:cNvSpPr>
              <a:spLocks noChangeArrowheads="1"/>
            </p:cNvSpPr>
            <p:nvPr/>
          </p:nvSpPr>
          <p:spPr bwMode="auto">
            <a:xfrm>
              <a:off x="7668342" y="3057014"/>
              <a:ext cx="2517132" cy="495724"/>
            </a:xfrm>
            <a:prstGeom prst="homePlate">
              <a:avLst>
                <a:gd name="adj" fmla="val 20045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107818" tIns="107818" rIns="107818" bIns="107818" anchor="ctr"/>
            <a:lstStyle/>
            <a:p>
              <a:pPr algn="l"/>
              <a:r>
                <a:rPr lang="da-DK" sz="1200" b="1" dirty="0" smtClean="0">
                  <a:solidFill>
                    <a:schemeClr val="tx2"/>
                  </a:solidFill>
                  <a:latin typeface="+mn-lt"/>
                  <a:sym typeface="Verdana"/>
                </a:rPr>
                <a:t>Faglighed</a:t>
              </a:r>
              <a:endParaRPr lang="da-DK" sz="1200" b="1" dirty="0">
                <a:solidFill>
                  <a:schemeClr val="tx2"/>
                </a:solidFill>
                <a:latin typeface="+mn-lt"/>
                <a:sym typeface="Verdana"/>
              </a:endParaRPr>
            </a:p>
          </p:txBody>
        </p:sp>
        <p:sp>
          <p:nvSpPr>
            <p:cNvPr id="50" name="Oval 126"/>
            <p:cNvSpPr>
              <a:spLocks noChangeAspect="1" noChangeArrowheads="1"/>
            </p:cNvSpPr>
            <p:nvPr/>
          </p:nvSpPr>
          <p:spPr bwMode="auto">
            <a:xfrm>
              <a:off x="7536435" y="2917784"/>
              <a:ext cx="288000" cy="288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da-DK" sz="1000" b="1" dirty="0">
                  <a:solidFill>
                    <a:schemeClr val="bg1"/>
                  </a:solidFill>
                  <a:latin typeface="+mn-lt"/>
                  <a:sym typeface="Verdana"/>
                </a:rPr>
                <a:t>2</a:t>
              </a:r>
            </a:p>
          </p:txBody>
        </p:sp>
        <p:sp>
          <p:nvSpPr>
            <p:cNvPr id="51" name="AutoShape 24"/>
            <p:cNvSpPr>
              <a:spLocks noChangeArrowheads="1"/>
            </p:cNvSpPr>
            <p:nvPr/>
          </p:nvSpPr>
          <p:spPr bwMode="auto">
            <a:xfrm>
              <a:off x="7668342" y="3793518"/>
              <a:ext cx="2517132" cy="495724"/>
            </a:xfrm>
            <a:prstGeom prst="homePlate">
              <a:avLst>
                <a:gd name="adj" fmla="val 20045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107818" tIns="107818" rIns="107818" bIns="107818" anchor="ctr"/>
            <a:lstStyle/>
            <a:p>
              <a:pPr algn="l"/>
              <a:r>
                <a:rPr lang="da-DK" sz="1200" b="1" dirty="0" smtClean="0">
                  <a:solidFill>
                    <a:schemeClr val="tx2"/>
                  </a:solidFill>
                  <a:latin typeface="+mn-lt"/>
                  <a:sym typeface="Verdana"/>
                </a:rPr>
                <a:t>Proces</a:t>
              </a:r>
              <a:endParaRPr lang="da-DK" sz="1200" b="1" dirty="0">
                <a:solidFill>
                  <a:schemeClr val="tx2"/>
                </a:solidFill>
                <a:latin typeface="+mn-lt"/>
                <a:sym typeface="Verdana"/>
              </a:endParaRPr>
            </a:p>
          </p:txBody>
        </p:sp>
        <p:sp>
          <p:nvSpPr>
            <p:cNvPr id="52" name="Oval 126"/>
            <p:cNvSpPr>
              <a:spLocks noChangeAspect="1" noChangeArrowheads="1"/>
            </p:cNvSpPr>
            <p:nvPr/>
          </p:nvSpPr>
          <p:spPr bwMode="auto">
            <a:xfrm>
              <a:off x="7536435" y="3648094"/>
              <a:ext cx="288000" cy="288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da-DK" sz="1000" b="1" dirty="0">
                  <a:solidFill>
                    <a:schemeClr val="bg1"/>
                  </a:solidFill>
                  <a:latin typeface="+mn-lt"/>
                  <a:sym typeface="Verdana"/>
                </a:rPr>
                <a:t>3</a:t>
              </a:r>
            </a:p>
          </p:txBody>
        </p:sp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>
              <a:off x="7668342" y="4500480"/>
              <a:ext cx="2517132" cy="495724"/>
            </a:xfrm>
            <a:prstGeom prst="homePlate">
              <a:avLst>
                <a:gd name="adj" fmla="val 20045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107818" tIns="107818" rIns="107818" bIns="107818" anchor="ctr"/>
            <a:lstStyle/>
            <a:p>
              <a:pPr algn="l"/>
              <a:r>
                <a:rPr lang="da-DK" sz="1200" b="1" dirty="0" smtClean="0">
                  <a:solidFill>
                    <a:schemeClr val="tx2"/>
                  </a:solidFill>
                  <a:latin typeface="+mn-lt"/>
                  <a:sym typeface="Verdana"/>
                </a:rPr>
                <a:t>Anbefaling til relevant kollega</a:t>
              </a:r>
              <a:endParaRPr lang="da-DK" sz="1200" b="1" dirty="0">
                <a:solidFill>
                  <a:schemeClr val="tx2"/>
                </a:solidFill>
                <a:latin typeface="+mn-lt"/>
                <a:sym typeface="Verdana"/>
              </a:endParaRPr>
            </a:p>
          </p:txBody>
        </p:sp>
        <p:sp>
          <p:nvSpPr>
            <p:cNvPr id="54" name="Oval 126"/>
            <p:cNvSpPr>
              <a:spLocks noChangeAspect="1" noChangeArrowheads="1"/>
            </p:cNvSpPr>
            <p:nvPr/>
          </p:nvSpPr>
          <p:spPr bwMode="auto">
            <a:xfrm>
              <a:off x="7536435" y="4361250"/>
              <a:ext cx="288000" cy="288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da-DK" sz="1000" b="1" dirty="0">
                  <a:solidFill>
                    <a:schemeClr val="bg1"/>
                  </a:solidFill>
                  <a:latin typeface="+mn-lt"/>
                  <a:sym typeface="Verdana"/>
                </a:rPr>
                <a:t>4</a:t>
              </a:r>
            </a:p>
          </p:txBody>
        </p:sp>
        <p:sp>
          <p:nvSpPr>
            <p:cNvPr id="55" name="AutoShape 24"/>
            <p:cNvSpPr>
              <a:spLocks noChangeArrowheads="1"/>
            </p:cNvSpPr>
            <p:nvPr/>
          </p:nvSpPr>
          <p:spPr bwMode="auto">
            <a:xfrm>
              <a:off x="7668342" y="5207442"/>
              <a:ext cx="2517132" cy="495724"/>
            </a:xfrm>
            <a:prstGeom prst="homePlate">
              <a:avLst>
                <a:gd name="adj" fmla="val 20045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107818" tIns="107818" rIns="107818" bIns="107818" anchor="ctr"/>
            <a:lstStyle/>
            <a:p>
              <a:pPr algn="l"/>
              <a:r>
                <a:rPr lang="da-DK" sz="1200" b="1" dirty="0" smtClean="0">
                  <a:solidFill>
                    <a:schemeClr val="tx2"/>
                  </a:solidFill>
                  <a:latin typeface="+mn-lt"/>
                  <a:sym typeface="Verdana"/>
                </a:rPr>
                <a:t>Forbedringsforslag</a:t>
              </a:r>
              <a:r>
                <a:rPr lang="da-DK" sz="1200" b="1" baseline="30000" dirty="0">
                  <a:solidFill>
                    <a:schemeClr val="tx2"/>
                  </a:solidFill>
                  <a:latin typeface="+mn-lt"/>
                  <a:sym typeface="Verdana"/>
                </a:rPr>
                <a:t>2</a:t>
              </a:r>
              <a:endParaRPr lang="da-DK" sz="1200" b="1" dirty="0">
                <a:solidFill>
                  <a:schemeClr val="tx2"/>
                </a:solidFill>
                <a:latin typeface="+mn-lt"/>
                <a:sym typeface="Verdana"/>
              </a:endParaRPr>
            </a:p>
          </p:txBody>
        </p:sp>
        <p:sp>
          <p:nvSpPr>
            <p:cNvPr id="56" name="Oval 126"/>
            <p:cNvSpPr>
              <a:spLocks noChangeAspect="1" noChangeArrowheads="1"/>
            </p:cNvSpPr>
            <p:nvPr/>
          </p:nvSpPr>
          <p:spPr bwMode="auto">
            <a:xfrm>
              <a:off x="7536435" y="5068212"/>
              <a:ext cx="288000" cy="288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da-DK" sz="1000" b="1" dirty="0">
                  <a:solidFill>
                    <a:schemeClr val="bg1"/>
                  </a:solidFill>
                  <a:latin typeface="+mn-lt"/>
                  <a:sym typeface="Verdana"/>
                </a:rPr>
                <a:t>5</a:t>
              </a:r>
            </a:p>
          </p:txBody>
        </p:sp>
      </p:grpSp>
      <p:sp>
        <p:nvSpPr>
          <p:cNvPr id="57" name="Oval 2"/>
          <p:cNvSpPr>
            <a:spLocks noChangeArrowheads="1"/>
          </p:cNvSpPr>
          <p:nvPr/>
        </p:nvSpPr>
        <p:spPr bwMode="auto">
          <a:xfrm>
            <a:off x="6095999" y="1433094"/>
            <a:ext cx="5390661" cy="304459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981075"/>
            <a:r>
              <a:rPr lang="da-DK" sz="1400" b="1" dirty="0" smtClean="0">
                <a:solidFill>
                  <a:schemeClr val="accent1"/>
                </a:solidFill>
                <a:latin typeface="+mn-lt"/>
                <a:sym typeface="Verdana"/>
              </a:rPr>
              <a:t>Struktur på </a:t>
            </a:r>
            <a:r>
              <a:rPr lang="da-DK" sz="1400" b="1" dirty="0">
                <a:solidFill>
                  <a:schemeClr val="accent1"/>
                </a:solidFill>
                <a:latin typeface="+mn-lt"/>
                <a:sym typeface="Verdana"/>
              </a:rPr>
              <a:t>tværs af </a:t>
            </a:r>
            <a:r>
              <a:rPr lang="da-DK" sz="1400" b="1" dirty="0" smtClean="0">
                <a:solidFill>
                  <a:schemeClr val="accent1"/>
                </a:solidFill>
                <a:latin typeface="+mn-lt"/>
                <a:sym typeface="Verdana"/>
              </a:rPr>
              <a:t>alle spørgeskemaer</a:t>
            </a:r>
            <a:endParaRPr lang="da-DK" sz="1400" b="1" dirty="0">
              <a:solidFill>
                <a:schemeClr val="accent1"/>
              </a:solidFill>
              <a:latin typeface="+mn-lt"/>
              <a:sym typeface="Verdana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94" y="1452531"/>
            <a:ext cx="540000" cy="540000"/>
          </a:xfrm>
          <a:prstGeom prst="rect">
            <a:avLst/>
          </a:prstGeom>
        </p:spPr>
      </p:pic>
      <p:sp>
        <p:nvSpPr>
          <p:cNvPr id="2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900000" y="6192000"/>
            <a:ext cx="8784725" cy="287338"/>
          </a:xfrm>
        </p:spPr>
        <p:txBody>
          <a:bodyPr/>
          <a:lstStyle/>
          <a:p>
            <a:r>
              <a:rPr lang="da-DK" sz="800" dirty="0"/>
              <a:t>Noter: </a:t>
            </a:r>
            <a:r>
              <a:rPr lang="da-DK" sz="800" b="1" dirty="0"/>
              <a:t>1)</a:t>
            </a:r>
            <a:r>
              <a:rPr lang="da-DK" sz="800" dirty="0"/>
              <a:t> </a:t>
            </a:r>
            <a:r>
              <a:rPr lang="da-DK" sz="800" dirty="0" smtClean="0"/>
              <a:t>For </a:t>
            </a:r>
            <a:r>
              <a:rPr lang="da-DK" sz="800" dirty="0"/>
              <a:t>visse systemer har det ikke været muligt at begrænse populationen til </a:t>
            </a:r>
            <a:r>
              <a:rPr lang="da-DK" sz="800" dirty="0" smtClean="0"/>
              <a:t>brugere, som har benyttet systemet de seneste seks måneder. </a:t>
            </a:r>
            <a:r>
              <a:rPr lang="da-DK" sz="800" dirty="0"/>
              <a:t>S</a:t>
            </a:r>
            <a:r>
              <a:rPr lang="da-DK" sz="800" dirty="0" smtClean="0"/>
              <a:t>ystemer</a:t>
            </a:r>
            <a:r>
              <a:rPr lang="da-DK" sz="800" dirty="0"/>
              <a:t>, som havde </a:t>
            </a:r>
            <a:r>
              <a:rPr lang="da-DK" sz="800" dirty="0" smtClean="0"/>
              <a:t>en begrænset </a:t>
            </a:r>
            <a:r>
              <a:rPr lang="da-DK" sz="800" dirty="0"/>
              <a:t>population i 2020 har også en begrænset population i </a:t>
            </a:r>
            <a:r>
              <a:rPr lang="da-DK" sz="800" dirty="0" smtClean="0"/>
              <a:t>2021. </a:t>
            </a:r>
            <a:r>
              <a:rPr lang="da-DK" sz="800" b="1" dirty="0"/>
              <a:t>2</a:t>
            </a:r>
            <a:r>
              <a:rPr lang="da-DK" sz="800" b="1" dirty="0" smtClean="0"/>
              <a:t>) </a:t>
            </a:r>
            <a:r>
              <a:rPr lang="da-DK" sz="800" dirty="0"/>
              <a:t>Forbedringsforslag er et åbent spørgsmål, hvor respondenternes fritekstbesvarelser supplerer den kvantitative evaluering.</a:t>
            </a:r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5101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609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think-cell Slide" r:id="rId34" imgW="338" imgH="338" progId="TCLayout.ActiveDocument.1">
                  <p:embed/>
                </p:oleObj>
              </mc:Choice>
              <mc:Fallback>
                <p:oleObj name="think-cell Slide" r:id="rId34" imgW="338" imgH="33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9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143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8224838" y="348932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2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9945688" y="30670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4,0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0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6503988" y="332581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B9D30E5-960E-4AA2-AC11-0A46EDE66B68}" type="datetime'''3'''''''''''''">
              <a:rPr lang="da-DK" altLang="en-US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3</a:t>
            </a:fld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,4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4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7078663" y="306705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A651D46-7732-4333-953A-570622372F0B}" type="datetime'''''''''''''''''''''''''''''''''''''''4'''''''''''''''''''''''">
              <a:rPr lang="da-DK" altLang="en-US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4</a:t>
            </a:fld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,0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8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7651750" y="324802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3,6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5" name="Rectangle 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8799513" y="3268663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dirty="0" smtClean="0">
                <a:solidFill>
                  <a:schemeClr val="bg1"/>
                </a:solidFill>
                <a:sym typeface="+mn-lt"/>
              </a:rPr>
              <a:t>3,6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8" name="Rectangle 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9372600" y="314007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3,9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3" name="Rectangle 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9693275" y="4835525"/>
            <a:ext cx="517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endParaRPr lang="da-DK" sz="800" dirty="0">
              <a:sym typeface="+mn-lt"/>
            </a:endParaRPr>
          </a:p>
        </p:txBody>
      </p:sp>
      <p:sp>
        <p:nvSpPr>
          <p:cNvPr id="156" name="Rectangle 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10520363" y="315277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3,8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0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11093450" y="3201988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da-DK" altLang="en-US" dirty="0" smtClean="0">
                <a:solidFill>
                  <a:schemeClr val="bg1"/>
                </a:solidFill>
                <a:sym typeface="+mn-lt"/>
              </a:rPr>
              <a:t>3,7</a:t>
            </a:r>
            <a:endParaRPr lang="da-DK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9" name="Rektangel 8"/>
          <p:cNvSpPr/>
          <p:nvPr>
            <p:custDataLst>
              <p:tags r:id="rId14"/>
            </p:custDataLst>
          </p:nvPr>
        </p:nvSpPr>
        <p:spPr bwMode="auto">
          <a:xfrm>
            <a:off x="10990263" y="2528888"/>
            <a:ext cx="160338" cy="1206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>
            <p:custDataLst>
              <p:tags r:id="rId15"/>
            </p:custDataLst>
          </p:nvPr>
        </p:nvSpPr>
        <p:spPr bwMode="auto">
          <a:xfrm>
            <a:off x="9813925" y="2528888"/>
            <a:ext cx="160338" cy="120650"/>
          </a:xfrm>
          <a:prstGeom prst="rect">
            <a:avLst/>
          </a:prstGeom>
          <a:solidFill>
            <a:srgbClr val="7CC4A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ktangel 11"/>
          <p:cNvSpPr/>
          <p:nvPr>
            <p:custDataLst>
              <p:tags r:id="rId16"/>
            </p:custDataLst>
          </p:nvPr>
        </p:nvSpPr>
        <p:spPr bwMode="auto">
          <a:xfrm>
            <a:off x="10423525" y="2528888"/>
            <a:ext cx="160338" cy="120650"/>
          </a:xfrm>
          <a:prstGeom prst="rect">
            <a:avLst/>
          </a:prstGeom>
          <a:solidFill>
            <a:srgbClr val="AFC8E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0" name="Rectangle 3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10025063" y="2525713"/>
            <a:ext cx="2968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E7FB968-65BD-4A7C-B7CC-A210B2A9547D}" type="datetime'''2''''0''''''''''''''''1''''''''''''''''9'''''''''''">
              <a:rPr lang="da-DK" altLang="en-US" sz="900" smtClean="0"/>
              <a:pPr marL="0" indent="0">
                <a:spcBef>
                  <a:spcPct val="0"/>
                </a:spcBef>
                <a:buNone/>
              </a:pPr>
              <a:t>2019</a:t>
            </a:fld>
            <a:r>
              <a:rPr lang="da-DK" altLang="en-US" sz="900" baseline="30000" dirty="0" smtClean="0"/>
              <a:t>1</a:t>
            </a:r>
            <a:endParaRPr lang="da-DK" sz="900" baseline="30000" dirty="0">
              <a:sym typeface="+mn-lt"/>
            </a:endParaRPr>
          </a:p>
        </p:txBody>
      </p:sp>
      <p:sp>
        <p:nvSpPr>
          <p:cNvPr id="207" name="Rectangle 3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10634663" y="25257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F2DCBC5-E2FE-474E-9AA0-589295F49BA8}" type="datetime'''''''''''''''''''''''2''''''02''''''0'''''''''''''''''">
              <a:rPr lang="da-DK" altLang="en-US" sz="900" smtClean="0"/>
              <a:pPr marL="0" indent="0">
                <a:spcBef>
                  <a:spcPct val="0"/>
                </a:spcBef>
                <a:buNone/>
              </a:pPr>
              <a:t>2020</a:t>
            </a:fld>
            <a:endParaRPr lang="da-DK" sz="900" dirty="0">
              <a:sym typeface="+mn-lt"/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11201400" y="25257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DF3E332-F8EC-4B38-A988-7EB997409D6E}" type="datetime'''''''''2''''''''''0''2''''''''''''''''''''1'''''''''''''''">
              <a:rPr lang="da-DK" altLang="en-US" sz="900" kern="0" smtClean="0"/>
              <a:pPr marL="0" indent="0">
                <a:spcBef>
                  <a:spcPct val="0"/>
                </a:spcBef>
                <a:buNone/>
              </a:pPr>
              <a:t>2021</a:t>
            </a:fld>
            <a:endParaRPr lang="da-DK" sz="1000" kern="0" dirty="0">
              <a:sym typeface="+mn-lt"/>
            </a:endParaRPr>
          </a:p>
        </p:txBody>
      </p:sp>
      <p:sp>
        <p:nvSpPr>
          <p:cNvPr id="47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900000" y="6192000"/>
            <a:ext cx="9255238" cy="4206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a-DK" sz="800" dirty="0" err="1"/>
              <a:t>Anm</a:t>
            </a:r>
            <a:r>
              <a:rPr lang="da-DK" sz="800" dirty="0"/>
              <a:t>.:</a:t>
            </a:r>
            <a:r>
              <a:rPr lang="da-DK" sz="800" b="1" dirty="0"/>
              <a:t> </a:t>
            </a:r>
            <a:r>
              <a:rPr lang="da-DK" sz="800" dirty="0"/>
              <a:t>Det samlede antal besvarelser i 2021 er 18.978, hvilket svarer til en svarrate på 22,7 </a:t>
            </a:r>
            <a:r>
              <a:rPr lang="da-DK" sz="800" dirty="0" smtClean="0"/>
              <a:t>pct. </a:t>
            </a:r>
            <a:endParaRPr lang="da-DK" sz="800" dirty="0"/>
          </a:p>
          <a:p>
            <a:pPr>
              <a:spcBef>
                <a:spcPts val="0"/>
              </a:spcBef>
            </a:pPr>
            <a:r>
              <a:rPr lang="da-DK" sz="800" dirty="0" smtClean="0"/>
              <a:t>Noter: </a:t>
            </a:r>
            <a:r>
              <a:rPr lang="da-DK" sz="800" b="1" dirty="0" smtClean="0"/>
              <a:t>1) </a:t>
            </a:r>
            <a:r>
              <a:rPr lang="da-DK" sz="800" dirty="0" smtClean="0"/>
              <a:t>Gennemsnit på tværs af alle systemer for 2019 er uden systemerne Statens HR og Statens Budgetsystem.</a:t>
            </a:r>
          </a:p>
        </p:txBody>
      </p:sp>
      <p:sp>
        <p:nvSpPr>
          <p:cNvPr id="48" name="Titel 4"/>
          <p:cNvSpPr>
            <a:spLocks noGrp="1"/>
          </p:cNvSpPr>
          <p:nvPr>
            <p:ph type="title"/>
          </p:nvPr>
        </p:nvSpPr>
        <p:spPr>
          <a:xfrm>
            <a:off x="701676" y="620688"/>
            <a:ext cx="10785474" cy="720080"/>
          </a:xfrm>
        </p:spPr>
        <p:txBody>
          <a:bodyPr vert="horz"/>
          <a:lstStyle/>
          <a:p>
            <a:r>
              <a:rPr lang="da-DK" sz="2000" dirty="0" smtClean="0"/>
              <a:t>Den generelle tilfredshed på tværs af systemerne </a:t>
            </a:r>
            <a:r>
              <a:rPr lang="da-DK" sz="2000" dirty="0"/>
              <a:t>er i 2021 på </a:t>
            </a:r>
            <a:r>
              <a:rPr lang="da-DK" sz="2000" dirty="0" smtClean="0"/>
              <a:t>niveau med tilfredsheden i 2020</a:t>
            </a:r>
            <a:endParaRPr lang="da-DK" sz="2000" dirty="0"/>
          </a:p>
        </p:txBody>
      </p:sp>
      <p:sp>
        <p:nvSpPr>
          <p:cNvPr id="45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0133" y="158751"/>
            <a:ext cx="5395913" cy="252413"/>
          </a:xfrm>
        </p:spPr>
        <p:txBody>
          <a:bodyPr/>
          <a:lstStyle/>
          <a:p>
            <a:r>
              <a:rPr lang="da-DK" sz="1000" dirty="0"/>
              <a:t>KAPITEL </a:t>
            </a:r>
            <a:r>
              <a:rPr lang="da-DK" dirty="0"/>
              <a:t>3</a:t>
            </a:r>
            <a:r>
              <a:rPr lang="da-DK" sz="1000" dirty="0" smtClean="0"/>
              <a:t> - SYSTEMER</a:t>
            </a:r>
            <a:endParaRPr lang="da-DK" sz="1000" dirty="0"/>
          </a:p>
        </p:txBody>
      </p:sp>
      <p:graphicFrame>
        <p:nvGraphicFramePr>
          <p:cNvPr id="46" name="Chart 3"/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428998729"/>
              </p:ext>
            </p:extLst>
          </p:nvPr>
        </p:nvGraphicFramePr>
        <p:xfrm>
          <a:off x="620713" y="2678113"/>
          <a:ext cx="10952162" cy="297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158" name="Rectangle 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4865688" y="5613400"/>
            <a:ext cx="5016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8C0D89D-2411-4301-9D08-4CF5C46B5989}" type="datetime'''''C''''''''''''''''''''''''''''''AM''PUS''''''''''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CAMPUS</a:t>
            </a:fld>
            <a:endParaRPr lang="da-DK" sz="900" baseline="30000" dirty="0">
              <a:sym typeface="+mn-lt"/>
            </a:endParaRPr>
          </a:p>
        </p:txBody>
      </p:sp>
      <p:sp>
        <p:nvSpPr>
          <p:cNvPr id="153" name="Rectangle 3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3941763" y="5613400"/>
            <a:ext cx="387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5213E89-1F20-4539-9BBE-2321A1C8C831}" type="datetime'R''''e''''''''''''''j''''''s''''''''''U''''''''''d''''''''''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RejsUd</a:t>
            </a:fld>
            <a:endParaRPr lang="da-DK" sz="900" dirty="0">
              <a:sym typeface="+mn-lt"/>
            </a:endParaRPr>
          </a:p>
        </p:txBody>
      </p:sp>
      <p:sp>
        <p:nvSpPr>
          <p:cNvPr id="44" name="Rectangle 3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752475" y="5613400"/>
            <a:ext cx="8826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AE9C918-2069-4FD8-A015-01AA9F94B00A}" type="datetime'''''''''''A''''''l''le ''''''''sy''''s''''t''''''em''''''e''r'">
              <a:rPr lang="da-DK" altLang="en-US" sz="1050" b="1" smtClean="0"/>
              <a:pPr marL="0" indent="0" algn="ctr">
                <a:spcBef>
                  <a:spcPct val="0"/>
                </a:spcBef>
                <a:buNone/>
              </a:pPr>
              <a:t>Alle systemer</a:t>
            </a:fld>
            <a:endParaRPr lang="da-DK" sz="1050" b="1" baseline="30000" dirty="0">
              <a:sym typeface="+mn-lt"/>
            </a:endParaRPr>
          </a:p>
        </p:txBody>
      </p:sp>
      <p:sp>
        <p:nvSpPr>
          <p:cNvPr id="162" name="Rectangle 3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7626350" y="5613400"/>
            <a:ext cx="86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F2BFAAC-086C-4755-B09D-B4CA07C4E2FD}" type="datetime'''S''''ta''tens'' B''I'''''''' ''-'''''''''' LDV''''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Statens BI - LDV</a:t>
            </a:fld>
            <a:endParaRPr lang="da-DK" sz="900" dirty="0">
              <a:sym typeface="+mn-lt"/>
            </a:endParaRPr>
          </a:p>
        </p:txBody>
      </p:sp>
      <p:sp>
        <p:nvSpPr>
          <p:cNvPr id="159" name="Rectangle 3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5746750" y="5613400"/>
            <a:ext cx="6985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1734BBB-6DD5-41A8-8604-4ACB47FD2045}" type="datetime'''Sta''''t''''''ens'' e''''Re''k''''ru''t''''ter''i''n''g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Statens eRekruttering</a:t>
            </a:fld>
            <a:endParaRPr lang="da-DK" sz="900" dirty="0">
              <a:sym typeface="+mn-lt"/>
            </a:endParaRPr>
          </a:p>
        </p:txBody>
      </p:sp>
      <p:sp>
        <p:nvSpPr>
          <p:cNvPr id="150" name="Rectangle 3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1830388" y="5613400"/>
            <a:ext cx="685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E7BAAEB-725C-4D25-B936-A5F828F83169}" type="datetime'''''''Na''visi''''''on'''''''''''''''''''' ''S''''t''at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Navision Stat</a:t>
            </a:fld>
            <a:endParaRPr lang="da-DK" sz="900" dirty="0">
              <a:sym typeface="+mn-lt"/>
            </a:endParaRPr>
          </a:p>
        </p:txBody>
      </p:sp>
      <p:sp>
        <p:nvSpPr>
          <p:cNvPr id="151" name="Rectangle 3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2973388" y="5613400"/>
            <a:ext cx="361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9609F84-B17E-4DA7-B5B8-20762108C73E}" type="datetime'''''''''''''''I''''''''''''''''n''''''''''''''d''F''''''ak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IndFak</a:t>
            </a:fld>
            <a:endParaRPr lang="da-DK" sz="900" dirty="0">
              <a:sym typeface="+mn-lt"/>
            </a:endParaRPr>
          </a:p>
        </p:txBody>
      </p:sp>
      <p:sp>
        <p:nvSpPr>
          <p:cNvPr id="161" name="Rectangle 3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6788150" y="5613400"/>
            <a:ext cx="5778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5AF928F-C2FA-4FF2-941F-ED38D1680C40}" type="datetime'St''''''''''''''''''aten''''s Løn''''lø''''sn''i''''n''g''''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Statens Lønløsning</a:t>
            </a:fld>
            <a:endParaRPr lang="da-DK" sz="900" baseline="30000" dirty="0">
              <a:sym typeface="+mn-lt"/>
            </a:endParaRPr>
          </a:p>
        </p:txBody>
      </p:sp>
      <p:sp>
        <p:nvSpPr>
          <p:cNvPr id="163" name="Rectangle 3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8639175" y="5613400"/>
            <a:ext cx="8001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6AB0EED-4B64-4E1F-886E-66FE3BB39EC2}" type="datetime'S''t''''at''''''''en''s'''' K''oncer''''''''''''''nsystem''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Statens Koncernsystem</a:t>
            </a:fld>
            <a:endParaRPr lang="da-DK" sz="900" dirty="0">
              <a:sym typeface="+mn-lt"/>
            </a:endParaRPr>
          </a:p>
        </p:txBody>
      </p:sp>
      <p:sp>
        <p:nvSpPr>
          <p:cNvPr id="166" name="Rectangle 3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10701338" y="5613400"/>
            <a:ext cx="5969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0E4A818-F1DD-4656-A30C-0BBCE0626E33}" type="datetime'S''''t''''''a''t''''''''e''''''''''''n''s'' HR''''''''''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Statens HR</a:t>
            </a:fld>
            <a:endParaRPr lang="da-DK" sz="900" dirty="0">
              <a:sym typeface="+mn-lt"/>
            </a:endParaRPr>
          </a:p>
        </p:txBody>
      </p:sp>
      <p:sp>
        <p:nvSpPr>
          <p:cNvPr id="164" name="Rectangle 3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auto">
          <a:xfrm>
            <a:off x="9650413" y="5613400"/>
            <a:ext cx="736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D65E8F1-AD83-463F-8315-9B7B0C4D85B3}" type="datetime'''''''S''''''ta''t''ens'' B''u''d''''''''g''etsy''s''''tem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Statens Budgetsystem</a:t>
            </a:fld>
            <a:endParaRPr lang="da-DK" sz="900" dirty="0">
              <a:sym typeface="+mn-lt"/>
            </a:endParaRPr>
          </a:p>
        </p:txBody>
      </p:sp>
      <p:cxnSp>
        <p:nvCxnSpPr>
          <p:cNvPr id="10" name="Lige forbindelse 9"/>
          <p:cNvCxnSpPr/>
          <p:nvPr/>
        </p:nvCxnSpPr>
        <p:spPr bwMode="auto">
          <a:xfrm>
            <a:off x="1676574" y="2780928"/>
            <a:ext cx="0" cy="28324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kstfelt 53"/>
          <p:cNvSpPr txBox="1"/>
          <p:nvPr/>
        </p:nvSpPr>
        <p:spPr>
          <a:xfrm>
            <a:off x="956518" y="1844675"/>
            <a:ext cx="4852145" cy="55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 smtClean="0"/>
              <a:t>Brugerne af </a:t>
            </a:r>
            <a:r>
              <a:rPr lang="da-DK" sz="1200" b="1" dirty="0" smtClean="0"/>
              <a:t>Statens </a:t>
            </a:r>
            <a:r>
              <a:rPr lang="da-DK" sz="1200" b="1" dirty="0" err="1" smtClean="0"/>
              <a:t>eRekruttering</a:t>
            </a:r>
            <a:r>
              <a:rPr lang="da-DK" sz="1200" b="1" dirty="0" smtClean="0"/>
              <a:t>, Navision Stat og Statens Lønløsning </a:t>
            </a:r>
            <a:r>
              <a:rPr lang="da-DK" sz="1200" dirty="0" smtClean="0"/>
              <a:t>er, ligesom det var tilfældet i 2020, de </a:t>
            </a:r>
            <a:r>
              <a:rPr lang="da-DK" sz="1200" b="1" dirty="0" smtClean="0"/>
              <a:t>mest tilfredse brugere</a:t>
            </a:r>
            <a:r>
              <a:rPr lang="da-DK" sz="1200" dirty="0"/>
              <a:t> </a:t>
            </a:r>
            <a:r>
              <a:rPr lang="da-DK" sz="1200" dirty="0" smtClean="0"/>
              <a:t>målt på generel tilfredshed.</a:t>
            </a:r>
            <a:endParaRPr lang="da-DK" sz="1200" dirty="0"/>
          </a:p>
        </p:txBody>
      </p:sp>
      <p:sp>
        <p:nvSpPr>
          <p:cNvPr id="55" name="Tekstfelt 54"/>
          <p:cNvSpPr txBox="1"/>
          <p:nvPr/>
        </p:nvSpPr>
        <p:spPr>
          <a:xfrm>
            <a:off x="6553199" y="1844675"/>
            <a:ext cx="4851400" cy="5540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 smtClean="0"/>
              <a:t>Brugernes generelle tilfredshed </a:t>
            </a:r>
            <a:r>
              <a:rPr lang="da-DK" sz="1200" dirty="0" smtClean="0"/>
              <a:t>er</a:t>
            </a:r>
            <a:r>
              <a:rPr lang="da-DK" sz="1200" b="1" dirty="0" smtClean="0"/>
              <a:t> </a:t>
            </a:r>
            <a:r>
              <a:rPr lang="da-DK" sz="1200" dirty="0" smtClean="0"/>
              <a:t>gået frem eller er på niveau med 2020 for </a:t>
            </a:r>
            <a:r>
              <a:rPr lang="da-DK" sz="1200" b="1" dirty="0" smtClean="0"/>
              <a:t>syv ud af ti systemer</a:t>
            </a:r>
            <a:r>
              <a:rPr lang="da-DK" sz="1200" dirty="0" smtClean="0"/>
              <a:t>.</a:t>
            </a:r>
            <a:endParaRPr lang="da-DK" sz="1200" dirty="0"/>
          </a:p>
        </p:txBody>
      </p:sp>
      <p:cxnSp>
        <p:nvCxnSpPr>
          <p:cNvPr id="56" name="Lige forbindelse 111"/>
          <p:cNvCxnSpPr/>
          <p:nvPr/>
        </p:nvCxnSpPr>
        <p:spPr>
          <a:xfrm>
            <a:off x="839416" y="1903414"/>
            <a:ext cx="0" cy="250825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ge forbindelse 111"/>
          <p:cNvCxnSpPr/>
          <p:nvPr/>
        </p:nvCxnSpPr>
        <p:spPr>
          <a:xfrm>
            <a:off x="6456040" y="1903414"/>
            <a:ext cx="0" cy="250825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felt 57"/>
          <p:cNvSpPr txBox="1"/>
          <p:nvPr/>
        </p:nvSpPr>
        <p:spPr>
          <a:xfrm>
            <a:off x="695400" y="1444134"/>
            <a:ext cx="46647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chemeClr val="accent1"/>
                </a:solidFill>
                <a:latin typeface="+mn-lt"/>
              </a:rPr>
              <a:t>Sammenligning af generel tilfredshed for </a:t>
            </a:r>
            <a:r>
              <a:rPr lang="da-DK" sz="1400" b="1" dirty="0" smtClean="0">
                <a:solidFill>
                  <a:schemeClr val="accent1"/>
                </a:solidFill>
                <a:latin typeface="+mn-lt"/>
              </a:rPr>
              <a:t>alle systemer</a:t>
            </a:r>
            <a:endParaRPr lang="da-DK" sz="1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07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think-cell Slide" r:id="rId28" imgW="338" imgH="338" progId="TCLayout.ActiveDocument.1">
                  <p:embed/>
                </p:oleObj>
              </mc:Choice>
              <mc:Fallback>
                <p:oleObj name="think-cell Slide" r:id="rId28" imgW="338" imgH="338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20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2000" dirty="0" smtClean="0"/>
              <a:t>Systembrugerne er generelt tilfredse med driftsstabiliteten, imens de er mindre tilfredse med brugervenligheden af systemerne</a:t>
            </a:r>
            <a:endParaRPr lang="da-DK" sz="2000" dirty="0"/>
          </a:p>
        </p:txBody>
      </p:sp>
      <p:sp>
        <p:nvSpPr>
          <p:cNvPr id="24" name="Rektangel 23"/>
          <p:cNvSpPr/>
          <p:nvPr>
            <p:custDataLst>
              <p:tags r:id="rId4"/>
            </p:custDataLst>
          </p:nvPr>
        </p:nvSpPr>
        <p:spPr bwMode="auto">
          <a:xfrm>
            <a:off x="9694863" y="2093913"/>
            <a:ext cx="160338" cy="120650"/>
          </a:xfrm>
          <a:prstGeom prst="rect">
            <a:avLst/>
          </a:prstGeom>
          <a:solidFill>
            <a:srgbClr val="D4EBE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ktangel 17"/>
          <p:cNvSpPr/>
          <p:nvPr>
            <p:custDataLst>
              <p:tags r:id="rId5"/>
            </p:custDataLst>
          </p:nvPr>
        </p:nvSpPr>
        <p:spPr bwMode="auto">
          <a:xfrm>
            <a:off x="6604000" y="2093913"/>
            <a:ext cx="160338" cy="1206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ktangel 19"/>
          <p:cNvSpPr/>
          <p:nvPr>
            <p:custDataLst>
              <p:tags r:id="rId6"/>
            </p:custDataLst>
          </p:nvPr>
        </p:nvSpPr>
        <p:spPr bwMode="auto">
          <a:xfrm>
            <a:off x="7881938" y="2093913"/>
            <a:ext cx="160338" cy="120650"/>
          </a:xfrm>
          <a:prstGeom prst="rect">
            <a:avLst/>
          </a:prstGeom>
          <a:solidFill>
            <a:srgbClr val="7CC4A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ktangel 21"/>
          <p:cNvSpPr/>
          <p:nvPr>
            <p:custDataLst>
              <p:tags r:id="rId7"/>
            </p:custDataLst>
          </p:nvPr>
        </p:nvSpPr>
        <p:spPr bwMode="auto">
          <a:xfrm>
            <a:off x="8696325" y="2093913"/>
            <a:ext cx="160338" cy="120650"/>
          </a:xfrm>
          <a:prstGeom prst="rect">
            <a:avLst/>
          </a:prstGeom>
          <a:solidFill>
            <a:srgbClr val="AFC8E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ektangel 25"/>
          <p:cNvSpPr/>
          <p:nvPr>
            <p:custDataLst>
              <p:tags r:id="rId8"/>
            </p:custDataLst>
          </p:nvPr>
        </p:nvSpPr>
        <p:spPr bwMode="auto">
          <a:xfrm>
            <a:off x="10839450" y="2093913"/>
            <a:ext cx="160338" cy="120650"/>
          </a:xfrm>
          <a:prstGeom prst="rect">
            <a:avLst/>
          </a:prstGeom>
          <a:solidFill>
            <a:srgbClr val="EEF5B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7" name="Rectangle 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6815138" y="2090738"/>
            <a:ext cx="965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9ECF2B8-592A-4AAA-8D2C-B56278167481}" type="datetime'Ge''''''n''''er''e''''l t''i''l''''''f''''re''''dsh''''e''d'">
              <a:rPr lang="da-DK" altLang="en-US" sz="900" kern="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Generel tilfredshed</a:t>
            </a:fld>
            <a:endParaRPr lang="da-DK" sz="900" kern="0" dirty="0">
              <a:sym typeface="+mn-lt"/>
            </a:endParaRPr>
          </a:p>
        </p:txBody>
      </p:sp>
      <p:sp>
        <p:nvSpPr>
          <p:cNvPr id="149" name="Rectangle 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8093075" y="2090738"/>
            <a:ext cx="5016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9752F2B-68B1-4C01-960F-6E8CBC376E80}" type="datetime'''''''F''''a''gl''i''''''g''''''''h''e''''''d'''''''">
              <a:rPr lang="da-DK" altLang="en-US" sz="900" kern="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Faglighed</a:t>
            </a:fld>
            <a:endParaRPr lang="da-DK" sz="900" kern="0" dirty="0">
              <a:sym typeface="+mn-lt"/>
            </a:endParaRPr>
          </a:p>
        </p:txBody>
      </p:sp>
      <p:sp>
        <p:nvSpPr>
          <p:cNvPr id="201" name="Rectangle 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11050588" y="2090738"/>
            <a:ext cx="400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641E6E16-E809-421B-AAFC-D343F1CD9122}" type="datetime'S''''''up''''p''''''''''''''''''o''''r''''''''''t'">
              <a:rPr lang="da-DK" altLang="en-US" sz="900" kern="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Support</a:t>
            </a:fld>
            <a:endParaRPr lang="da-DK" sz="900" kern="0" dirty="0">
              <a:sym typeface="+mn-lt"/>
            </a:endParaRPr>
          </a:p>
        </p:txBody>
      </p:sp>
      <p:sp>
        <p:nvSpPr>
          <p:cNvPr id="200" name="Rectangle 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9906000" y="2090738"/>
            <a:ext cx="8318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150AA4C-5E86-4B0D-AF61-6EAE525F445C}" type="datetime'B''''r''''''ug''''''''er''v''''''''''''e''n''''''l''ig''hed'">
              <a:rPr lang="da-DK" altLang="en-US" sz="900" kern="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Brugervenlighed</a:t>
            </a:fld>
            <a:endParaRPr lang="da-DK" sz="900" kern="0" dirty="0">
              <a:sym typeface="+mn-lt"/>
            </a:endParaRPr>
          </a:p>
        </p:txBody>
      </p:sp>
      <p:sp>
        <p:nvSpPr>
          <p:cNvPr id="150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8907463" y="2090738"/>
            <a:ext cx="685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977A8C7-1EFF-4E44-B3F1-9422C2D821A8}" type="datetime'''''D''rift''''''sst''''abi''''l''''''i''te''t'">
              <a:rPr lang="da-DK" altLang="en-US" sz="900" kern="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Driftsstabilitet</a:t>
            </a:fld>
            <a:endParaRPr lang="da-DK" sz="900" kern="0" dirty="0">
              <a:sym typeface="+mn-lt"/>
            </a:endParaRPr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0133" y="158751"/>
            <a:ext cx="5395913" cy="252413"/>
          </a:xfrm>
        </p:spPr>
        <p:txBody>
          <a:bodyPr/>
          <a:lstStyle/>
          <a:p>
            <a:r>
              <a:rPr lang="da-DK" sz="1000" dirty="0"/>
              <a:t>KAPITEL </a:t>
            </a:r>
            <a:r>
              <a:rPr lang="da-DK" dirty="0"/>
              <a:t>3</a:t>
            </a:r>
            <a:r>
              <a:rPr lang="da-DK" sz="1000" dirty="0" smtClean="0"/>
              <a:t> - SYSTEMER</a:t>
            </a:r>
            <a:endParaRPr lang="da-DK" sz="1000" dirty="0"/>
          </a:p>
        </p:txBody>
      </p:sp>
      <p:graphicFrame>
        <p:nvGraphicFramePr>
          <p:cNvPr id="67" name="Chart 3"/>
          <p:cNvGraphicFramePr/>
          <p:nvPr>
            <p:custDataLst>
              <p:tags r:id="rId14"/>
            </p:custDataLst>
            <p:extLst/>
          </p:nvPr>
        </p:nvGraphicFramePr>
        <p:xfrm>
          <a:off x="6084888" y="2362200"/>
          <a:ext cx="5484812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89" name="Rectangle 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8091488" y="5610225"/>
            <a:ext cx="5016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2B7CB18-D694-4EE4-8845-FB5581AC513E}" type="datetime'C''''''''''''''''''''''AM''''''''''P''''''''''''''U''''''S'''">
              <a:rPr lang="da-DK" altLang="en-US" sz="900" kern="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CAMPUS</a:t>
            </a:fld>
            <a:endParaRPr lang="da-DK" sz="900" kern="0" dirty="0">
              <a:sym typeface="+mn-lt"/>
            </a:endParaRPr>
          </a:p>
        </p:txBody>
      </p:sp>
      <p:sp>
        <p:nvSpPr>
          <p:cNvPr id="144" name="Rectangle 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6108700" y="5610225"/>
            <a:ext cx="601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DC0D4D7-CC55-46F7-83E8-595602A6077E}" type="datetime'Al''''''''''''le s''yst''''''em''e''''''''''''''''''''r'''''">
              <a:rPr lang="da-DK" altLang="en-US" sz="1050" b="1" kern="0" smtClean="0"/>
              <a:pPr marL="0" indent="0" algn="ctr">
                <a:spcBef>
                  <a:spcPct val="0"/>
                </a:spcBef>
                <a:buNone/>
              </a:pPr>
              <a:t>Alle systemer</a:t>
            </a:fld>
            <a:endParaRPr lang="da-DK" sz="900" b="1" kern="0" dirty="0">
              <a:sym typeface="+mn-lt"/>
            </a:endParaRPr>
          </a:p>
        </p:txBody>
      </p:sp>
      <p:sp>
        <p:nvSpPr>
          <p:cNvPr id="145" name="Rectangle 3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6665913" y="5610225"/>
            <a:ext cx="4508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A366981-7843-4F12-B3B1-FD67B948ECA1}" type="datetime'''N''a''vi''''''''''''''''s''''io''''''''n'' S''t''''a''t'">
              <a:rPr lang="da-DK" altLang="en-US" sz="900" kern="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Navision Stat</a:t>
            </a:fld>
            <a:endParaRPr lang="da-DK" sz="900" kern="0" dirty="0">
              <a:sym typeface="+mn-lt"/>
            </a:endParaRPr>
          </a:p>
        </p:txBody>
      </p:sp>
      <p:sp>
        <p:nvSpPr>
          <p:cNvPr id="146" name="Rectangle 3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7194550" y="5610225"/>
            <a:ext cx="361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9F11A99-7774-4163-A73C-C8F3C27047CA}" type="datetime'''I''''''''''n''''''''''''''''''''''''''''''dF''''ak'''''">
              <a:rPr lang="da-DK" altLang="en-US" sz="900" kern="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IndFak</a:t>
            </a:fld>
            <a:endParaRPr lang="da-DK" sz="900" kern="0" dirty="0">
              <a:sym typeface="+mn-lt"/>
            </a:endParaRPr>
          </a:p>
        </p:txBody>
      </p:sp>
      <p:sp>
        <p:nvSpPr>
          <p:cNvPr id="190" name="Rectangle 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8709025" y="5610225"/>
            <a:ext cx="234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AB14E4B-F028-43EC-B938-E1F164569E2F}" type="datetime'S''''''''''''''''''''''''e''''''''''''''''''R'''''''''''''''''">
              <a:rPr lang="da-DK" altLang="en-US" sz="900" kern="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SeR</a:t>
            </a:fld>
            <a:r>
              <a:rPr lang="da-DK" altLang="en-US" sz="900" kern="0" dirty="0" smtClean="0">
                <a:sym typeface="+mn-lt"/>
              </a:rPr>
              <a:t/>
            </a:r>
            <a:br>
              <a:rPr lang="da-DK" altLang="en-US" sz="900" kern="0" dirty="0" smtClean="0">
                <a:sym typeface="+mn-lt"/>
              </a:rPr>
            </a:br>
            <a:endParaRPr lang="da-DK" sz="900" kern="0" dirty="0">
              <a:sym typeface="+mn-lt"/>
            </a:endParaRPr>
          </a:p>
        </p:txBody>
      </p:sp>
      <p:sp>
        <p:nvSpPr>
          <p:cNvPr id="188" name="Rectangle 3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7666038" y="5610225"/>
            <a:ext cx="387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D6151F2-55DD-40D6-AAF0-6EBEE791625B}" type="datetime'''''''''''R''''''''''e''''j''''''''''''''''''''''''''s''U''d'">
              <a:rPr lang="da-DK" altLang="en-US" sz="900" kern="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RejsUd</a:t>
            </a:fld>
            <a:endParaRPr lang="da-DK" sz="900" kern="0" dirty="0">
              <a:sym typeface="+mn-lt"/>
            </a:endParaRPr>
          </a:p>
        </p:txBody>
      </p:sp>
      <p:sp>
        <p:nvSpPr>
          <p:cNvPr id="191" name="Rectangle 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9232900" y="5610225"/>
            <a:ext cx="1524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9C57740-B885-494F-AE87-F2C7D41193C1}" type="datetime'''''''S''''''''''''''''''''''L'''''''''''''''''''''">
              <a:rPr lang="da-DK" altLang="en-US" sz="900" kern="0" smtClean="0"/>
              <a:pPr/>
              <a:t>SL</a:t>
            </a:fld>
            <a:r>
              <a:rPr lang="da-DK" altLang="en-US" sz="900" kern="0" dirty="0" smtClean="0">
                <a:sym typeface="+mn-lt"/>
              </a:rPr>
              <a:t/>
            </a:r>
            <a:br>
              <a:rPr lang="da-DK" altLang="en-US" sz="900" kern="0" dirty="0" smtClean="0">
                <a:sym typeface="+mn-lt"/>
              </a:rPr>
            </a:br>
            <a:endParaRPr lang="da-DK" sz="900" kern="0" dirty="0">
              <a:sym typeface="+mn-lt"/>
            </a:endParaRPr>
          </a:p>
        </p:txBody>
      </p:sp>
      <p:sp>
        <p:nvSpPr>
          <p:cNvPr id="193" name="Rectangle 3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9593263" y="5610225"/>
            <a:ext cx="4000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830D75A-5619-4488-A4FC-40EC00180BF5}" type="datetime'''S''''t''''''ate''''''n''''''''s B''I-''''LD''V'''''''''">
              <a:rPr lang="da-DK" altLang="en-US" sz="900" kern="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Statens BI-LDV</a:t>
            </a:fld>
            <a:endParaRPr lang="da-DK" sz="900" kern="0" dirty="0">
              <a:sym typeface="+mn-lt"/>
            </a:endParaRPr>
          </a:p>
        </p:txBody>
      </p:sp>
      <p:sp>
        <p:nvSpPr>
          <p:cNvPr id="194" name="Rectangle 3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10156825" y="5610225"/>
            <a:ext cx="241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E407C2F-0FA6-4B8E-BCDD-6AA681F8BB1F}" type="datetime'S''''''''K''''''''''''''''''''''''S'''''''''''''">
              <a:rPr lang="da-DK" altLang="en-US" sz="900" kern="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SKS</a:t>
            </a:fld>
            <a:endParaRPr lang="da-DK" sz="900" kern="0" dirty="0">
              <a:sym typeface="+mn-lt"/>
            </a:endParaRPr>
          </a:p>
        </p:txBody>
      </p:sp>
      <p:sp>
        <p:nvSpPr>
          <p:cNvPr id="197" name="Rectangle 3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10639425" y="5610225"/>
            <a:ext cx="241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5ED5503-8895-474A-BDFE-E52AF7FF9CED}" type="datetime'''''''''''''''''''''''''''S''''''''B''''''S'''''''''''''''''''">
              <a:rPr lang="da-DK" altLang="en-US" sz="900" kern="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SBS</a:t>
            </a:fld>
            <a:endParaRPr lang="da-DK" sz="900" kern="0" dirty="0">
              <a:sym typeface="+mn-lt"/>
            </a:endParaRPr>
          </a:p>
        </p:txBody>
      </p:sp>
      <p:sp>
        <p:nvSpPr>
          <p:cNvPr id="36" name="Rectangle 3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11117263" y="561022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985CB2A-4BA6-449B-8292-397777B5976B}" type="datetime'''''''S''''''''''HR'''''''''''''''''''''''''">
              <a:rPr lang="da-DK" altLang="en-US" sz="900" kern="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SHR</a:t>
            </a:fld>
            <a:endParaRPr lang="da-DK" sz="900" kern="0" dirty="0">
              <a:sym typeface="+mn-lt"/>
            </a:endParaRPr>
          </a:p>
        </p:txBody>
      </p:sp>
      <p:cxnSp>
        <p:nvCxnSpPr>
          <p:cNvPr id="12" name="Lige forbindelse 11"/>
          <p:cNvCxnSpPr/>
          <p:nvPr/>
        </p:nvCxnSpPr>
        <p:spPr bwMode="auto">
          <a:xfrm>
            <a:off x="6637228" y="2373313"/>
            <a:ext cx="17834" cy="31968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kstfelt 36"/>
          <p:cNvSpPr txBox="1"/>
          <p:nvPr/>
        </p:nvSpPr>
        <p:spPr>
          <a:xfrm>
            <a:off x="6096000" y="1444134"/>
            <a:ext cx="53911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>
              <a:lnSpc>
                <a:spcPct val="100000"/>
              </a:lnSpc>
              <a:spcBef>
                <a:spcPts val="1100"/>
              </a:spcBef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 dirty="0" smtClean="0"/>
              <a:t>Figur: Tilfredshed med Økonomistyrelsens systemer</a:t>
            </a:r>
            <a:endParaRPr lang="da-DK" dirty="0"/>
          </a:p>
        </p:txBody>
      </p:sp>
      <p:sp>
        <p:nvSpPr>
          <p:cNvPr id="38" name="Tekstfelt 52"/>
          <p:cNvSpPr txBox="1"/>
          <p:nvPr/>
        </p:nvSpPr>
        <p:spPr>
          <a:xfrm>
            <a:off x="695400" y="1444134"/>
            <a:ext cx="498949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>
              <a:lnSpc>
                <a:spcPct val="100000"/>
              </a:lnSpc>
              <a:spcBef>
                <a:spcPts val="1100"/>
              </a:spcBef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 dirty="0"/>
              <a:t>Konklusioner om tilfredsheden med </a:t>
            </a:r>
            <a:r>
              <a:rPr lang="da-DK" sz="1600" dirty="0"/>
              <a:t>Økonomistyrelsens</a:t>
            </a:r>
            <a:r>
              <a:rPr lang="da-DK" dirty="0"/>
              <a:t> </a:t>
            </a:r>
            <a:r>
              <a:rPr lang="da-DK" dirty="0" smtClean="0"/>
              <a:t>systemer</a:t>
            </a:r>
            <a:endParaRPr lang="da-DK" dirty="0"/>
          </a:p>
        </p:txBody>
      </p:sp>
      <p:sp>
        <p:nvSpPr>
          <p:cNvPr id="39" name="Tekstfelt 38"/>
          <p:cNvSpPr txBox="1"/>
          <p:nvPr/>
        </p:nvSpPr>
        <p:spPr>
          <a:xfrm>
            <a:off x="1006536" y="5075892"/>
            <a:ext cx="41470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Der er </a:t>
            </a:r>
            <a:r>
              <a:rPr lang="da-DK" sz="1200" b="1" dirty="0"/>
              <a:t>stor variation </a:t>
            </a:r>
            <a:r>
              <a:rPr lang="da-DK" sz="1200" dirty="0"/>
              <a:t>i brugernes vurdering af systemernes </a:t>
            </a:r>
            <a:r>
              <a:rPr lang="da-DK" sz="1200" b="1" dirty="0"/>
              <a:t>understøttelse af deres opgaver </a:t>
            </a:r>
            <a:r>
              <a:rPr lang="da-DK" sz="1200" dirty="0"/>
              <a:t>(faglighed).</a:t>
            </a:r>
          </a:p>
        </p:txBody>
      </p:sp>
      <p:sp>
        <p:nvSpPr>
          <p:cNvPr id="43" name="Tekstfelt 42"/>
          <p:cNvSpPr txBox="1"/>
          <p:nvPr/>
        </p:nvSpPr>
        <p:spPr>
          <a:xfrm>
            <a:off x="1006536" y="2146669"/>
            <a:ext cx="4678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 smtClean="0"/>
              <a:t>Brugertilfredshedsundersøgelsen undersøger de samme </a:t>
            </a:r>
            <a:r>
              <a:rPr lang="da-DK" sz="1200" b="1" dirty="0" smtClean="0"/>
              <a:t>ti systemer</a:t>
            </a:r>
            <a:r>
              <a:rPr lang="da-DK" sz="1200" dirty="0" smtClean="0"/>
              <a:t>, som blev undersøgt i 2020. </a:t>
            </a:r>
          </a:p>
        </p:txBody>
      </p:sp>
      <p:sp>
        <p:nvSpPr>
          <p:cNvPr id="44" name="Tekstfelt 43"/>
          <p:cNvSpPr txBox="1"/>
          <p:nvPr/>
        </p:nvSpPr>
        <p:spPr>
          <a:xfrm>
            <a:off x="1006536" y="2878975"/>
            <a:ext cx="4678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/>
              <a:t>Statens e-Rekruttering, Navision Stat og Statens Lønløsning </a:t>
            </a:r>
            <a:r>
              <a:rPr lang="da-DK" sz="1200" dirty="0"/>
              <a:t>har den højeste generelle tilfredshed, mens </a:t>
            </a:r>
            <a:r>
              <a:rPr lang="da-DK" sz="1200" b="1" dirty="0"/>
              <a:t>Statens HR </a:t>
            </a:r>
            <a:r>
              <a:rPr lang="da-DK" sz="1200" dirty="0"/>
              <a:t>har den </a:t>
            </a:r>
            <a:r>
              <a:rPr lang="da-DK" sz="1200" b="1" dirty="0"/>
              <a:t>laveste</a:t>
            </a:r>
            <a:r>
              <a:rPr lang="da-DK" sz="1200" dirty="0"/>
              <a:t>.</a:t>
            </a:r>
            <a:r>
              <a:rPr lang="da-DK" sz="1200" b="1" dirty="0"/>
              <a:t> </a:t>
            </a:r>
            <a:endParaRPr lang="da-DK" sz="1200" dirty="0"/>
          </a:p>
        </p:txBody>
      </p:sp>
      <p:sp>
        <p:nvSpPr>
          <p:cNvPr id="45" name="Tekstfelt 44"/>
          <p:cNvSpPr txBox="1"/>
          <p:nvPr/>
        </p:nvSpPr>
        <p:spPr>
          <a:xfrm>
            <a:off x="1006536" y="3611281"/>
            <a:ext cx="4678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Brugerne er </a:t>
            </a:r>
            <a:r>
              <a:rPr lang="da-DK" sz="1200" b="1" dirty="0"/>
              <a:t>mest</a:t>
            </a:r>
            <a:r>
              <a:rPr lang="da-DK" sz="1200" dirty="0"/>
              <a:t> tilfredse med </a:t>
            </a:r>
            <a:r>
              <a:rPr lang="da-DK" sz="1200" b="1" dirty="0"/>
              <a:t>driftsstabiliteten</a:t>
            </a:r>
            <a:r>
              <a:rPr lang="da-DK" sz="1200" dirty="0"/>
              <a:t> på tværs af </a:t>
            </a:r>
            <a:r>
              <a:rPr lang="da-DK" sz="1200" dirty="0" smtClean="0"/>
              <a:t>systemerne, og den gennemsnitlige tilfredshed er 4,0.</a:t>
            </a:r>
            <a:endParaRPr lang="da-DK" sz="1200" dirty="0"/>
          </a:p>
        </p:txBody>
      </p:sp>
      <p:sp>
        <p:nvSpPr>
          <p:cNvPr id="46" name="Tekstfelt 45"/>
          <p:cNvSpPr txBox="1"/>
          <p:nvPr/>
        </p:nvSpPr>
        <p:spPr>
          <a:xfrm>
            <a:off x="1006536" y="4343587"/>
            <a:ext cx="44623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/>
              <a:t>Brugerne er </a:t>
            </a:r>
            <a:r>
              <a:rPr lang="da-DK" sz="1200" b="1" dirty="0"/>
              <a:t>mindst</a:t>
            </a:r>
            <a:r>
              <a:rPr lang="da-DK" sz="1200" dirty="0"/>
              <a:t> tilfredse med </a:t>
            </a:r>
            <a:r>
              <a:rPr lang="da-DK" sz="1200" b="1" dirty="0"/>
              <a:t>brugervenligheden </a:t>
            </a:r>
            <a:r>
              <a:rPr lang="da-DK" sz="1200" dirty="0"/>
              <a:t>på tværs af </a:t>
            </a:r>
            <a:r>
              <a:rPr lang="da-DK" sz="1200" dirty="0" smtClean="0"/>
              <a:t>systemerne, og den gennemsnitlige tilfredshed er 3,1.</a:t>
            </a:r>
            <a:endParaRPr lang="da-DK" sz="1200" dirty="0"/>
          </a:p>
        </p:txBody>
      </p:sp>
      <p:cxnSp>
        <p:nvCxnSpPr>
          <p:cNvPr id="47" name="Lige forbindelse 111"/>
          <p:cNvCxnSpPr/>
          <p:nvPr/>
        </p:nvCxnSpPr>
        <p:spPr>
          <a:xfrm>
            <a:off x="839416" y="2205335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forbindelse 111"/>
          <p:cNvCxnSpPr/>
          <p:nvPr/>
        </p:nvCxnSpPr>
        <p:spPr>
          <a:xfrm>
            <a:off x="839416" y="2937641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forbindelse 111"/>
          <p:cNvCxnSpPr/>
          <p:nvPr/>
        </p:nvCxnSpPr>
        <p:spPr>
          <a:xfrm>
            <a:off x="839416" y="3669947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forbindelse 111"/>
          <p:cNvCxnSpPr/>
          <p:nvPr/>
        </p:nvCxnSpPr>
        <p:spPr>
          <a:xfrm>
            <a:off x="839416" y="4401239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111"/>
          <p:cNvCxnSpPr/>
          <p:nvPr/>
        </p:nvCxnSpPr>
        <p:spPr>
          <a:xfrm>
            <a:off x="839416" y="5147999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900000" y="6192000"/>
            <a:ext cx="9255238" cy="4206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a-DK" sz="800" dirty="0" err="1"/>
              <a:t>Anm</a:t>
            </a:r>
            <a:r>
              <a:rPr lang="da-DK" sz="800" dirty="0" smtClean="0"/>
              <a:t>.: Forklaring på forkortelser af systemnavne: </a:t>
            </a:r>
            <a:r>
              <a:rPr lang="da-DK" sz="800" dirty="0" err="1" smtClean="0"/>
              <a:t>SeR</a:t>
            </a:r>
            <a:r>
              <a:rPr lang="da-DK" sz="800" dirty="0" smtClean="0"/>
              <a:t>: Statens </a:t>
            </a:r>
            <a:r>
              <a:rPr lang="da-DK" sz="800" dirty="0" err="1" smtClean="0"/>
              <a:t>eRekruttering</a:t>
            </a:r>
            <a:r>
              <a:rPr lang="da-DK" sz="800" dirty="0" smtClean="0"/>
              <a:t>, SL: Statens Lønløsning, SKS: Statens Koncernsystem, SBS: Statens Budgetsystem og SHR: Statens HR.</a:t>
            </a:r>
          </a:p>
        </p:txBody>
      </p:sp>
    </p:spTree>
    <p:extLst>
      <p:ext uri="{BB962C8B-B14F-4D97-AF65-F5344CB8AC3E}">
        <p14:creationId xmlns:p14="http://schemas.microsoft.com/office/powerpoint/2010/main" val="3546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8159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think-cell Slide" r:id="rId29" imgW="338" imgH="338" progId="TCLayout.ActiveDocument.1">
                  <p:embed/>
                </p:oleObj>
              </mc:Choice>
              <mc:Fallback>
                <p:oleObj name="think-cell Slide" r:id="rId29" imgW="338" imgH="33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49521902"/>
              </p:ext>
            </p:extLst>
          </p:nvPr>
        </p:nvGraphicFramePr>
        <p:xfrm>
          <a:off x="8154988" y="2957513"/>
          <a:ext cx="3352800" cy="236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35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8883650" y="5280025"/>
            <a:ext cx="476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D9C6B57-611F-4496-BF2B-94C89342F780}" type="datetime'''I''''KTR &#10;''(depar''''''t''e''-''''&#10;''mente''r'')'''">
              <a:rPr lang="da-DK" altLang="en-US" sz="900" kern="0" smtClean="0"/>
              <a:pPr/>
              <a:t>IKTR 
(departe-
menter)</a:t>
            </a:fld>
            <a:r>
              <a:rPr lang="da-DK" altLang="en-US" sz="900" kern="0" baseline="30000" dirty="0" smtClean="0"/>
              <a:t>3</a:t>
            </a:r>
            <a:endParaRPr lang="da-DK" sz="900" kern="0" dirty="0"/>
          </a:p>
        </p:txBody>
      </p:sp>
      <p:sp>
        <p:nvSpPr>
          <p:cNvPr id="34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8191500" y="5280025"/>
            <a:ext cx="444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747118E-EBDA-4A02-B449-3A867AB8245A}" type="datetime'N''etværk for ''u''d''b''u''ds-''''''&#10;''''''j''''ur''ister 3'">
              <a:rPr lang="da-DK" altLang="en-US" sz="900" kern="0" smtClean="0"/>
              <a:pPr/>
              <a:t>Netværk for udbuds-
jurister 3</a:t>
            </a:fld>
            <a:endParaRPr lang="da-DK" sz="900" kern="0" dirty="0"/>
          </a:p>
        </p:txBody>
      </p:sp>
      <p:sp>
        <p:nvSpPr>
          <p:cNvPr id="36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9559925" y="5280025"/>
            <a:ext cx="5397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F8E6123-5506-4F7F-AB9A-687A4C4BE99C}" type="datetime'IKT''R ''(styr''''else''''s''-&#10;''med''''a''rb''e''''j''&#10;dere)'">
              <a:rPr lang="da-DK" altLang="en-US" sz="900" kern="0" smtClean="0"/>
              <a:pPr/>
              <a:t>IKTR (styrelses-
medarbej
dere)</a:t>
            </a:fld>
            <a:r>
              <a:rPr lang="da-DK" altLang="en-US" sz="900" kern="0" baseline="30000" dirty="0" smtClean="0"/>
              <a:t>3</a:t>
            </a:r>
            <a:endParaRPr lang="da-DK" sz="900" kern="0" dirty="0"/>
          </a:p>
        </p:txBody>
      </p:sp>
      <p:sp>
        <p:nvSpPr>
          <p:cNvPr id="60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0277475" y="5280025"/>
            <a:ext cx="5254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5A6650F-D8CD-4258-8FD3-5BBFF0D1F5E9}" type="datetime'''I''KTR'' ''''(lede''''r''''''e ''''&#10;i st''yr''''elser)'''">
              <a:rPr lang="da-DK" altLang="en-US" sz="900" kern="0" smtClean="0"/>
              <a:pPr/>
              <a:t>IKTR (ledere 
i styrelser)</a:t>
            </a:fld>
            <a:r>
              <a:rPr lang="da-DK" altLang="en-US" sz="900" kern="0" baseline="30000" dirty="0" smtClean="0"/>
              <a:t>3</a:t>
            </a:r>
            <a:endParaRPr lang="da-DK" sz="900" kern="0" dirty="0"/>
          </a:p>
        </p:txBody>
      </p:sp>
      <p:sp>
        <p:nvSpPr>
          <p:cNvPr id="61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10987088" y="5280025"/>
            <a:ext cx="5207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5194819-07DF-4979-8F62-69DA175BDCC4}" type="datetime'Anal''''''''''y''''''''se-n''''e''tvæ''r''k''''''e''t'''">
              <a:rPr lang="da-DK" altLang="en-US" sz="900" kern="0" smtClean="0"/>
              <a:pPr/>
              <a:t>Analyse-netværket</a:t>
            </a:fld>
            <a:endParaRPr lang="da-DK" sz="900" kern="0" dirty="0"/>
          </a:p>
        </p:txBody>
      </p:sp>
      <p:sp>
        <p:nvSpPr>
          <p:cNvPr id="6" name="Rektangel 5" hidden="1"/>
          <p:cNvSpPr/>
          <p:nvPr>
            <p:custDataLst>
              <p:tags r:id="rId9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kumimoji="0" lang="da-DK" sz="200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2000" dirty="0" smtClean="0"/>
              <a:t>Den generelle tilfredshed med ØS’ netværk er steget med 0,3 sammenlignet med sidste år </a:t>
            </a:r>
            <a:endParaRPr lang="da-DK" sz="2000" dirty="0"/>
          </a:p>
        </p:txBody>
      </p:sp>
      <p:sp>
        <p:nvSpPr>
          <p:cNvPr id="10" name="Rektangel 9"/>
          <p:cNvSpPr/>
          <p:nvPr>
            <p:custDataLst>
              <p:tags r:id="rId10"/>
            </p:custDataLst>
          </p:nvPr>
        </p:nvSpPr>
        <p:spPr bwMode="auto">
          <a:xfrm>
            <a:off x="757238" y="2457450"/>
            <a:ext cx="160338" cy="120650"/>
          </a:xfrm>
          <a:prstGeom prst="rect">
            <a:avLst/>
          </a:prstGeom>
          <a:solidFill>
            <a:srgbClr val="7CC4A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ktangel 11"/>
          <p:cNvSpPr/>
          <p:nvPr>
            <p:custDataLst>
              <p:tags r:id="rId11"/>
            </p:custDataLst>
          </p:nvPr>
        </p:nvSpPr>
        <p:spPr bwMode="auto">
          <a:xfrm>
            <a:off x="1323975" y="2457450"/>
            <a:ext cx="160338" cy="120650"/>
          </a:xfrm>
          <a:prstGeom prst="rect">
            <a:avLst/>
          </a:prstGeom>
          <a:solidFill>
            <a:srgbClr val="AFC8E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ktangel 7"/>
          <p:cNvSpPr/>
          <p:nvPr>
            <p:custDataLst>
              <p:tags r:id="rId12"/>
            </p:custDataLst>
          </p:nvPr>
        </p:nvSpPr>
        <p:spPr bwMode="auto">
          <a:xfrm>
            <a:off x="1890713" y="2457450"/>
            <a:ext cx="160338" cy="1206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2101850" y="24542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49BDEB0-0183-48DD-B973-DD11BF3AFF88}" type="datetime'''''''''''''''''''''''2''02''''''1'''''''''''''''''''''''''">
              <a:rPr lang="da-DK" altLang="en-US" sz="900" smtClean="0"/>
              <a:pPr marL="0" indent="0">
                <a:spcBef>
                  <a:spcPct val="0"/>
                </a:spcBef>
                <a:buNone/>
              </a:pPr>
              <a:t>2021</a:t>
            </a:fld>
            <a:endParaRPr lang="da-DK" sz="900" dirty="0">
              <a:sym typeface="+mn-lt"/>
            </a:endParaRPr>
          </a:p>
        </p:txBody>
      </p:sp>
      <p:sp>
        <p:nvSpPr>
          <p:cNvPr id="78" name="Rectangle 3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968375" y="24542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7E24F30-2113-42DB-9327-24D94CA152F1}" type="datetime'''''''''''''''''''''''''''''2''''''''''0''19'''''">
              <a:rPr lang="da-DK" altLang="en-US" sz="900" smtClean="0"/>
              <a:pPr marL="0" indent="0">
                <a:spcBef>
                  <a:spcPct val="0"/>
                </a:spcBef>
                <a:buNone/>
              </a:pPr>
              <a:t>2019</a:t>
            </a:fld>
            <a:endParaRPr lang="da-DK" sz="900" dirty="0">
              <a:sym typeface="+mn-lt"/>
            </a:endParaRPr>
          </a:p>
        </p:txBody>
      </p:sp>
      <p:sp>
        <p:nvSpPr>
          <p:cNvPr id="207" name="Rectangle 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1535113" y="24542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CD83515-C8F9-468C-BB0F-5DBB826B2A96}" type="datetime'''''''''''''2''''''''''''''0''''''''''''''2''''''''''''0'''''">
              <a:rPr lang="da-DK" altLang="en-US" sz="90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2020</a:t>
            </a:fld>
            <a:endParaRPr lang="da-DK" sz="900" dirty="0">
              <a:sym typeface="+mn-lt"/>
            </a:endParaRPr>
          </a:p>
        </p:txBody>
      </p:sp>
      <p:sp>
        <p:nvSpPr>
          <p:cNvPr id="50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899999" y="6192000"/>
            <a:ext cx="8652385" cy="28416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a-DK" sz="800" dirty="0" err="1"/>
              <a:t>Anm</a:t>
            </a:r>
            <a:r>
              <a:rPr lang="da-DK" sz="800" dirty="0"/>
              <a:t>.:</a:t>
            </a:r>
            <a:r>
              <a:rPr lang="da-DK" sz="800" b="1" dirty="0"/>
              <a:t> </a:t>
            </a:r>
            <a:r>
              <a:rPr lang="da-DK" sz="800" dirty="0"/>
              <a:t>Det samlede antal besvarelser i 2021 er 189, hvilket svarer til en svarrate på 25,7 </a:t>
            </a:r>
            <a:r>
              <a:rPr lang="da-DK" sz="800" dirty="0" smtClean="0"/>
              <a:t>pct. </a:t>
            </a:r>
            <a:endParaRPr lang="da-DK" sz="800" dirty="0"/>
          </a:p>
          <a:p>
            <a:pPr>
              <a:spcBef>
                <a:spcPts val="0"/>
              </a:spcBef>
            </a:pPr>
            <a:r>
              <a:rPr lang="da-DK" sz="800" dirty="0" smtClean="0"/>
              <a:t>Noter: </a:t>
            </a:r>
            <a:r>
              <a:rPr lang="da-DK" sz="800" b="1" dirty="0" smtClean="0"/>
              <a:t>1)</a:t>
            </a:r>
            <a:r>
              <a:rPr lang="da-DK" sz="800" dirty="0" smtClean="0"/>
              <a:t> Netværket hed tidligere Netværk for erfarne udbudsjurister. </a:t>
            </a:r>
            <a:r>
              <a:rPr lang="da-DK" sz="800" b="1" dirty="0"/>
              <a:t>2</a:t>
            </a:r>
            <a:r>
              <a:rPr lang="da-DK" sz="800" b="1" dirty="0" smtClean="0"/>
              <a:t>)</a:t>
            </a:r>
            <a:r>
              <a:rPr lang="da-DK" sz="800" dirty="0" smtClean="0"/>
              <a:t> Netværket hed tidligere Netværk for udbudsjurister med få års erfaring. </a:t>
            </a:r>
            <a:r>
              <a:rPr lang="da-DK" sz="800" b="1" dirty="0" smtClean="0"/>
              <a:t>3)</a:t>
            </a:r>
            <a:r>
              <a:rPr lang="da-DK" sz="800" dirty="0" smtClean="0"/>
              <a:t> </a:t>
            </a:r>
            <a:r>
              <a:rPr lang="da-DK" sz="800" dirty="0"/>
              <a:t>IKTR: Netværk for Intern kontrol, tilsyn og risikostyring</a:t>
            </a:r>
            <a:r>
              <a:rPr lang="da-DK" sz="800" dirty="0" smtClean="0"/>
              <a:t>.</a:t>
            </a:r>
          </a:p>
        </p:txBody>
      </p:sp>
      <p:cxnSp>
        <p:nvCxnSpPr>
          <p:cNvPr id="58" name="Lige forbindelse 57"/>
          <p:cNvCxnSpPr/>
          <p:nvPr/>
        </p:nvCxnSpPr>
        <p:spPr bwMode="auto">
          <a:xfrm>
            <a:off x="8120923" y="2698750"/>
            <a:ext cx="26249" cy="258127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0133" y="158751"/>
            <a:ext cx="5395913" cy="252413"/>
          </a:xfrm>
        </p:spPr>
        <p:txBody>
          <a:bodyPr/>
          <a:lstStyle/>
          <a:p>
            <a:r>
              <a:rPr lang="da-DK" sz="1000" dirty="0"/>
              <a:t>KAPITEL </a:t>
            </a:r>
            <a:r>
              <a:rPr lang="da-DK" dirty="0"/>
              <a:t>4</a:t>
            </a:r>
            <a:r>
              <a:rPr lang="da-DK" sz="1000" dirty="0" smtClean="0"/>
              <a:t> - NETVÆRK</a:t>
            </a:r>
            <a:endParaRPr lang="da-DK" sz="1000" dirty="0"/>
          </a:p>
        </p:txBody>
      </p:sp>
      <p:sp>
        <p:nvSpPr>
          <p:cNvPr id="57" name="Tekstfelt 56"/>
          <p:cNvSpPr txBox="1"/>
          <p:nvPr/>
        </p:nvSpPr>
        <p:spPr>
          <a:xfrm>
            <a:off x="9364736" y="2282389"/>
            <a:ext cx="113650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900" i="1" dirty="0" smtClean="0"/>
              <a:t>Nye netværk i 2021</a:t>
            </a:r>
          </a:p>
        </p:txBody>
      </p:sp>
      <p:graphicFrame>
        <p:nvGraphicFramePr>
          <p:cNvPr id="72" name="Chart 3"/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874507177"/>
              </p:ext>
            </p:extLst>
          </p:nvPr>
        </p:nvGraphicFramePr>
        <p:xfrm>
          <a:off x="619125" y="2698750"/>
          <a:ext cx="7527925" cy="262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155" name="Rectangle 3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5861050" y="5286375"/>
            <a:ext cx="7239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1E063A1-5863-4E12-8A71-AA729EF0A6A9}" type="datetime'Netværk for'' s''tatslig til''''''skuds-''&#10;ad''ministrati''on'">
              <a:rPr lang="da-DK" altLang="en-US" sz="900" smtClean="0"/>
              <a:pPr/>
              <a:t>Netværk for statslig tilskuds-
administration</a:t>
            </a:fld>
            <a:endParaRPr lang="da-DK" sz="900" dirty="0">
              <a:sym typeface="+mn-lt"/>
            </a:endParaRPr>
          </a:p>
        </p:txBody>
      </p:sp>
      <p:sp>
        <p:nvSpPr>
          <p:cNvPr id="113" name="Rectangle 3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4479925" y="5286375"/>
            <a:ext cx="5397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6D6C797-9180-41B6-AA06-643AC3753604}" type="datetime'Net''''værk o''m sty''ri''ng (ø''k''''o''nomi-&#10;chefer'' 3'')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Netværk om styring (økonomi-
chefer 3)</a:t>
            </a:fld>
            <a:endParaRPr lang="da-DK" sz="900" dirty="0">
              <a:sym typeface="+mn-lt"/>
            </a:endParaRPr>
          </a:p>
        </p:txBody>
      </p:sp>
      <p:sp>
        <p:nvSpPr>
          <p:cNvPr id="48" name="Rectangle 3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801688" y="5286375"/>
            <a:ext cx="533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A17051B-4289-4076-A4E6-3EFB233CF15F}" type="datetime'''''''A''l''''''le'' ''n''e''''''''''''tvæ''''r''k'">
              <a:rPr lang="da-DK" altLang="en-US" sz="1050" b="1" smtClean="0"/>
              <a:pPr marL="0" indent="0" algn="ctr">
                <a:spcBef>
                  <a:spcPct val="0"/>
                </a:spcBef>
                <a:buNone/>
              </a:pPr>
              <a:t>Alle netværk</a:t>
            </a:fld>
            <a:endParaRPr lang="da-DK" sz="900" b="1" dirty="0">
              <a:sym typeface="+mn-lt"/>
            </a:endParaRPr>
          </a:p>
        </p:txBody>
      </p:sp>
      <p:sp>
        <p:nvSpPr>
          <p:cNvPr id="164" name="Rectangle 3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2236788" y="5286375"/>
            <a:ext cx="6096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4DE8D7C-EF75-4A8D-98C1-28EEB33D860A}" type="datetime'Netværk for'' Ad''v''''anced A''''n''''aly''''t''i''''''cs'">
              <a:rPr lang="da-DK" altLang="en-US" sz="900" smtClean="0"/>
              <a:pPr/>
              <a:t>Netværk for Advanced Analytics</a:t>
            </a:fld>
            <a:endParaRPr lang="da-DK" sz="900" dirty="0">
              <a:sym typeface="+mn-lt"/>
            </a:endParaRPr>
          </a:p>
        </p:txBody>
      </p:sp>
      <p:sp>
        <p:nvSpPr>
          <p:cNvPr id="111" name="Rectangle 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2873375" y="5286375"/>
            <a:ext cx="806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F01ABDF-353C-46F7-9C18-D6F5B7F41A1B}" type="datetime'Ne''''t''''værk om'' styri''ng ''(dep''. øko''n''omichefer)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Netværk om styring (dep. økonomichefer)</a:t>
            </a:fld>
            <a:endParaRPr lang="da-DK" sz="900" dirty="0">
              <a:sym typeface="+mn-lt"/>
            </a:endParaRPr>
          </a:p>
        </p:txBody>
      </p:sp>
      <p:sp>
        <p:nvSpPr>
          <p:cNvPr id="163" name="Rectangle 3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1471613" y="5286375"/>
            <a:ext cx="666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0353A11-CC1D-43CB-B1FF-BFCCF0B52700}" type="datetime'B''I''''''-''''''net''vær''''''''''k''e''''''''''t'''''''''">
              <a:rPr lang="da-DK" altLang="en-US" sz="900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BI-netværket</a:t>
            </a:fld>
            <a:endParaRPr lang="da-DK" sz="900" dirty="0">
              <a:sym typeface="+mn-lt"/>
            </a:endParaRPr>
          </a:p>
        </p:txBody>
      </p:sp>
      <p:sp>
        <p:nvSpPr>
          <p:cNvPr id="112" name="Rectangle 3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3743325" y="5286375"/>
            <a:ext cx="5397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21BF171-4474-4D9D-96E4-3A1566490FC7}" type="datetime'N''et''''''''v''æ''rk om st''yring (''økonomi-&#10;chefe''''r 2)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Netværk om styring (økonomi-
chefer 2)</a:t>
            </a:fld>
            <a:endParaRPr lang="da-DK" sz="900" dirty="0">
              <a:sym typeface="+mn-lt"/>
            </a:endParaRPr>
          </a:p>
        </p:txBody>
      </p:sp>
      <p:sp>
        <p:nvSpPr>
          <p:cNvPr id="114" name="Rectangle 3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5108575" y="5286375"/>
            <a:ext cx="7556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3979493-EB57-4F59-97F5-9B805C1381E1}" type="datetime'Netværk &#10;om styring&#10;''(øk''''ono''m''i-&#10;med''''arbej''''dere)'">
              <a:rPr lang="da-DK" altLang="en-US" sz="900" smtClean="0"/>
              <a:pPr marL="0" indent="0" algn="ctr">
                <a:spcBef>
                  <a:spcPct val="0"/>
                </a:spcBef>
                <a:buNone/>
              </a:pPr>
              <a:t>Netværk 
om styring
(økonomi-
medarbejdere)</a:t>
            </a:fld>
            <a:endParaRPr lang="da-DK" sz="900" dirty="0">
              <a:sym typeface="+mn-lt"/>
            </a:endParaRPr>
          </a:p>
        </p:txBody>
      </p:sp>
      <p:sp>
        <p:nvSpPr>
          <p:cNvPr id="168" name="Rectangle 3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6662738" y="5286375"/>
            <a:ext cx="5905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9A78057-03E3-48EE-A26C-13F64926E88C}" type="datetime'Netvær''k'' f''''''o''r ud''''''''bu''''ds-&#10;jurister'''' 1'''">
              <a:rPr lang="da-DK" altLang="en-US" sz="900" smtClean="0"/>
              <a:pPr/>
              <a:t>Netværk for udbuds-
jurister 1</a:t>
            </a:fld>
            <a:r>
              <a:rPr lang="da-DK" altLang="en-US" sz="900" baseline="30000" dirty="0"/>
              <a:t>1</a:t>
            </a:r>
            <a:endParaRPr lang="da-DK" sz="900" baseline="30000" dirty="0">
              <a:sym typeface="+mn-lt"/>
            </a:endParaRPr>
          </a:p>
        </p:txBody>
      </p:sp>
      <p:sp>
        <p:nvSpPr>
          <p:cNvPr id="169" name="Rectangle 3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7399338" y="5286375"/>
            <a:ext cx="5905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16000" indent="-2160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759600" indent="-25200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E08DC6D-067F-4115-97D9-F56CE6597244}" type="datetime'Netværk'' ''''''f''o''r udbu''''''ds-''&#10;j''u''r''''''ister 2'">
              <a:rPr lang="da-DK" altLang="en-US" sz="900" smtClean="0"/>
              <a:pPr/>
              <a:t>Netværk for udbuds-
jurister 2</a:t>
            </a:fld>
            <a:r>
              <a:rPr lang="da-DK" altLang="en-US" sz="900" baseline="30000" dirty="0"/>
              <a:t>2</a:t>
            </a:r>
            <a:endParaRPr lang="da-DK" sz="900" baseline="30000" dirty="0">
              <a:sym typeface="+mn-lt"/>
            </a:endParaRPr>
          </a:p>
        </p:txBody>
      </p:sp>
      <p:cxnSp>
        <p:nvCxnSpPr>
          <p:cNvPr id="9" name="Lige forbindelse 8"/>
          <p:cNvCxnSpPr/>
          <p:nvPr/>
        </p:nvCxnSpPr>
        <p:spPr bwMode="auto">
          <a:xfrm>
            <a:off x="1442429" y="2708275"/>
            <a:ext cx="0" cy="25336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kstfelt 48"/>
          <p:cNvSpPr txBox="1"/>
          <p:nvPr/>
        </p:nvSpPr>
        <p:spPr>
          <a:xfrm>
            <a:off x="956518" y="1772816"/>
            <a:ext cx="48521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/>
              <a:t>Brugernes generelle tilfredshed </a:t>
            </a:r>
            <a:r>
              <a:rPr lang="da-DK" sz="1200" dirty="0"/>
              <a:t>er</a:t>
            </a:r>
            <a:r>
              <a:rPr lang="da-DK" sz="1200" b="1" dirty="0"/>
              <a:t> </a:t>
            </a:r>
            <a:r>
              <a:rPr lang="da-DK" sz="1200" dirty="0"/>
              <a:t>gået frem eller er på niveau med 2020 for </a:t>
            </a:r>
            <a:r>
              <a:rPr lang="da-DK" sz="1200" b="1" dirty="0"/>
              <a:t>alle netværk</a:t>
            </a:r>
            <a:r>
              <a:rPr lang="da-DK" sz="1200" dirty="0"/>
              <a:t>.</a:t>
            </a:r>
          </a:p>
        </p:txBody>
      </p:sp>
      <p:sp>
        <p:nvSpPr>
          <p:cNvPr id="51" name="Tekstfelt 50"/>
          <p:cNvSpPr txBox="1"/>
          <p:nvPr/>
        </p:nvSpPr>
        <p:spPr>
          <a:xfrm>
            <a:off x="6553199" y="1772816"/>
            <a:ext cx="485140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b="1" dirty="0" smtClean="0"/>
              <a:t>Brugernes generelle tilfredshed </a:t>
            </a:r>
            <a:r>
              <a:rPr lang="da-DK" sz="1200" dirty="0" smtClean="0"/>
              <a:t>med de nye netværk er 4,0 eller over for</a:t>
            </a:r>
            <a:r>
              <a:rPr lang="da-DK" sz="1200" b="1" dirty="0" smtClean="0"/>
              <a:t> tre ud af fem netværk. </a:t>
            </a:r>
            <a:endParaRPr lang="da-DK" sz="1200" dirty="0"/>
          </a:p>
        </p:txBody>
      </p:sp>
      <p:cxnSp>
        <p:nvCxnSpPr>
          <p:cNvPr id="52" name="Lige forbindelse 111"/>
          <p:cNvCxnSpPr/>
          <p:nvPr/>
        </p:nvCxnSpPr>
        <p:spPr>
          <a:xfrm>
            <a:off x="839416" y="1831482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111"/>
          <p:cNvCxnSpPr/>
          <p:nvPr/>
        </p:nvCxnSpPr>
        <p:spPr>
          <a:xfrm>
            <a:off x="6456040" y="1831482"/>
            <a:ext cx="0" cy="252000"/>
          </a:xfrm>
          <a:prstGeom prst="line">
            <a:avLst/>
          </a:prstGeom>
          <a:ln w="28575" cap="rnd" cmpd="sng">
            <a:solidFill>
              <a:schemeClr val="tx1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felt 53"/>
          <p:cNvSpPr txBox="1"/>
          <p:nvPr/>
        </p:nvSpPr>
        <p:spPr>
          <a:xfrm>
            <a:off x="695400" y="1444134"/>
            <a:ext cx="422711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chemeClr val="accent1"/>
                </a:solidFill>
                <a:latin typeface="+mn-lt"/>
              </a:rPr>
              <a:t>Sammenligning af generel tilfredshed for netværk</a:t>
            </a:r>
          </a:p>
        </p:txBody>
      </p:sp>
    </p:spTree>
    <p:extLst>
      <p:ext uri="{BB962C8B-B14F-4D97-AF65-F5344CB8AC3E}">
        <p14:creationId xmlns:p14="http://schemas.microsoft.com/office/powerpoint/2010/main" val="19228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67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4&quot;&gt;&lt;elem m_fUsage=&quot;3.57932052200339301251E+00&quot;&gt;&lt;m_msothmcolidx val=&quot;0&quot;/&gt;&lt;m_rgb r=&quot;7C&quot; g=&quot;C4&quot; b=&quot;AC&quot;/&gt;&lt;/elem&gt;&lt;elem m_fUsage=&quot;3.13121351960560012628E+00&quot;&gt;&lt;m_msothmcolidx val=&quot;0&quot;/&gt;&lt;m_rgb r=&quot;AF&quot; g=&quot;C8&quot; b=&quot;E9&quot;/&gt;&lt;/elem&gt;&lt;elem m_fUsage=&quot;2.66835845336938515260E+00&quot;&gt;&lt;m_msothmcolidx val=&quot;0&quot;/&gt;&lt;m_rgb r=&quot;D4&quot; g=&quot;EB&quot; b=&quot;EA&quot;/&gt;&lt;/elem&gt;&lt;elem m_fUsage=&quot;1.50094635296999207030E-01&quot;&gt;&lt;m_msothmcolidx val=&quot;0&quot;/&gt;&lt;m_rgb r=&quot;EE&quot; g=&quot;F5&quot; b=&quot;B2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WfGeCVhbAxVOeF_OVhE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XRpDCsUXxdbSbXOC0B5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ZvjvDk4WX7HuVI2AqSV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jZq2iYgQkeVRPdnhXtD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_7_8ombTjDwc39R2y.E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XG.CYVA59yxvJ7j9wUN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u5dDb78CkJQrsAc7Ma2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7S9a84KQqXB7Q6yUKlq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3uDNLIwDsCFBk.DHsfh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A5mAH1Ep974zN9viMzE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MNkv5ZMloBoRR.PbHFR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DFlsgXwnMF9gKgC_Ki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SHvkSpgeMSDsriHdtvh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8gi9e8biLOYVRgatb4k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iODM9p8aCz9r7FpfaCE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mzAuh3cQ4NJAlp0GTdM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0DegWVHvcuJy7YlvmWw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AmyK_UvWZ1xQK_Cpjc8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4zmUrVMbccbkagumg60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TtAMFPpOT9GzeoV0Hl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PsVREhLfX7ZRzXbRhQd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CDV0WVDPdLm2AZWzaZI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Gc8DZPO5R.KzDCph42u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blMfflxU2Mc7.lyWcL_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iIwL7pJ2J4K8GlzC_SH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9NwsjDqJSLt1MpswelM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OXbIvXR1boT1gm2KV2n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edLt75ApN6b8sF9hRSS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0miDTX0Alodv.VBQxmd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pdvVrYLkyLVfZydIMg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iMaQqGQwf5aRtoHxFl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l22CXvRYWdgvAKq5B9E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Ng0K9Gp7O1vzf44hBKv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pRkKYO5X7FnMikBoKT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DBCDEROIpg5Aw8LRU9g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ChPS0EWGgOpdsMORj4f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HFotUzDjmJIInJ.M38l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tRjCU35NUjd_JregSPy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eBGyf3d.esRpp_X8XGb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I8RC2BxqMSxUIZzXsZc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HhFgqum170QScNYbrc2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B5SZVYaINQzna40A1IE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m1nAt.HOtOTVGujxtTL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7DmTsEUFaT25Z0ijRlD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tmqwSN3PRZH2BKUtXtJ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KAaCuqlqkl4Vp3WqbKJ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Fl6CNwuFcetffMu0am4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zoJmdXqYU0xYZszXNNf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ZQYw5WJ4j9u5dCe4L8e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A8TI17haUTu54NkLner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V.UxNUf1nhXg3889A9t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HZ2QLHhwzDd3cPKVpz3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KEqcZMUjZtxATnj6YXb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8XC3zUGZy0JhebFIeeg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Gg9sRPpTJ7VV8Bw.BcG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RtyQEPb283QKZl3VHhT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k5Zka75xt_8javCgOAK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Edd0XBCRjf_bYOx6rMg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8j9.JCfPTTfxdqrBRgJ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7oUDYatitGWXjCLZp82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pfRaywCEP5qUIeHfe4t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Hj7mjWGlkvGQ9CK9Q7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uINEGhIP78MPgn9.l68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Nv..ZOSzZe4rL5ltsF1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AXK_Va6zm1BMn8_sWGb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mx48QsjTOwB4aRTz1W6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wBDyymKhqN6Oyh0OpRc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VeGu4agWgwDO4rCbhWV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n33Rb7ASeIW9gtce6XZ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YPoQtpUphg5wQRw71ix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fv8dnZRahfUo30sDhfJ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QHEtkIjSND.DbiMvObq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1fScJK61A0tj1jg_X28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6I9bJ3nKC5q3JtAwwcQ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5hO2dgLTWP5tfsudR69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4RRktPClHtryx_4VG10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_IS6.K7hKAd1y7C9tJc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FskqLQWF80cnZaJW_D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of6ub3g0If3tm4VLbuo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yS7CjzP7Vjv9WyiVOFG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NVlFtpbv1glokPe7hi6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NuEfrh.bRQyufCRaNNT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mCwQ4Aw6LsJvWQkFo7d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i.SqVT5F9z8ye5jV9H0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1LhQpdSCUmk54v2AxJv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8XC3zUGZy0JhebFIeeg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Gg9sRPpTJ7VV8Bw.BcG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RtyQEPb283QKZl3VHhT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k5Zka75xt_8javCgOAK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Edd0XBCRjf_bYOx6rMg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8j9.JCfPTTfxdqrBRgJ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7oUDYatitGWXjCLZp82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pfRaywCEP5qUIeHfe4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hB8Fc1rRsscmJrIJfJM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Hj7mjWGlkvGQ9CK9Q7N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Nv..ZOSzZe4rL5ltsF1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AXK_Va6zm1BMn8_sWGb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k6LJ3hBCVRDx.ePpl3s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YPoQtpUphg5wQRw71ix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a_9CIY0zct71LvupT0o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1fScJK61A0tj1jg_X28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4RRktPClHtryx_4VG10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2YsiXvlfjexn5FoF7VZ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vStc7WbfG0jbBOHprq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vTk4mOVNIkN316pmdaf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J_FGFoNBdzeZlI9393V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tA2uvc88i9QIq7ZO8o4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SHvkSpgeMSDsriHdtvh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8WtFfs_dgmf09gUn5qT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9NwsjDqJSLt1MpswelM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jLsiFD5pfKt3D05DthO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Q_9OLCy91hBazd8rhl3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D9_Tme6CDdXc6b3V02X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iODM9p8aCz9r7FpfaCE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eCb_nuCVemg7_5CmM7x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0DegWVHvcuJy7YlvmWw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mzAuh3cQ4NJAlp0GTdM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8gi9e8biLOYVRgatb4k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AmyK_UvWZ1xQK_Cpjc8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TtAMFPpOT9GzeoV0Hlv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4zmUrVMbccbkagumg60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CDV0WVDPdLm2AZWzaZI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8XC3zUGZy0JhebFIeeg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Gg9sRPpTJ7VV8Bw.BcG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lAP0Zxowp5i46L5lhU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RtyQEPb283QKZl3VHhT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k5Zka75xt_8javCgOAK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Edd0XBCRjf_bYOx6rMg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8j9.JCfPTTfxdqrBRgJ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7oUDYatitGWXjCLZp82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pfRaywCEP5qUIeHfe4t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Hj7mjWGlkvGQ9CK9Q7N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Nv..ZOSzZe4rL5ltsF1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AXK_Va6zm1BMn8_sWGb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k6LJ3hBCVRDx.ePpl3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ereM2v5dnEZcHmhzI8.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fv8dnZRahfUo30sDhfJ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YPoQtpUphg5wQRw71ix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1fScJK61A0tj1jg_X28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4RRktPClHtryx_4VG10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oBJjs20QWUjo7a4007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CO4u.XYF9O9nQMYvO0c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y8ifn7fAqMGUN_hmd94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z3CyW41pZb2tc3cOsDB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n.WaySAhIwS6owWMjS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TdrY5ZQikRRGBd1dpD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rU2ZpZ1anZ8WX_.eZ7n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8XC3zUGZy0JhebFIee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Gg9sRPpTJ7VV8Bw.BcG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RtyQEPb283QKZl3VHhT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k5Zka75xt_8javCgOAK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Edd0XBCRjf_bYOx6rMg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8j9.JCfPTTfxdqrBRgJ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7oUDYatitGWXjCLZp82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uXjHQUTNqveQz15mKyl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pfRaywCEP5qUIeHfe4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Hj7mjWGlkvGQ9CK9Q7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Nv..ZOSzZe4rL5ltsF1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AXK_Va6zm1BMn8_sWGb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IAZg2ofEvmke7nkumvm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YNdJzybXqB2ms8wKsYa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trHkpmR0qbS44znGzxl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VZY7a7ucuAm1c5VQvoE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4fbeFh4.QJyXwlQUWzw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gmonG.LHQxylISSF5q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7271273651127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xl6jKn40AdewZqr2Wpo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_7uyaFX85BaQd0NHkGQ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4RRktPClHtryx_4VG10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wfkXyMOYh_rENE6TpQ.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jPj7DwdzdWmz2f9RSWM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BgLCmiuCvjrgMKFTQNj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1fScJK61A0tj1jg_X28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fv8dnZRahfUo30sDhfJ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ltxm6399v6kH6ZaVJQT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u5dDb78CkJQrsAc7Ma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c6OfUfJBkoW04.VLMvm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_7_8ombTjDwc39R2y.E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SHvkSpgeMSDsriHdtvh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8gi9e8biLOYVRgatb4k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iODM9p8aCz9r7FpfaCE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0DegWVHvcuJy7YlvmWw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mzAuh3cQ4NJAlp0GTdM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l2gqZZKuKDTXBBZyCz1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AmyK_UvWZ1xQK_Cpjc8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4zmUrVMbccbkagumg60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O8tRGE32xZxbBmzLmcW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CDV0WVDPdLm2AZWzaZI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TtAMFPpOT9GzeoV0Hlv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GWQlIEFPlu5atl4IZ4D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YrvHbeoEENkr3Z6SVy6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08hqAT9Gxi9D8t42IkD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2dZccgfmFRgcyYEgbxg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7MaXpzGyGX4jX_pNCyE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D9_Tme6CDdXc6b3V02X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V8pSml6NGNzTWkj4xHR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z.l5Z1qyeeWNF7mHHa9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RpCbbVb.iKV2jPIJv9N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s8SWq7bbtBm2q_U2UPi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191dm3AEbJvBso2t_HH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p.__RgJuYVbgJJu9WkN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ERBetjERv.ZY7sJM9lV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sxqNtTVKOv2weh31UbK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tsLZU2M6aThX2Nw6IE5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ldSWnX1d8J8KsicQjyZ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KWPoLVfm.6wTowuCaD3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WJPnJ3gQY__UZ8bT6WH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1C83A3gW0x5HcqRCbsw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8XC3zUGZy0JhebFIee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tLcPp2FKPqJBdswt2an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trHkpmR0qbS44znGzxl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hB1rLNp6Hnxt7JzHAle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9xKXgRJmO.BPTMKx4tK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hrX5kFSEKfGMai9kTLB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4fbeFh4.QJyXwlQUWzwA"/>
</p:tagLst>
</file>

<file path=ppt/theme/theme1.xml><?xml version="1.0" encoding="utf-8"?>
<a:theme xmlns:a="http://schemas.openxmlformats.org/drawingml/2006/main" name="Blank">
  <a:themeElements>
    <a:clrScheme name="FM Økonomistyrelsen">
      <a:dk1>
        <a:srgbClr val="000000"/>
      </a:dk1>
      <a:lt1>
        <a:srgbClr val="FFFFFF"/>
      </a:lt1>
      <a:dk2>
        <a:srgbClr val="066B43"/>
      </a:dk2>
      <a:lt2>
        <a:srgbClr val="F6F6F6"/>
      </a:lt2>
      <a:accent1>
        <a:srgbClr val="3B5463"/>
      </a:accent1>
      <a:accent2>
        <a:srgbClr val="00B08C"/>
      </a:accent2>
      <a:accent3>
        <a:srgbClr val="85909A"/>
      </a:accent3>
      <a:accent4>
        <a:srgbClr val="ED5E66"/>
      </a:accent4>
      <a:accent5>
        <a:srgbClr val="64AACC"/>
      </a:accent5>
      <a:accent6>
        <a:srgbClr val="82244D"/>
      </a:accent6>
      <a:hlink>
        <a:srgbClr val="3E72A6"/>
      </a:hlink>
      <a:folHlink>
        <a:srgbClr val="000000"/>
      </a:folHlink>
    </a:clrScheme>
    <a:fontScheme name="FM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custClrLst>
    <a:custClr name="Dark blue">
      <a:srgbClr val="3B5463"/>
    </a:custClr>
    <a:custClr name="Payness gray 1">
      <a:srgbClr val="57707F"/>
    </a:custClr>
    <a:custClr name="Pastel blue 1">
      <a:srgbClr val="B8CBD6"/>
    </a:custClr>
    <a:custClr name="Skye">
      <a:srgbClr val="64AACC"/>
    </a:custClr>
    <a:custClr name="Cloud">
      <a:srgbClr val="9CA9B4"/>
    </a:custClr>
    <a:custClr name="Grass">
      <a:srgbClr val="008569"/>
    </a:custClr>
    <a:custClr name="Turquoise">
      <a:srgbClr val="00B08C"/>
    </a:custClr>
    <a:custClr name="Light turquoise">
      <a:srgbClr val="AADBCB"/>
    </a:custClr>
    <a:custClr name="Traupe gray 1">
      <a:srgbClr val="676769"/>
    </a:custClr>
    <a:custClr name="Timber wolf">
      <a:srgbClr val="DBD9D6"/>
    </a:custClr>
    <a:custClr name="Aubergine">
      <a:srgbClr val="82244D"/>
    </a:custClr>
    <a:custClr name="Salmon">
      <a:srgbClr val="ED5E66"/>
    </a:custClr>
    <a:custClr name="Traffic red">
      <a:srgbClr val="E7304A"/>
    </a:custClr>
    <a:custClr name="Sun">
      <a:srgbClr val="E8D40D"/>
    </a:custClr>
    <a:custClr name="Mustard">
      <a:srgbClr val="B09400"/>
    </a:custClr>
  </a:custClrLst>
  <a:extLst>
    <a:ext uri="{05A4C25C-085E-4340-85A3-A5531E510DB2}">
      <thm15:themeFamily xmlns:thm15="http://schemas.microsoft.com/office/thememl/2012/main" name="1 Økonomistyrelsen 16-9 skabelon DK.potx" id="{B8180851-A6DE-4307-A129-CB01FE5F6666}" vid="{717AFC8C-1E40-4B9B-8C6E-C9A31D361311}"/>
    </a:ext>
  </a:extLst>
</a:theme>
</file>

<file path=ppt/theme/theme2.xml><?xml version="1.0" encoding="utf-8"?>
<a:theme xmlns:a="http://schemas.openxmlformats.org/drawingml/2006/main" name="Office Theme">
  <a:themeElements>
    <a:clrScheme name="FM">
      <a:dk1>
        <a:srgbClr val="000000"/>
      </a:dk1>
      <a:lt1>
        <a:srgbClr val="FFFFFF"/>
      </a:lt1>
      <a:dk2>
        <a:srgbClr val="031D5C"/>
      </a:dk2>
      <a:lt2>
        <a:srgbClr val="F6F6F6"/>
      </a:lt2>
      <a:accent1>
        <a:srgbClr val="3B5463"/>
      </a:accent1>
      <a:accent2>
        <a:srgbClr val="00B08C"/>
      </a:accent2>
      <a:accent3>
        <a:srgbClr val="85909A"/>
      </a:accent3>
      <a:accent4>
        <a:srgbClr val="ED5E66"/>
      </a:accent4>
      <a:accent5>
        <a:srgbClr val="64AACC"/>
      </a:accent5>
      <a:accent6>
        <a:srgbClr val="82244D"/>
      </a:accent6>
      <a:hlink>
        <a:srgbClr val="A4A4A4"/>
      </a:hlink>
      <a:folHlink>
        <a:srgbClr val="000000"/>
      </a:folHlink>
    </a:clrScheme>
    <a:fontScheme name="FM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ark blue">
      <a:srgbClr val="3B5463"/>
    </a:custClr>
    <a:custClr name="Payness gray 1">
      <a:srgbClr val="57707F"/>
    </a:custClr>
    <a:custClr name="Pastel blue 1">
      <a:srgbClr val="B8CBD6"/>
    </a:custClr>
    <a:custClr name="Skye">
      <a:srgbClr val="64AACC"/>
    </a:custClr>
    <a:custClr name="Cloud">
      <a:srgbClr val="9CA9B4"/>
    </a:custClr>
    <a:custClr name="Grass">
      <a:srgbClr val="008569"/>
    </a:custClr>
    <a:custClr name="Turquoise">
      <a:srgbClr val="00B08C"/>
    </a:custClr>
    <a:custClr name="Light turquoise">
      <a:srgbClr val="AADBCB"/>
    </a:custClr>
    <a:custClr name="Traupe gray 1">
      <a:srgbClr val="676769"/>
    </a:custClr>
    <a:custClr name="Timber wolf">
      <a:srgbClr val="DBD9D6"/>
    </a:custClr>
    <a:custClr name="Aubergine">
      <a:srgbClr val="82244D"/>
    </a:custClr>
    <a:custClr name="Salmon">
      <a:srgbClr val="ED5E66"/>
    </a:custClr>
    <a:custClr name="Traffic red">
      <a:srgbClr val="E7304A"/>
    </a:custClr>
    <a:custClr name="Sun">
      <a:srgbClr val="E8D40D"/>
    </a:custClr>
    <a:custClr name="Mustard">
      <a:srgbClr val="B09400"/>
    </a:custClr>
  </a:custClrLst>
</a:theme>
</file>

<file path=ppt/theme/theme3.xml><?xml version="1.0" encoding="utf-8"?>
<a:theme xmlns:a="http://schemas.openxmlformats.org/drawingml/2006/main" name="Office Theme">
  <a:themeElements>
    <a:clrScheme name="FM">
      <a:dk1>
        <a:srgbClr val="000000"/>
      </a:dk1>
      <a:lt1>
        <a:srgbClr val="FFFFFF"/>
      </a:lt1>
      <a:dk2>
        <a:srgbClr val="031D5C"/>
      </a:dk2>
      <a:lt2>
        <a:srgbClr val="F6F6F6"/>
      </a:lt2>
      <a:accent1>
        <a:srgbClr val="3B5463"/>
      </a:accent1>
      <a:accent2>
        <a:srgbClr val="00B08C"/>
      </a:accent2>
      <a:accent3>
        <a:srgbClr val="85909A"/>
      </a:accent3>
      <a:accent4>
        <a:srgbClr val="ED5E66"/>
      </a:accent4>
      <a:accent5>
        <a:srgbClr val="64AACC"/>
      </a:accent5>
      <a:accent6>
        <a:srgbClr val="82244D"/>
      </a:accent6>
      <a:hlink>
        <a:srgbClr val="A4A4A4"/>
      </a:hlink>
      <a:folHlink>
        <a:srgbClr val="000000"/>
      </a:folHlink>
    </a:clrScheme>
    <a:fontScheme name="FM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ark blue">
      <a:srgbClr val="3B5463"/>
    </a:custClr>
    <a:custClr name="Payness gray 1">
      <a:srgbClr val="57707F"/>
    </a:custClr>
    <a:custClr name="Pastel blue 1">
      <a:srgbClr val="B8CBD6"/>
    </a:custClr>
    <a:custClr name="Skye">
      <a:srgbClr val="64AACC"/>
    </a:custClr>
    <a:custClr name="Cloud">
      <a:srgbClr val="9CA9B4"/>
    </a:custClr>
    <a:custClr name="Grass">
      <a:srgbClr val="008569"/>
    </a:custClr>
    <a:custClr name="Turquoise">
      <a:srgbClr val="00B08C"/>
    </a:custClr>
    <a:custClr name="Light turquoise">
      <a:srgbClr val="AADBCB"/>
    </a:custClr>
    <a:custClr name="Traupe gray 1">
      <a:srgbClr val="676769"/>
    </a:custClr>
    <a:custClr name="Timber wolf">
      <a:srgbClr val="DBD9D6"/>
    </a:custClr>
    <a:custClr name="Aubergine">
      <a:srgbClr val="82244D"/>
    </a:custClr>
    <a:custClr name="Salmon">
      <a:srgbClr val="ED5E66"/>
    </a:custClr>
    <a:custClr name="Traffic red">
      <a:srgbClr val="E7304A"/>
    </a:custClr>
    <a:custClr name="Sun">
      <a:srgbClr val="E8D40D"/>
    </a:custClr>
    <a:custClr name="Mustard">
      <a:srgbClr val="B0940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19" ma:contentTypeDescription="Create a new document." ma:contentTypeScope="" ma:versionID="512e4806d3313dc0b8e0d4e8c43aab6d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f2601e98e476e37259289359d6fa58a2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Picture" minOccurs="0"/>
                <xsd:element ref="ns3:Hyperlink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icture" ma:index="18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" ma:index="19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0,"isValidatorEnabled":false,"isLocked":false,"elementsMetadata":[],"slideId":"637438051029871703","enableDocumentContentUpdater":true,"version":"1.14"}]]></TemplafySlideTemplateConfiguration>
</file>

<file path=customXml/item12.xml><?xml version="1.0" encoding="utf-8"?>
<TemplafySlideTemplateConfiguration><![CDATA[{"slideVersion":0,"isValidatorEnabled":false,"isLocked":false,"elementsMetadata":[],"slideId":"637438051029871702","enableDocumentContentUpdater":true,"version":"1.14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0,"isValidatorEnabled":false,"isLocked":false,"elementsMetadata":[],"slideId":"637495927840220747","enableDocumentContentUpdater":true,"version":"1.12"}]]></TemplafySlideTemplateConfiguration>
</file>

<file path=customXml/item17.xml><?xml version="1.0" encoding="utf-8"?>
<TemplafySlideTemplateConfiguration><![CDATA[{"slideVersion":0,"isValidatorEnabled":false,"isLocked":false,"elementsMetadata":[],"slideId":"637438051029871701","enableDocumentContentUpdater":true,"version":"1.14"}]]></TemplafySlideTemplateConfiguration>
</file>

<file path=customXml/item18.xml><?xml version="1.0" encoding="utf-8"?>
<TemplafySlideTemplateConfiguration><![CDATA[{"slideVersion":0,"isValidatorEnabled":false,"isLocked":false,"elementsMetadata":[],"slideId":"637438051030184283","enableDocumentContentUpdater":true,"version":"1.14"}]]></TemplafySlideTemplateConfiguration>
</file>

<file path=customXml/item19.xml><?xml version="1.0" encoding="utf-8"?>
<TemplafySlideTemplateConfiguration><![CDATA[{"slideVersion":0,"isValidatorEnabled":false,"isLocked":false,"elementsMetadata":[],"slideId":"637438051030184281","enableDocumentContentUpdater":true,"version":"1.14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TemplateConfiguration><![CDATA[{"elementsMetadata":[{"type":"shape","id":"0412f60d-a38e-40e6-9775-e433b5b86b51","elementConfiguration":{"inheritDimensions":"inheritNone","width":"7.04 cm","height":"1.82 cm","binding":"UserProfile.LogoInsertion.PpLogoName","disableUpdates":false,"type":"image"}},{"type":"shape","id":"83728622-5983-4efb-af26-0784135813b8","elementConfiguration":{"inheritDimensions":"inheritNone","width":"7.04 cm","height":"1.82 cm","binding":"UserProfile.LogoInsertion.PpLogoNameWhite","disableUpdates":false,"type":"image"}},{"type":"shape","id":"2b492c16-1ac0-472d-8a19-3c1fa381f9ff","elementConfiguration":{"inheritDimensions":"inheritNone","width":"7.04 cm","height":"1.82 cm","binding":"UserProfile.LogoInsertion.PpLogoNameWhite","disableUpdates":false,"type":"image"}},{"type":"shape","id":"a3a86eac-a8b7-45bb-a080-c1ac9c1d3d90","elementConfiguration":{"inheritDimensions":"inheritNone","width":"7.04 cm","height":"1.82 cm","binding":"UserProfile.LogoInsertion.PpLogoNameWhite","disableUpdates":false,"type":"image"}},{"type":"shape","id":"c0f4f50d-21fe-4cb6-aad5-07192472dc99","elementConfiguration":{"inheritDimensions":"inheritNone","width":"7.04 cm","height":"1.82 cm","binding":"UserProfile.LogoInsertion.PpLogoNameWhite","disableUpdates":false,"type":"image"}},{"type":"shape","id":"d5ebd768-2c79-4112-adca-8d3524c826fa","elementConfiguration":{"inheritDimensions":"inheritNone","width":"7.57 cm","height":"1.96 cm","binding":"UserProfile.LogoInsertion.PpLogoName","disableUpdates":false,"type":"image"}},{"type":"shape","id":"fd7cccf3-f61d-4cdd-b12f-a138a9749f45","elementConfiguration":{"inheritDimensions":"inheritNone","width":"7.04 cm","height":"1.82 cm","binding":"UserProfile.LogoInsertion.PpLogoNameWhite","disableUpdates":false,"type":"image"}},{"type":"shape","id":"b6d40a10-36a5-4956-8ec6-75313e10ace9","elementConfiguration":{"inheritDimensions":"inheritNone","width":"7.04 cm","height":"1.82 cm","binding":"UserProfile.LogoInsertion.PpLogoNameWhite","disableUpdates":false,"type":"image"}},{"type":"shape","id":"8d66e974-46b0-477f-9409-fddd6c1df4dd","elementConfiguration":{"inheritDimensions":"inheritNone","width":"7.57 cm","height":"1.96 cm","binding":"UserProfile.LogoInsertion.PpLogoNameWhite","disableUpdates":false,"type":"image"}},{"type":"shape","id":"6eeaec8a-6028-41fc-acd8-1d1840629023","elementConfiguration":{"inheritDimensions":"inheritNone","width":"7.04 cm","height":"1.82 cm","binding":"UserProfile.LogoInsertion.PpLogoName","disableUpdates":false,"type":"image"}},{"type":"shape","id":"b7b7c670-1b2d-4c8e-b6b8-1e699b95c37f","elementConfiguration":{"inheritDimensions":"inheritNone","width":"7.04 cm","height":"1.82 cm","binding":"UserProfile.LogoInsertion.PpLogoNameWhite","disableUpdates":false,"type":"image"}}],"transformationConfigurations":[{"colorTheme":"{{UserProfile.Office.ColorTheme}}","originalColorThemeXml":"<a:clrScheme name=\"FM Finansministeriet\" xmlns:a=\"http://schemas.openxmlformats.org/drawingml/2006/main\"><a:dk1><a:srgbClr val=\"000000\" /></a:dk1><a:lt1><a:srgbClr val=\"FFFFFF\" /></a:lt1><a:dk2><a:srgbClr val=\"031D5C\" /></a:dk2><a:lt2><a:srgbClr val=\"F6F6F6\" /></a:lt2><a:accent1><a:srgbClr val=\"3B5463\" /></a:accent1><a:accent2><a:srgbClr val=\"00B08C\" /></a:accent2><a:accent3><a:srgbClr val=\"85909A\" /></a:accent3><a:accent4><a:srgbClr val=\"ED5E66\" /></a:accent4><a:accent5><a:srgbClr val=\"64AACC\" /></a:accent5><a:accent6><a:srgbClr val=\"82244D\" /></a:accent6><a:hlink><a:srgbClr val=\"3E72A6\" /></a:hlink><a:folHlink><a:srgbClr val=\"000000\" /></a:folHlink></a:clrScheme>","disableUpdates":false,"type":"colorTheme"},{"language":"{{DocumentLanguage}}","disableUpdates":false,"type":"proofingLanguage"}],"templateName":"","templateDescription":"","enableDocumentContentUpdater":true,"version":"1.12"}]]></Templafy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0,"isValidatorEnabled":false,"isLocked":false,"elementsMetadata":[],"slideId":"637438051030340500","enableDocumentContentUpdater":true,"version":"1.14"}]]></TemplafySlideTemplateConfiguration>
</file>

<file path=customXml/item25.xml><?xml version="1.0" encoding="utf-8"?>
<TemplafyFormConfiguration><![CDATA[{"formFields":[],"formDataEntries":[]}]]></TemplafyForm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e0e463f-46c1-4b5a-aeae-2e65b5901510" xsi:nil="true"/>
    <Picture xmlns="fe0e463f-46c1-4b5a-aeae-2e65b5901510">
      <Url xsi:nil="true"/>
      <Description xsi:nil="true"/>
    </Picture>
    <Hyperlink xmlns="fe0e463f-46c1-4b5a-aeae-2e65b5901510">
      <Url xsi:nil="true"/>
      <Description xsi:nil="true"/>
    </Hyperlink>
  </documentManagement>
</p:properties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slideVersion":0,"isValidatorEnabled":false,"isLocked":false,"elementsMetadata":[],"slideId":"637438051029715440","enableDocumentContentUpdater":true,"version":"1.14"}]]></TemplafySlideTemplateConfiguration>
</file>

<file path=customXml/item32.xml><?xml version="1.0" encoding="utf-8"?>
<TemplafySlideTemplateConfiguration><![CDATA[{"slideVersion":0,"isValidatorEnabled":false,"isLocked":false,"elementsMetadata":[],"slideId":"637438051030027916","enableDocumentContentUpdater":true,"version":"1.14"}]]></TemplafySlideTemplateConfiguration>
</file>

<file path=customXml/item33.xml><?xml version="1.0" encoding="utf-8"?>
<TemplafySlideTemplateConfiguration><![CDATA[{"slideVersion":0,"isValidatorEnabled":false,"isLocked":false,"elementsMetadata":[],"slideId":"637438051030027915","enableDocumentContentUpdater":true,"version":"1.14"}]]></TemplafySlideTemplate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SlideTemplateConfiguration><![CDATA[{"slideVersion":0,"isValidatorEnabled":false,"isLocked":false,"elementsMetadata":[],"slideId":"637438051030184282","enableDocumentContentUpdater":true,"version":"1.14"}]]></TemplafySlideTemplateConfiguration>
</file>

<file path=customXml/item5.xml><?xml version="1.0" encoding="utf-8"?>
<TemplafySlideTemplateConfiguration><![CDATA[{"slideVersion":0,"isValidatorEnabled":false,"isLocked":false,"elementsMetadata":[],"slideId":"637438051030340499","enableDocumentContentUpdater":true,"version":"1.14"}]]></TemplafySlideTemplateConfiguration>
</file>

<file path=customXml/item6.xml><?xml version="1.0" encoding="utf-8"?>
<TemplafySlideTemplateConfiguration><![CDATA[{"slideVersion":0,"isValidatorEnabled":false,"isLocked":false,"elementsMetadata":[],"slideId":"637438051030184280","enableDocumentContentUpdater":true,"version":"1.14"}]]></TemplafySlideTemplateConfiguration>
</file>

<file path=customXml/item7.xml><?xml version="1.0" encoding="utf-8"?>
<TemplafySlideTemplateConfiguration><![CDATA[{"slideVersion":0,"isValidatorEnabled":false,"isLocked":false,"elementsMetadata":[],"slideId":"637495927840220747","enableDocumentContentUpdater":true,"version":"1.12"}]]></TemplafySlideTemplateConfiguration>
</file>

<file path=customXml/item8.xml><?xml version="1.0" encoding="utf-8"?>
<TemplafySlideTemplateConfiguration><![CDATA[{"slideVersion":0,"isValidatorEnabled":false,"isLocked":false,"elementsMetadata":[],"slideId":"637438051030496761","enableDocumentContentUpdater":true,"version":"1.14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8E823B91-366F-406D-89E8-C2DF6EA45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DEE69849-A78E-4842-AE06-A55464E7FC77}">
  <ds:schemaRefs/>
</ds:datastoreItem>
</file>

<file path=customXml/itemProps11.xml><?xml version="1.0" encoding="utf-8"?>
<ds:datastoreItem xmlns:ds="http://schemas.openxmlformats.org/officeDocument/2006/customXml" ds:itemID="{24043315-D45E-43B6-B587-ECC7CBFC3958}">
  <ds:schemaRefs/>
</ds:datastoreItem>
</file>

<file path=customXml/itemProps12.xml><?xml version="1.0" encoding="utf-8"?>
<ds:datastoreItem xmlns:ds="http://schemas.openxmlformats.org/officeDocument/2006/customXml" ds:itemID="{31165230-FBFB-41E1-A1D5-B4392E70D2EA}">
  <ds:schemaRefs/>
</ds:datastoreItem>
</file>

<file path=customXml/itemProps13.xml><?xml version="1.0" encoding="utf-8"?>
<ds:datastoreItem xmlns:ds="http://schemas.openxmlformats.org/officeDocument/2006/customXml" ds:itemID="{4C7EEFFE-AD86-4D58-AB74-31D72EAB6BEE}">
  <ds:schemaRefs/>
</ds:datastoreItem>
</file>

<file path=customXml/itemProps14.xml><?xml version="1.0" encoding="utf-8"?>
<ds:datastoreItem xmlns:ds="http://schemas.openxmlformats.org/officeDocument/2006/customXml" ds:itemID="{90F90671-016C-4B87-8E5A-F58015CC3600}">
  <ds:schemaRefs/>
</ds:datastoreItem>
</file>

<file path=customXml/itemProps15.xml><?xml version="1.0" encoding="utf-8"?>
<ds:datastoreItem xmlns:ds="http://schemas.openxmlformats.org/officeDocument/2006/customXml" ds:itemID="{DB1E99D0-B0F1-4DF3-8674-4984CDE6A171}">
  <ds:schemaRefs/>
</ds:datastoreItem>
</file>

<file path=customXml/itemProps16.xml><?xml version="1.0" encoding="utf-8"?>
<ds:datastoreItem xmlns:ds="http://schemas.openxmlformats.org/officeDocument/2006/customXml" ds:itemID="{CD6A76F2-2D61-4FFA-AB6F-C112AE6608E2}">
  <ds:schemaRefs/>
</ds:datastoreItem>
</file>

<file path=customXml/itemProps17.xml><?xml version="1.0" encoding="utf-8"?>
<ds:datastoreItem xmlns:ds="http://schemas.openxmlformats.org/officeDocument/2006/customXml" ds:itemID="{D373AA0F-D4E2-481B-AC62-26AE45B15EE5}">
  <ds:schemaRefs/>
</ds:datastoreItem>
</file>

<file path=customXml/itemProps18.xml><?xml version="1.0" encoding="utf-8"?>
<ds:datastoreItem xmlns:ds="http://schemas.openxmlformats.org/officeDocument/2006/customXml" ds:itemID="{F6172B70-2C5B-4FB9-BBA3-F7DD6AF5AF7B}">
  <ds:schemaRefs/>
</ds:datastoreItem>
</file>

<file path=customXml/itemProps19.xml><?xml version="1.0" encoding="utf-8"?>
<ds:datastoreItem xmlns:ds="http://schemas.openxmlformats.org/officeDocument/2006/customXml" ds:itemID="{96C3B170-B654-4F3C-B8A6-D336F9260C01}">
  <ds:schemaRefs/>
</ds:datastoreItem>
</file>

<file path=customXml/itemProps2.xml><?xml version="1.0" encoding="utf-8"?>
<ds:datastoreItem xmlns:ds="http://schemas.openxmlformats.org/officeDocument/2006/customXml" ds:itemID="{B09730E0-266A-4663-9680-B649D8EB3656}">
  <ds:schemaRefs/>
</ds:datastoreItem>
</file>

<file path=customXml/itemProps20.xml><?xml version="1.0" encoding="utf-8"?>
<ds:datastoreItem xmlns:ds="http://schemas.openxmlformats.org/officeDocument/2006/customXml" ds:itemID="{A4B5F760-528F-4A61-8041-977118B1CC08}">
  <ds:schemaRefs/>
</ds:datastoreItem>
</file>

<file path=customXml/itemProps21.xml><?xml version="1.0" encoding="utf-8"?>
<ds:datastoreItem xmlns:ds="http://schemas.openxmlformats.org/officeDocument/2006/customXml" ds:itemID="{6E140973-3D96-4A92-8EC7-CC6FA41BAD8C}">
  <ds:schemaRefs/>
</ds:datastoreItem>
</file>

<file path=customXml/itemProps22.xml><?xml version="1.0" encoding="utf-8"?>
<ds:datastoreItem xmlns:ds="http://schemas.openxmlformats.org/officeDocument/2006/customXml" ds:itemID="{C3B09D9E-95F8-4462-BE2E-E23217B8E5DF}">
  <ds:schemaRefs/>
</ds:datastoreItem>
</file>

<file path=customXml/itemProps23.xml><?xml version="1.0" encoding="utf-8"?>
<ds:datastoreItem xmlns:ds="http://schemas.openxmlformats.org/officeDocument/2006/customXml" ds:itemID="{686ABAA8-0000-4047-A675-0A52162285B5}">
  <ds:schemaRefs/>
</ds:datastoreItem>
</file>

<file path=customXml/itemProps24.xml><?xml version="1.0" encoding="utf-8"?>
<ds:datastoreItem xmlns:ds="http://schemas.openxmlformats.org/officeDocument/2006/customXml" ds:itemID="{D676D2B1-189F-4794-BAFF-02798AF09A77}">
  <ds:schemaRefs/>
</ds:datastoreItem>
</file>

<file path=customXml/itemProps25.xml><?xml version="1.0" encoding="utf-8"?>
<ds:datastoreItem xmlns:ds="http://schemas.openxmlformats.org/officeDocument/2006/customXml" ds:itemID="{0C34115A-0B87-43D4-AC3C-8C1ACA794FAD}">
  <ds:schemaRefs/>
</ds:datastoreItem>
</file>

<file path=customXml/itemProps26.xml><?xml version="1.0" encoding="utf-8"?>
<ds:datastoreItem xmlns:ds="http://schemas.openxmlformats.org/officeDocument/2006/customXml" ds:itemID="{682D3B19-B284-42AB-9152-565EAB830932}">
  <ds:schemaRefs/>
</ds:datastoreItem>
</file>

<file path=customXml/itemProps27.xml><?xml version="1.0" encoding="utf-8"?>
<ds:datastoreItem xmlns:ds="http://schemas.openxmlformats.org/officeDocument/2006/customXml" ds:itemID="{26B90372-5DAC-458F-BE63-BD0B6101E3B7}">
  <ds:schemaRefs/>
</ds:datastoreItem>
</file>

<file path=customXml/itemProps28.xml><?xml version="1.0" encoding="utf-8"?>
<ds:datastoreItem xmlns:ds="http://schemas.openxmlformats.org/officeDocument/2006/customXml" ds:itemID="{724405AF-B6CC-4E15-AEF5-3CA975D8D693}">
  <ds:schemaRefs/>
</ds:datastoreItem>
</file>

<file path=customXml/itemProps29.xml><?xml version="1.0" encoding="utf-8"?>
<ds:datastoreItem xmlns:ds="http://schemas.openxmlformats.org/officeDocument/2006/customXml" ds:itemID="{D71D2D1C-D46C-4075-B720-FC792A8F63B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e0e463f-46c1-4b5a-aeae-2e65b5901510"/>
    <ds:schemaRef ds:uri="http://purl.org/dc/terms/"/>
    <ds:schemaRef ds:uri="adc6f7d2-2fd4-4c58-add3-50ea831b733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1C16EC-30E9-4B69-B234-F48467A49847}">
  <ds:schemaRefs/>
</ds:datastoreItem>
</file>

<file path=customXml/itemProps30.xml><?xml version="1.0" encoding="utf-8"?>
<ds:datastoreItem xmlns:ds="http://schemas.openxmlformats.org/officeDocument/2006/customXml" ds:itemID="{D302D359-F4FF-426C-A7FE-7F053CEED023}">
  <ds:schemaRefs/>
</ds:datastoreItem>
</file>

<file path=customXml/itemProps31.xml><?xml version="1.0" encoding="utf-8"?>
<ds:datastoreItem xmlns:ds="http://schemas.openxmlformats.org/officeDocument/2006/customXml" ds:itemID="{CEED497B-890D-4822-B6D6-5371DAA332B3}">
  <ds:schemaRefs/>
</ds:datastoreItem>
</file>

<file path=customXml/itemProps32.xml><?xml version="1.0" encoding="utf-8"?>
<ds:datastoreItem xmlns:ds="http://schemas.openxmlformats.org/officeDocument/2006/customXml" ds:itemID="{761A0A0F-3255-4DC8-AC99-DED9F583F6E6}">
  <ds:schemaRefs/>
</ds:datastoreItem>
</file>

<file path=customXml/itemProps33.xml><?xml version="1.0" encoding="utf-8"?>
<ds:datastoreItem xmlns:ds="http://schemas.openxmlformats.org/officeDocument/2006/customXml" ds:itemID="{C74AA735-B870-42FE-8C9D-6FF1F5098990}">
  <ds:schemaRefs/>
</ds:datastoreItem>
</file>

<file path=customXml/itemProps34.xml><?xml version="1.0" encoding="utf-8"?>
<ds:datastoreItem xmlns:ds="http://schemas.openxmlformats.org/officeDocument/2006/customXml" ds:itemID="{ECF0F7BD-72EA-48FA-86B4-6AB2E914C00B}">
  <ds:schemaRefs/>
</ds:datastoreItem>
</file>

<file path=customXml/itemProps35.xml><?xml version="1.0" encoding="utf-8"?>
<ds:datastoreItem xmlns:ds="http://schemas.openxmlformats.org/officeDocument/2006/customXml" ds:itemID="{DA2D6710-2057-473B-9A3D-CB26B114FA4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7AB37FA-58F5-4980-A43D-8B0711217EE2}">
  <ds:schemaRefs/>
</ds:datastoreItem>
</file>

<file path=customXml/itemProps5.xml><?xml version="1.0" encoding="utf-8"?>
<ds:datastoreItem xmlns:ds="http://schemas.openxmlformats.org/officeDocument/2006/customXml" ds:itemID="{ADC02916-9546-4D65-B999-02E55B153D2D}">
  <ds:schemaRefs/>
</ds:datastoreItem>
</file>

<file path=customXml/itemProps6.xml><?xml version="1.0" encoding="utf-8"?>
<ds:datastoreItem xmlns:ds="http://schemas.openxmlformats.org/officeDocument/2006/customXml" ds:itemID="{3F91C2A6-5839-4F67-8C46-8BBE541BA0D8}">
  <ds:schemaRefs/>
</ds:datastoreItem>
</file>

<file path=customXml/itemProps7.xml><?xml version="1.0" encoding="utf-8"?>
<ds:datastoreItem xmlns:ds="http://schemas.openxmlformats.org/officeDocument/2006/customXml" ds:itemID="{A4151EA0-7D5B-4CE0-8C35-1303CE36D1E9}">
  <ds:schemaRefs/>
</ds:datastoreItem>
</file>

<file path=customXml/itemProps8.xml><?xml version="1.0" encoding="utf-8"?>
<ds:datastoreItem xmlns:ds="http://schemas.openxmlformats.org/officeDocument/2006/customXml" ds:itemID="{5108CB81-23A4-4AD1-99B1-CC9A89EC4880}">
  <ds:schemaRefs/>
</ds:datastoreItem>
</file>

<file path=customXml/itemProps9.xml><?xml version="1.0" encoding="utf-8"?>
<ds:datastoreItem xmlns:ds="http://schemas.openxmlformats.org/officeDocument/2006/customXml" ds:itemID="{43B774F9-99CA-491F-9287-F255F1CE0A8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19904</TotalTime>
  <Words>3314</Words>
  <Application>Microsoft Office PowerPoint</Application>
  <PresentationFormat>Widescreen</PresentationFormat>
  <Paragraphs>688</Paragraphs>
  <Slides>17</Slides>
  <Notes>17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Symbol</vt:lpstr>
      <vt:lpstr>Verdana</vt:lpstr>
      <vt:lpstr>Blank</vt:lpstr>
      <vt:lpstr>think-cell Slide</vt:lpstr>
      <vt:lpstr>Økonomistyrelsens brugertilfredshedsundersøgelse (BTU), 2021</vt:lpstr>
      <vt:lpstr>PowerPoint-præsentation</vt:lpstr>
      <vt:lpstr>PowerPoint-præsentation</vt:lpstr>
      <vt:lpstr>Fakta om Brugertilfredshedsundersøgelsen 2021</vt:lpstr>
      <vt:lpstr>Brugertilfredshedsundersøgelsen afdækker brugernes oplevelse af Økonomistyrelsens systemer og ydelser</vt:lpstr>
      <vt:lpstr>Undersøgelsen bygger på en række spørgeskemaer, som er sendt til brugerne af Økonomistyrelsens systemer og ydelser</vt:lpstr>
      <vt:lpstr>Den generelle tilfredshed på tværs af systemerne er i 2021 på niveau med tilfredsheden i 2020</vt:lpstr>
      <vt:lpstr>Systembrugerne er generelt tilfredse med driftsstabiliteten, imens de er mindre tilfredse med brugervenligheden af systemerne</vt:lpstr>
      <vt:lpstr>Den generelle tilfredshed med ØS’ netværk er steget med 0,3 sammenlignet med sidste år </vt:lpstr>
      <vt:lpstr>Deltagerne er tilfredse med ØS’ netværk og vil gerne anbefale dem</vt:lpstr>
      <vt:lpstr>Den generelle tilfredshed med e-læringskurser er 4,0 på tværs af 243 evaluerede kurser </vt:lpstr>
      <vt:lpstr>Den generelle tilfredshed for fem ud af de ti hyppigst evaluerede e-læringskurser er på 4,0 eller over</vt:lpstr>
      <vt:lpstr>Kursusdeltagerne er generelt tilfredse med kurserne og særligt undervisernes kompetencer</vt:lpstr>
      <vt:lpstr>Brugernes generelle tilfredshed med ØS’ rådgivningsfunktioner er gået lidt ned for to ud af tre funktioner</vt:lpstr>
      <vt:lpstr>Der er forskel i brugernes tilfredshed på tværs af de tre rådgivningsfunktioner </vt:lpstr>
      <vt:lpstr>Brugerne vil i høj grad anbefale andre at benytte Statens Analyser og Implementering til lignende ydelser  </vt:lpstr>
      <vt:lpstr>BTU’ens resultater anvendes til løbende forbedring af Økonomistyrelsens ydelser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FM</dc:creator>
  <cp:lastModifiedBy>Julie Damgaard Mikkelsen</cp:lastModifiedBy>
  <cp:revision>213</cp:revision>
  <dcterms:created xsi:type="dcterms:W3CDTF">2020-11-03T12:03:50Z</dcterms:created>
  <dcterms:modified xsi:type="dcterms:W3CDTF">2022-01-13T10:05:03Z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TemplafyTimeStamp">
    <vt:lpwstr>2021-02-22T12:13:03.8456110Z</vt:lpwstr>
  </property>
  <property fmtid="{D5CDD505-2E9C-101B-9397-08002B2CF9AE}" pid="4" name="DocumentInfoFinished">
    <vt:lpwstr>True</vt:lpwstr>
  </property>
  <property fmtid="{D5CDD505-2E9C-101B-9397-08002B2CF9AE}" pid="5" name="TemplafyTenantId">
    <vt:lpwstr>finansministeriet</vt:lpwstr>
  </property>
  <property fmtid="{D5CDD505-2E9C-101B-9397-08002B2CF9AE}" pid="6" name="TemplafyTemplateId">
    <vt:lpwstr>637438051025188744</vt:lpwstr>
  </property>
  <property fmtid="{D5CDD505-2E9C-101B-9397-08002B2CF9AE}" pid="7" name="TemplafyUserProfileId">
    <vt:lpwstr>637640984232459700</vt:lpwstr>
  </property>
  <property fmtid="{D5CDD505-2E9C-101B-9397-08002B2CF9AE}" pid="8" name="TemplafyLanguageCode">
    <vt:lpwstr>da-DK</vt:lpwstr>
  </property>
</Properties>
</file>