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activeX/activeX4.xml" ContentType="application/vnd.ms-office.activeX+xml"/>
  <Override PartName="/ppt/activeX/activeX5.xml" ContentType="application/vnd.ms-office.activeX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48" r:id="rId2"/>
    <p:sldMasterId id="2147483661" r:id="rId3"/>
    <p:sldMasterId id="2147483669" r:id="rId4"/>
  </p:sldMasterIdLst>
  <p:handoutMasterIdLst>
    <p:handoutMasterId r:id="rId15"/>
  </p:handoutMasterIdLst>
  <p:sldIdLst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12">
          <p15:clr>
            <a:srgbClr val="A4A3A4"/>
          </p15:clr>
        </p15:guide>
        <p15:guide id="2" orient="horz" pos="530">
          <p15:clr>
            <a:srgbClr val="A4A3A4"/>
          </p15:clr>
        </p15:guide>
        <p15:guide id="3" orient="horz" pos="3868">
          <p15:clr>
            <a:srgbClr val="A4A3A4"/>
          </p15:clr>
        </p15:guide>
        <p15:guide id="4" pos="360">
          <p15:clr>
            <a:srgbClr val="A4A3A4"/>
          </p15:clr>
        </p15:guide>
        <p15:guide id="5" pos="54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81" autoAdjust="0"/>
  </p:normalViewPr>
  <p:slideViewPr>
    <p:cSldViewPr snapToGrid="0">
      <p:cViewPr varScale="1">
        <p:scale>
          <a:sx n="85" d="100"/>
          <a:sy n="85" d="100"/>
        </p:scale>
        <p:origin x="-1238" y="-82"/>
      </p:cViewPr>
      <p:guideLst>
        <p:guide orient="horz" pos="1712"/>
        <p:guide orient="horz" pos="530"/>
        <p:guide orient="horz" pos="3868"/>
        <p:guide pos="360"/>
        <p:guide pos="5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B95B0-35DA-4320-8EBF-7A5215A7D67C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53968-743C-422B-AFA1-D28B867552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908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Presentation 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970924"/>
            <a:ext cx="8001000" cy="864111"/>
          </a:xfrm>
        </p:spPr>
        <p:txBody>
          <a:bodyPr>
            <a:normAutofit/>
          </a:bodyPr>
          <a:lstStyle>
            <a:lvl1pPr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3485617"/>
            <a:ext cx="8001000" cy="2287588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32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087438"/>
            <a:ext cx="8001000" cy="864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276852"/>
            <a:ext cx="8001000" cy="38635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393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for migration of old PP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030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7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>
            <a:spLocks noGrp="1"/>
          </p:cNvSpPr>
          <p:nvPr>
            <p:ph type="body" idx="1"/>
          </p:nvPr>
        </p:nvSpPr>
        <p:spPr>
          <a:xfrm>
            <a:off x="571499" y="2274438"/>
            <a:ext cx="3757655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Espace réservé du contenu 3"/>
          <p:cNvSpPr>
            <a:spLocks noGrp="1"/>
          </p:cNvSpPr>
          <p:nvPr>
            <p:ph sz="half" idx="2"/>
          </p:nvPr>
        </p:nvSpPr>
        <p:spPr>
          <a:xfrm>
            <a:off x="571499" y="3031200"/>
            <a:ext cx="3757655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369" y="2274438"/>
            <a:ext cx="3759131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369" y="3031200"/>
            <a:ext cx="3759131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dirty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4641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20EC85-8037-4C00-A360-23D747EB6FA0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70FE99-8FBE-46CC-9B3C-49CD5E162EB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6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690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picture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2717800"/>
            <a:ext cx="8001000" cy="342265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1276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71500" y="2717800"/>
            <a:ext cx="8001000" cy="3408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923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2717800"/>
            <a:ext cx="8001000" cy="342265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5389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for migration of old PP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37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970924"/>
            <a:ext cx="8001000" cy="864111"/>
          </a:xfrm>
        </p:spPr>
        <p:txBody>
          <a:bodyPr>
            <a:normAutofit/>
          </a:bodyPr>
          <a:lstStyle>
            <a:lvl1pPr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3485617"/>
            <a:ext cx="8001000" cy="2287588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18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629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>
            <a:spLocks noGrp="1"/>
          </p:cNvSpPr>
          <p:nvPr>
            <p:ph type="body" idx="1"/>
          </p:nvPr>
        </p:nvSpPr>
        <p:spPr>
          <a:xfrm>
            <a:off x="571500" y="1960563"/>
            <a:ext cx="3757655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Espace réservé du contenu 3"/>
          <p:cNvSpPr>
            <a:spLocks noGrp="1"/>
          </p:cNvSpPr>
          <p:nvPr>
            <p:ph sz="half" idx="2"/>
          </p:nvPr>
        </p:nvSpPr>
        <p:spPr>
          <a:xfrm>
            <a:off x="571499" y="2717800"/>
            <a:ext cx="3757655" cy="35811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369" y="1960563"/>
            <a:ext cx="3759131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369" y="2717800"/>
            <a:ext cx="3759131" cy="35811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dirty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71500" y="841375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614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for migration of old PP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260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39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1499" y="2274438"/>
            <a:ext cx="3757655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1499" y="3031200"/>
            <a:ext cx="3757655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369" y="2274438"/>
            <a:ext cx="3759131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369" y="3031200"/>
            <a:ext cx="3759131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dirty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01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big picture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2717800"/>
            <a:ext cx="8001000" cy="342265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218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71500" y="2717800"/>
            <a:ext cx="8001000" cy="3408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74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5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2717800"/>
            <a:ext cx="8001000" cy="342265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911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.xml"/><Relationship Id="rId13" Type="http://schemas.openxmlformats.org/officeDocument/2006/relationships/image" Target="../media/image6.wmf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2.xml"/><Relationship Id="rId11" Type="http://schemas.openxmlformats.org/officeDocument/2006/relationships/image" Target="../media/image4.wmf"/><Relationship Id="rId5" Type="http://schemas.openxmlformats.org/officeDocument/2006/relationships/slideLayout" Target="../slideLayouts/slideLayout5.xml"/><Relationship Id="rId10" Type="http://schemas.openxmlformats.org/officeDocument/2006/relationships/control" Target="../activeX/activeX3.xml"/><Relationship Id="rId4" Type="http://schemas.openxmlformats.org/officeDocument/2006/relationships/slideLayout" Target="../slideLayouts/slideLayout4.xml"/><Relationship Id="rId9" Type="http://schemas.openxmlformats.org/officeDocument/2006/relationships/control" Target="../activeX/activeX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control" Target="../activeX/activeX5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control" Target="../activeX/activeX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vmlDrawing" Target="../drawings/vmlDrawing2.v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12.wmf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1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17800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ISO PowerPoint Template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63633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36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17800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18" name="Image1" r:id="rId8" imgW="9144000" imgH="119160"/>
        </mc:Choice>
        <mc:Fallback>
          <p:control name="Image1" r:id="rId8" imgW="9144000" imgH="119160">
            <p:pic>
              <p:nvPicPr>
                <p:cNvPr id="0" name="Image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0" cy="117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9" name="Image2" r:id="rId9" imgW="566640" imgH="766800"/>
        </mc:Choice>
        <mc:Fallback>
          <p:control name="Image2" r:id="rId9" imgW="566640" imgH="766800">
            <p:pic>
              <p:nvPicPr>
                <p:cNvPr id="0" name="Image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1500" y="77788"/>
                  <a:ext cx="566738" cy="768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0" name="Image3" r:id="rId10" imgW="504720" imgH="457200"/>
        </mc:Choice>
        <mc:Fallback>
          <p:control name="Image3" r:id="rId10" imgW="504720" imgH="457200">
            <p:pic>
              <p:nvPicPr>
                <p:cNvPr id="0" name="Image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9600" y="336550"/>
                  <a:ext cx="503238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44350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4" r:id="rId2"/>
    <p:sldLayoutId id="2147483678" r:id="rId3"/>
    <p:sldLayoutId id="2147483682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276852"/>
            <a:ext cx="7994650" cy="3863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4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</p:spTree>
    <p:controls>
      <mc:AlternateContent xmlns:mc="http://schemas.openxmlformats.org/markup-compatibility/2006">
        <mc:Choice xmlns:v="urn:schemas-microsoft-com:vml" Requires="v">
          <p:control spid="2110" name="Image2" r:id="rId12" imgW="404640" imgH="552600"/>
        </mc:Choice>
        <mc:Fallback>
          <p:control name="Image2" r:id="rId12" imgW="404640" imgH="552600">
            <p:pic>
              <p:nvPicPr>
                <p:cNvPr id="0" name="Image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1500" y="0"/>
                  <a:ext cx="406400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11" name="Image3" r:id="rId13" imgW="361800" imgH="328680"/>
        </mc:Choice>
        <mc:Fallback>
          <p:control name="Image3" r:id="rId13" imgW="361800" imgH="328680">
            <p:pic>
              <p:nvPicPr>
                <p:cNvPr id="0" name="Image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8488" y="185738"/>
                  <a:ext cx="361950" cy="3270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478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5" r:id="rId2"/>
    <p:sldLayoutId id="2147483663" r:id="rId3"/>
    <p:sldLayoutId id="2147483664" r:id="rId4"/>
    <p:sldLayoutId id="2147483667" r:id="rId5"/>
    <p:sldLayoutId id="2147483680" r:id="rId6"/>
    <p:sldLayoutId id="2147483681" r:id="rId7"/>
    <p:sldLayoutId id="2147483683" r:id="rId8"/>
    <p:sldLayoutId id="214748368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276852"/>
            <a:ext cx="7994650" cy="3863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</p:spTree>
    <p:extLst>
      <p:ext uri="{BB962C8B-B14F-4D97-AF65-F5344CB8AC3E}">
        <p14:creationId xmlns:p14="http://schemas.microsoft.com/office/powerpoint/2010/main" val="310142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6" r:id="rId3"/>
    <p:sldLayoutId id="2147483673" r:id="rId4"/>
    <p:sldLayoutId id="2147483684" r:id="rId5"/>
    <p:sldLayoutId id="2147483685" r:id="rId6"/>
    <p:sldLayoutId id="214748368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ISO 37001: Anti-Bribery Management System Standard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6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Can my organization be ISO 37001 certified?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ISO 37001 is a requirements standard, making it capable of independent certification.</a:t>
            </a:r>
          </a:p>
          <a:p>
            <a:endParaRPr lang="en-US" sz="1200" dirty="0" smtClean="0"/>
          </a:p>
          <a:p>
            <a:r>
              <a:rPr lang="en-US" sz="2400" dirty="0"/>
              <a:t>T</a:t>
            </a:r>
            <a:r>
              <a:rPr lang="en-US" sz="2400" dirty="0" smtClean="0"/>
              <a:t>hird parties will be able to certify an organization’s compliance with the </a:t>
            </a:r>
            <a:r>
              <a:rPr lang="en-US" sz="2400" dirty="0"/>
              <a:t>S</a:t>
            </a:r>
            <a:r>
              <a:rPr lang="en-US" sz="2400" dirty="0" smtClean="0"/>
              <a:t>tandard.</a:t>
            </a:r>
          </a:p>
          <a:p>
            <a:pPr marL="0" indent="0">
              <a:buNone/>
            </a:pPr>
            <a:endParaRPr lang="en-US" sz="2600" dirty="0" smtClean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793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ISO?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r>
              <a:rPr lang="en-US" sz="2400" dirty="0" smtClean="0"/>
              <a:t>The International Organization for Standardization (ISO) develops and publishes International Standards.</a:t>
            </a:r>
          </a:p>
          <a:p>
            <a:endParaRPr lang="en-US" sz="1200" dirty="0" smtClean="0"/>
          </a:p>
          <a:p>
            <a:r>
              <a:rPr lang="en-US" sz="2400" dirty="0" smtClean="0"/>
              <a:t>It is compromised of the national standards bodies from 163 member countries.</a:t>
            </a:r>
          </a:p>
          <a:p>
            <a:endParaRPr lang="en-US" sz="1200" dirty="0" smtClean="0"/>
          </a:p>
          <a:p>
            <a:r>
              <a:rPr lang="en-US" sz="2400" dirty="0" smtClean="0"/>
              <a:t>It has developed nearly twenty thousand voluntary international standards.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What is ISO 37001?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r>
              <a:rPr lang="en-US" sz="2400" dirty="0" smtClean="0"/>
              <a:t>ISO 37001 is an anti-bribery management system standard</a:t>
            </a:r>
            <a:r>
              <a:rPr lang="en-US" sz="2400" dirty="0"/>
              <a:t> </a:t>
            </a:r>
            <a:r>
              <a:rPr lang="en-US" sz="2400" dirty="0" smtClean="0"/>
              <a:t>published in October 2016.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It is designed to help an organization establish, implement, maintain, and improve an anti-bribery compliance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It includes a series of measures and controls that represent global anti-bribery good practice.</a:t>
            </a:r>
            <a:endParaRPr lang="en-US" sz="2400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671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Who can use this Standard?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8998"/>
            <a:ext cx="8229600" cy="3809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standard is flexible and can be </a:t>
            </a:r>
            <a:r>
              <a:rPr lang="en-US" sz="2400" dirty="0" smtClean="0"/>
              <a:t>adapted </a:t>
            </a:r>
            <a:r>
              <a:rPr lang="en-US" sz="2400" dirty="0"/>
              <a:t>to a wide range of </a:t>
            </a:r>
            <a:r>
              <a:rPr lang="en-US" sz="2400" dirty="0" smtClean="0"/>
              <a:t>organizations, including:</a:t>
            </a:r>
          </a:p>
          <a:p>
            <a:pPr marL="0" indent="0">
              <a:buNone/>
            </a:pPr>
            <a:endParaRPr lang="en-US" sz="800" dirty="0" smtClean="0"/>
          </a:p>
          <a:p>
            <a:pPr marL="347472" lvl="1" indent="-347472">
              <a:buFont typeface="Arial" panose="020B0604020202020204" pitchFamily="34" charset="0"/>
              <a:buChar char="•"/>
            </a:pPr>
            <a:r>
              <a:rPr lang="en-US" sz="2400" dirty="0" smtClean="0"/>
              <a:t>Large organizations</a:t>
            </a:r>
          </a:p>
          <a:p>
            <a:pPr marL="347472" lvl="1" indent="-347472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7472" lvl="1" indent="-347472">
              <a:buFont typeface="Arial" panose="020B0604020202020204" pitchFamily="34" charset="0"/>
              <a:buChar char="•"/>
            </a:pPr>
            <a:r>
              <a:rPr lang="en-US" sz="2400" dirty="0" smtClean="0"/>
              <a:t>Small &amp; medium </a:t>
            </a:r>
            <a:r>
              <a:rPr lang="en-US" sz="2400" dirty="0"/>
              <a:t>s</a:t>
            </a:r>
            <a:r>
              <a:rPr lang="en-US" sz="2400" dirty="0" smtClean="0"/>
              <a:t>ized </a:t>
            </a:r>
            <a:r>
              <a:rPr lang="en-US" sz="2400" dirty="0"/>
              <a:t>e</a:t>
            </a:r>
            <a:r>
              <a:rPr lang="en-US" sz="2400" dirty="0" smtClean="0"/>
              <a:t>nterprises (SMEs)</a:t>
            </a:r>
          </a:p>
          <a:p>
            <a:pPr marL="347472" lvl="1" indent="-347472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7472" lvl="1" indent="-347472">
              <a:buFont typeface="Arial" panose="020B0604020202020204" pitchFamily="34" charset="0"/>
              <a:buChar char="•"/>
            </a:pPr>
            <a:r>
              <a:rPr lang="en-US" sz="2400" dirty="0" smtClean="0"/>
              <a:t>Public and private sector organizations</a:t>
            </a:r>
          </a:p>
          <a:p>
            <a:pPr marL="347472" lvl="1" indent="-347472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7472" lvl="1" indent="-347472">
              <a:buFont typeface="Arial" panose="020B0604020202020204" pitchFamily="34" charset="0"/>
              <a:buChar char="•"/>
            </a:pPr>
            <a:r>
              <a:rPr lang="en-US" sz="2400" dirty="0" smtClean="0"/>
              <a:t>Non-governmental organizations (NGOs)</a:t>
            </a:r>
          </a:p>
          <a:p>
            <a:pPr marL="347472" lvl="1" indent="-347472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The standard can be used by organizations in any country.</a:t>
            </a:r>
          </a:p>
        </p:txBody>
      </p:sp>
    </p:spTree>
    <p:extLst>
      <p:ext uri="{BB962C8B-B14F-4D97-AF65-F5344CB8AC3E}">
        <p14:creationId xmlns:p14="http://schemas.microsoft.com/office/powerpoint/2010/main" val="29215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Does the Standard require a stand-alone Management System?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The measures required by ISO 37001 are designed to be integrated with existing management processes and controls.</a:t>
            </a:r>
          </a:p>
          <a:p>
            <a:endParaRPr lang="en-US" sz="1200" dirty="0" smtClean="0"/>
          </a:p>
          <a:p>
            <a:r>
              <a:rPr lang="en-GB" sz="2400" dirty="0" smtClean="0"/>
              <a:t>It follows </a:t>
            </a:r>
            <a:r>
              <a:rPr lang="en-GB" sz="2400" dirty="0"/>
              <a:t>the common high-level structure for </a:t>
            </a:r>
            <a:r>
              <a:rPr lang="en-GB" sz="2400" dirty="0" smtClean="0"/>
              <a:t>ISO management </a:t>
            </a:r>
            <a:r>
              <a:rPr lang="en-GB" sz="2400" dirty="0"/>
              <a:t>system standards, for easy integration with, for example, ISO </a:t>
            </a:r>
            <a:r>
              <a:rPr lang="en-GB" sz="2400" dirty="0" smtClean="0"/>
              <a:t>9001.</a:t>
            </a:r>
          </a:p>
          <a:p>
            <a:endParaRPr lang="en-US" sz="1200" dirty="0" smtClean="0"/>
          </a:p>
          <a:p>
            <a:r>
              <a:rPr lang="en-US" sz="2400" dirty="0" smtClean="0"/>
              <a:t>New or enhanced measures can be integrated into existing systems.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34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ISO 37001 address?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400" dirty="0" smtClean="0"/>
              <a:t>Bribery by the organization, or by its personnel or business associates acting on the organization’s behalf or for its benefit.</a:t>
            </a:r>
          </a:p>
          <a:p>
            <a:endParaRPr lang="en-US" sz="1200" dirty="0" smtClean="0"/>
          </a:p>
          <a:p>
            <a:r>
              <a:rPr lang="en-US" sz="2400" dirty="0" smtClean="0"/>
              <a:t>Bribery of the organization, or of its personnel or business associates in relation to the organization’s activities. 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054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Does the Standard define bribery?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200" dirty="0" smtClean="0"/>
          </a:p>
          <a:p>
            <a:r>
              <a:rPr lang="en-US" sz="2400" dirty="0" smtClean="0"/>
              <a:t>Bribery is defined by law which varies between countries.  Therefore the Standard provides a generic definition of bribery, but the actual definition will depend on the laws applicable to the organization.  </a:t>
            </a:r>
          </a:p>
          <a:p>
            <a:endParaRPr lang="en-US" sz="1200" dirty="0" smtClean="0"/>
          </a:p>
          <a:p>
            <a:r>
              <a:rPr lang="en-US" sz="2400" dirty="0" smtClean="0"/>
              <a:t>The Standard provides guidance on what is meant by bribery to help users understand the intention and scope of the Standard.</a:t>
            </a:r>
          </a:p>
        </p:txBody>
      </p:sp>
    </p:spTree>
    <p:extLst>
      <p:ext uri="{BB962C8B-B14F-4D97-AF65-F5344CB8AC3E}">
        <p14:creationId xmlns:p14="http://schemas.microsoft.com/office/powerpoint/2010/main" val="21244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does the standard require?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469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 organization must implement a series of measures and controls in a reasonable and proportionate manner to help prevent, detect, and deal with bribery, including: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nti-bribery policy</a:t>
            </a:r>
          </a:p>
          <a:p>
            <a:r>
              <a:rPr lang="en-US" sz="2000" dirty="0"/>
              <a:t>M</a:t>
            </a:r>
            <a:r>
              <a:rPr lang="en-US" sz="2000" dirty="0" smtClean="0"/>
              <a:t>anagement leadership, commitment and responsibility</a:t>
            </a:r>
          </a:p>
          <a:p>
            <a:r>
              <a:rPr lang="en-US" sz="2000" dirty="0" smtClean="0"/>
              <a:t>Personnel controls and training</a:t>
            </a:r>
          </a:p>
          <a:p>
            <a:r>
              <a:rPr lang="en-US" sz="2000" dirty="0" smtClean="0"/>
              <a:t>Risk assessments</a:t>
            </a:r>
          </a:p>
          <a:p>
            <a:r>
              <a:rPr lang="en-US" sz="2000" dirty="0" smtClean="0"/>
              <a:t>Due diligence on projects and business associates</a:t>
            </a:r>
            <a:endParaRPr lang="en-US" sz="2000" dirty="0"/>
          </a:p>
          <a:p>
            <a:r>
              <a:rPr lang="en-US" sz="2000" dirty="0"/>
              <a:t>Financial, commercial and contractual </a:t>
            </a:r>
            <a:r>
              <a:rPr lang="en-US" sz="2000" dirty="0" smtClean="0"/>
              <a:t>controls</a:t>
            </a:r>
          </a:p>
          <a:p>
            <a:r>
              <a:rPr lang="en-US" sz="2000" dirty="0" smtClean="0"/>
              <a:t>Reporting, monitoring, investigation and review</a:t>
            </a:r>
          </a:p>
          <a:p>
            <a:r>
              <a:rPr lang="en-US" sz="2000" dirty="0" smtClean="0"/>
              <a:t>Corrective action and continual improvement</a:t>
            </a:r>
          </a:p>
        </p:txBody>
      </p:sp>
    </p:spTree>
    <p:extLst>
      <p:ext uri="{BB962C8B-B14F-4D97-AF65-F5344CB8AC3E}">
        <p14:creationId xmlns:p14="http://schemas.microsoft.com/office/powerpoint/2010/main" val="31377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will the Standard benefit an organization?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/>
              <a:t>The Standard benefits an organization by providing: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200" dirty="0" smtClean="0"/>
              <a:t>Minimum requirements and supporting guidance for implementing or benchmarking an anti-bribery management system</a:t>
            </a:r>
          </a:p>
          <a:p>
            <a:endParaRPr lang="en-US" sz="800" dirty="0" smtClean="0"/>
          </a:p>
          <a:p>
            <a:r>
              <a:rPr lang="en-US" sz="2200" dirty="0" smtClean="0"/>
              <a:t>Assurance to management, investors, employees, customers, and other stakeholders that an organization is taking reasonable steps to prevent bribery</a:t>
            </a:r>
          </a:p>
          <a:p>
            <a:endParaRPr lang="en-US" sz="800" dirty="0" smtClean="0"/>
          </a:p>
          <a:p>
            <a:r>
              <a:rPr lang="en-US" sz="2200" dirty="0" smtClean="0"/>
              <a:t>Evidence in the event of an investigation that an organization has taken reasonable steps to prevent bribery.</a:t>
            </a:r>
            <a:endParaRPr lang="en-US" sz="22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482266"/>
      </p:ext>
    </p:extLst>
  </p:cSld>
  <p:clrMapOvr>
    <a:masterClrMapping/>
  </p:clrMapOvr>
</p:sld>
</file>

<file path=ppt/theme/theme1.xml><?xml version="1.0" encoding="utf-8"?>
<a:theme xmlns:a="http://schemas.openxmlformats.org/drawingml/2006/main" name="New ISO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ogo and line (best for main title slid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mall logo no 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 (no logo or lin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ISO Template</Template>
  <TotalTime>35</TotalTime>
  <Words>505</Words>
  <Application>Microsoft Office PowerPoint</Application>
  <PresentationFormat>Skærmshow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Diastitler</vt:lpstr>
      </vt:variant>
      <vt:variant>
        <vt:i4>10</vt:i4>
      </vt:variant>
    </vt:vector>
  </HeadingPairs>
  <TitlesOfParts>
    <vt:vector size="14" baseType="lpstr">
      <vt:lpstr>New ISO Template</vt:lpstr>
      <vt:lpstr>Logo and line (best for main title slide)</vt:lpstr>
      <vt:lpstr>Small logo no line</vt:lpstr>
      <vt:lpstr>Blank (no logo or line)</vt:lpstr>
      <vt:lpstr>ISO 37001: Anti-Bribery Management System Standard</vt:lpstr>
      <vt:lpstr>What is ISO?</vt:lpstr>
      <vt:lpstr>What is ISO 37001?</vt:lpstr>
      <vt:lpstr>Who can use this Standard?</vt:lpstr>
      <vt:lpstr>Does the Standard require a stand-alone Management System?</vt:lpstr>
      <vt:lpstr>What does ISO 37001 address?</vt:lpstr>
      <vt:lpstr>Does the Standard define bribery?</vt:lpstr>
      <vt:lpstr>What does the standard require?</vt:lpstr>
      <vt:lpstr>How will the Standard benefit an organization?</vt:lpstr>
      <vt:lpstr>Can my organization be ISO 37001 certified?</vt:lpstr>
    </vt:vector>
  </TitlesOfParts>
  <Company>ISO Central Secretariat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37001: Anti-Bribery Management System Standard</dc:title>
  <dc:creator>Gerrit HARJUNG</dc:creator>
  <cp:lastModifiedBy>Maren Louise Rank</cp:lastModifiedBy>
  <cp:revision>12</cp:revision>
  <dcterms:created xsi:type="dcterms:W3CDTF">2015-05-27T10:10:56Z</dcterms:created>
  <dcterms:modified xsi:type="dcterms:W3CDTF">2018-07-05T10:21:49Z</dcterms:modified>
</cp:coreProperties>
</file>