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3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335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63" r:id="rId13"/>
    <p:sldId id="383" r:id="rId14"/>
    <p:sldId id="384" r:id="rId15"/>
    <p:sldId id="371" r:id="rId16"/>
    <p:sldId id="376" r:id="rId17"/>
    <p:sldId id="368" r:id="rId18"/>
    <p:sldId id="385" r:id="rId19"/>
    <p:sldId id="367" r:id="rId20"/>
    <p:sldId id="375" r:id="rId21"/>
    <p:sldId id="366" r:id="rId22"/>
    <p:sldId id="373" r:id="rId23"/>
    <p:sldId id="374" r:id="rId24"/>
    <p:sldId id="369" r:id="rId25"/>
    <p:sldId id="370" r:id="rId26"/>
    <p:sldId id="377" r:id="rId27"/>
    <p:sldId id="372" r:id="rId28"/>
    <p:sldId id="378" r:id="rId29"/>
    <p:sldId id="345" r:id="rId30"/>
    <p:sldId id="379" r:id="rId31"/>
    <p:sldId id="380" r:id="rId32"/>
    <p:sldId id="381" r:id="rId33"/>
    <p:sldId id="386" r:id="rId34"/>
  </p:sldIdLst>
  <p:sldSz cx="12192000" cy="6858000"/>
  <p:notesSz cx="6858000" cy="9144000"/>
  <p:custDataLst>
    <p:tags r:id="rId36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846" autoAdjust="0"/>
  </p:normalViewPr>
  <p:slideViewPr>
    <p:cSldViewPr snapToGrid="0">
      <p:cViewPr varScale="1">
        <p:scale>
          <a:sx n="49" d="100"/>
          <a:sy n="49" d="100"/>
        </p:scale>
        <p:origin x="127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AEE5A-DCE7-4537-87C4-CCC038EE0BE3}" type="datetimeFigureOut">
              <a:rPr lang="da-DK" smtClean="0"/>
              <a:t>19-11-2019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EF6D9-CB86-4565-8E59-9907C9C730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28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0183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111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5807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2269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835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8867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4626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9879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217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7317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79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977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1750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77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837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906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680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6702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da-DK" baseline="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48E65-9E75-41AE-BC80-13A10C6B0591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1715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2831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294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28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712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84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9D471-EBB2-45BC-BCF0-03BD88EB7F45}" type="slidenum">
              <a:rPr lang="da-DK">
                <a:solidFill>
                  <a:prstClr val="black"/>
                </a:solidFill>
              </a:rPr>
              <a:pPr/>
              <a:t>4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9D471-EBB2-45BC-BCF0-03BD88EB7F45}" type="slidenum">
              <a:rPr lang="da-DK">
                <a:solidFill>
                  <a:prstClr val="black"/>
                </a:solidFill>
              </a:rPr>
              <a:pPr/>
              <a:t>5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19D471-EBB2-45BC-BCF0-03BD88EB7F45}" type="slidenum">
              <a:rPr lang="da-DK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3328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650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EF6D9-CB86-4565-8E59-9907C9C730B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783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80974"/>
            <a:ext cx="11828462" cy="6497025"/>
          </a:xfrm>
          <a:noFill/>
        </p:spPr>
        <p:txBody>
          <a:bodyPr tIns="936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80000"/>
            <a:ext cx="5436000" cy="2988000"/>
          </a:xfrm>
          <a:solidFill>
            <a:schemeClr val="tx2">
              <a:alpha val="80000"/>
            </a:schemeClr>
          </a:solidFill>
        </p:spPr>
        <p:txBody>
          <a:bodyPr lIns="241200" bIns="234000" anchor="b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Måned og år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6" y="1296563"/>
            <a:ext cx="4967738" cy="1080892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 i maksimalt to linjer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651488" y="2723166"/>
            <a:ext cx="2495549" cy="525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4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719572" y="415184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noFill/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1958975" y="180974"/>
            <a:ext cx="1871662" cy="12668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buFontTx/>
              <a:buNone/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45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4860000" tIns="1188000" rIns="4860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0A091-D2A2-437A-86F2-B1116CB2D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2800" y="180000"/>
            <a:ext cx="4438800" cy="6498000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550034" y="1450800"/>
            <a:ext cx="3941166" cy="37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B61A52D-8590-43B2-9F10-300CF644B6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29600" y="6385399"/>
            <a:ext cx="3794400" cy="3339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7B82154A-6A4A-4F95-8844-A5A220EDA9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0504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2668" y="415495"/>
            <a:ext cx="10784481" cy="1378015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8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3925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2750"/>
            <a:ext cx="10785475" cy="968031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36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8941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grundsbillede med 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4000"/>
            <a:ext cx="10785475" cy="968031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36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14" name="Pladsholder til diasnummer 3">
            <a:extLst>
              <a:ext uri="{FF2B5EF4-FFF2-40B4-BE49-F238E27FC236}">
                <a16:creationId xmlns:a16="http://schemas.microsoft.com/office/drawing/2014/main" id="{E48F75CC-650D-4B5F-BC95-E31F7CE7D1FE}"/>
              </a:ext>
            </a:extLst>
          </p:cNvPr>
          <p:cNvSpPr txBox="1">
            <a:spLocks/>
          </p:cNvSpPr>
          <p:nvPr userDrawn="1"/>
        </p:nvSpPr>
        <p:spPr>
          <a:xfrm>
            <a:off x="702000" y="6343200"/>
            <a:ext cx="280800" cy="33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900" kern="1200">
                <a:noFill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5B35B2B-70E0-4FED-BA78-0E47DD6E584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160007" y="1982022"/>
            <a:ext cx="2520000" cy="252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507600" indent="0">
              <a:buNone/>
              <a:defRPr>
                <a:solidFill>
                  <a:schemeClr val="bg1"/>
                </a:solidFill>
              </a:defRPr>
            </a:lvl3pPr>
            <a:lvl4pPr marL="507600" indent="0">
              <a:buNone/>
              <a:defRPr>
                <a:solidFill>
                  <a:schemeClr val="bg1"/>
                </a:solidFill>
              </a:defRPr>
            </a:lvl4pPr>
            <a:lvl5pPr marL="50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58F9B986-D249-4E6F-A297-5F6A2F48842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3822936" y="2973380"/>
            <a:ext cx="2520000" cy="252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507600" indent="0">
              <a:buNone/>
              <a:defRPr>
                <a:solidFill>
                  <a:schemeClr val="bg1"/>
                </a:solidFill>
              </a:defRPr>
            </a:lvl3pPr>
            <a:lvl4pPr marL="507600" indent="0">
              <a:buNone/>
              <a:defRPr>
                <a:solidFill>
                  <a:schemeClr val="bg1"/>
                </a:solidFill>
              </a:defRPr>
            </a:lvl4pPr>
            <a:lvl5pPr marL="50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F62A812C-1624-4F93-BB88-19482215D551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437910" y="2042677"/>
            <a:ext cx="2520000" cy="252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507600" indent="0">
              <a:buNone/>
              <a:defRPr>
                <a:solidFill>
                  <a:schemeClr val="bg1"/>
                </a:solidFill>
              </a:defRPr>
            </a:lvl3pPr>
            <a:lvl4pPr marL="507600" indent="0">
              <a:buNone/>
              <a:defRPr>
                <a:solidFill>
                  <a:schemeClr val="bg1"/>
                </a:solidFill>
              </a:defRPr>
            </a:lvl4pPr>
            <a:lvl5pPr marL="50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032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546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ED5F2DD1-FF2E-4A6A-A9E9-8BE1BCFC17F4}" type="datetime1">
              <a:rPr lang="da-DK" smtClean="0"/>
              <a:pPr/>
              <a:t>19-11-2019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Baggrund"/>
          <p:cNvSpPr/>
          <p:nvPr userDrawn="1"/>
        </p:nvSpPr>
        <p:spPr bwMode="auto">
          <a:xfrm>
            <a:off x="1838" y="0"/>
            <a:ext cx="1219016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66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tIns="936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779149"/>
            <a:ext cx="11255000" cy="1897875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Skriv kontaktdata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651488" y="2723166"/>
            <a:ext cx="2495549" cy="525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1958975" y="180974"/>
            <a:ext cx="1871662" cy="12668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buFontTx/>
              <a:buNone/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1972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098423-AFFE-4A35-9B06-68B4FDEA9C20}" type="datetime5">
              <a:rPr lang="da-DK" smtClean="0"/>
              <a:t>november 2019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786DB-AA11-456F-8CC3-DEB72677322B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1" name="TextBox 17"/>
          <p:cNvSpPr txBox="1">
            <a:spLocks noChangeArrowheads="1"/>
          </p:cNvSpPr>
          <p:nvPr userDrawn="1"/>
        </p:nvSpPr>
        <p:spPr bwMode="auto">
          <a:xfrm>
            <a:off x="-2832100" y="4725145"/>
            <a:ext cx="268816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Skift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til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blå baggrund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Vælg ’Design’ i top menuen</a:t>
            </a: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Højre klik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på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‘Blank blå’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Vælg ’Applicér på valgte dias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650" y="4000214"/>
            <a:ext cx="1768540" cy="68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 userDrawn="1"/>
        </p:nvSpPr>
        <p:spPr>
          <a:xfrm>
            <a:off x="-728134" y="3985307"/>
            <a:ext cx="588732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-1125416" y="4228809"/>
            <a:ext cx="719167" cy="4235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a-DK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28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9057438" y="179387"/>
            <a:ext cx="2952000" cy="6497638"/>
          </a:xfrm>
        </p:spPr>
        <p:txBody>
          <a:bodyPr lIns="0" tIns="72000" rIns="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363600"/>
            <a:ext cx="8075418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7" y="1450800"/>
            <a:ext cx="8074675" cy="4464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9600" y="6385399"/>
            <a:ext cx="3794400" cy="33395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8355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79387"/>
            <a:ext cx="3941838" cy="6497638"/>
          </a:xfrm>
        </p:spPr>
        <p:txBody>
          <a:bodyPr lIns="0" tIns="72000" rIns="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363600"/>
            <a:ext cx="7084462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8" y="1450800"/>
            <a:ext cx="7084710" cy="4464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6005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5" y="1450800"/>
            <a:ext cx="5113337" cy="446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450800"/>
            <a:ext cx="5112000" cy="446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58530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999" y="1800000"/>
            <a:ext cx="5113013" cy="378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800000"/>
            <a:ext cx="5111550" cy="37808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069546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EC3F75E-2523-455F-A9B8-E56849A34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675" y="1469453"/>
            <a:ext cx="5112000" cy="27078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a-DK" dirty="0"/>
              <a:t>Klik her for at tilføje underoverskrift</a:t>
            </a:r>
          </a:p>
          <a:p>
            <a:pPr lvl="1"/>
            <a:endParaRPr lang="da-DK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3B5D24CB-3AF8-4350-9CBE-2E687A160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150" y="1469453"/>
            <a:ext cx="5112000" cy="27078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a-DK" dirty="0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6478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01675" y="1450800"/>
            <a:ext cx="5113337" cy="44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599" y="1800000"/>
            <a:ext cx="5112000" cy="37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16343FA3-6DF0-494E-B3DF-AE59C5136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150" y="1469453"/>
            <a:ext cx="5112000" cy="27078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a-DK" dirty="0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7758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5" y="1357273"/>
            <a:ext cx="10785475" cy="4532856"/>
          </a:xfrm>
        </p:spPr>
        <p:txBody>
          <a:bodyPr/>
          <a:lstStyle>
            <a:lvl1pPr algn="ctr">
              <a:lnSpc>
                <a:spcPct val="88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Logo hvid">
            <a:extLst>
              <a:ext uri="{FF2B5EF4-FFF2-40B4-BE49-F238E27FC236}">
                <a16:creationId xmlns:a16="http://schemas.microsoft.com/office/drawing/2014/main" id="{84BA9FF1-E7C4-4483-8E52-BAEC15C859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4800" y="6096948"/>
            <a:ext cx="2145028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0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1052825"/>
            <a:ext cx="10784481" cy="48737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:a16="http://schemas.microsoft.com/office/drawing/2014/main" id="{CB33F9C0-0B65-4993-B14B-C55BD270E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4800" y="6096948"/>
            <a:ext cx="2145028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 descr="U:\Moderniseringsstyrelsen\Jobs\3589_Koncernfaelles skabelonloesning i FM styrelser\Received\Work\MODST_Logo.emf">
            <a:extLst>
              <a:ext uri="{FF2B5EF4-FFF2-40B4-BE49-F238E27FC236}">
                <a16:creationId xmlns:a16="http://schemas.microsoft.com/office/drawing/2014/main" id="{F007EA09-6085-4607-A0DB-293B2B24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04" y="6096948"/>
            <a:ext cx="2154321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61840"/>
            <a:ext cx="1078547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67" y="1449388"/>
            <a:ext cx="10784483" cy="44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2400944" y="6015004"/>
            <a:ext cx="2282411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</a:p>
          <a:p>
            <a:pPr algn="r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i top menuen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Sidehoved og Sidefod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Anvend på alle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D709F18B-C64D-467D-95E0-03999A31A181}" type="datetime1">
              <a:rPr lang="da-DK" smtClean="0"/>
              <a:t>19-11-2019</a:t>
            </a:fld>
            <a:endParaRPr lang="da-DK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29600" y="6385399"/>
            <a:ext cx="3794400" cy="33395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5 (FAST)"/>
          <p:cNvSpPr txBox="1">
            <a:spLocks/>
          </p:cNvSpPr>
          <p:nvPr/>
        </p:nvSpPr>
        <p:spPr>
          <a:xfrm>
            <a:off x="702668" y="6385399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66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16000" indent="-2160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8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800">
          <a:solidFill>
            <a:schemeClr val="tx1"/>
          </a:solidFill>
          <a:latin typeface="+mn-lt"/>
        </a:defRPr>
      </a:lvl2pPr>
      <a:lvl3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2">
          <p15:clr>
            <a:srgbClr val="F26B43"/>
          </p15:clr>
        </p15:guide>
        <p15:guide id="2" pos="7236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3725">
          <p15:clr>
            <a:srgbClr val="F26B43"/>
          </p15:clr>
        </p15:guide>
        <p15:guide id="6" pos="113">
          <p15:clr>
            <a:srgbClr val="A4A3A4"/>
          </p15:clr>
        </p15:guide>
        <p15:guide id="7" orient="horz" pos="113">
          <p15:clr>
            <a:srgbClr val="A4A3A4"/>
          </p15:clr>
        </p15:guide>
        <p15:guide id="8" pos="7565">
          <p15:clr>
            <a:srgbClr val="A4A3A4"/>
          </p15:clr>
        </p15:guide>
        <p15:guide id="9" orient="horz" pos="4206">
          <p15:clr>
            <a:srgbClr val="A4A3A4"/>
          </p15:clr>
        </p15:guide>
        <p15:guide id="10" orient="horz" pos="2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file:///C:\Users\B020776\Pictures\Modst%20fotos\_D5Q6403.jpg" TargetMode="External"/><Relationship Id="rId4" Type="http://schemas.openxmlformats.org/officeDocument/2006/relationships/tags" Target="../tags/tag5.xml"/><Relationship Id="rId9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4.xml"/><Relationship Id="rId7" Type="http://schemas.openxmlformats.org/officeDocument/2006/relationships/image" Target="../media/image3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6.xml"/><Relationship Id="rId7" Type="http://schemas.openxmlformats.org/officeDocument/2006/relationships/image" Target="../media/image3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8.xml"/><Relationship Id="rId7" Type="http://schemas.openxmlformats.org/officeDocument/2006/relationships/image" Target="../media/image3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0.xml"/><Relationship Id="rId7" Type="http://schemas.openxmlformats.org/officeDocument/2006/relationships/image" Target="../media/image3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2.xml"/><Relationship Id="rId7" Type="http://schemas.openxmlformats.org/officeDocument/2006/relationships/image" Target="../media/image3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2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5.xml"/><Relationship Id="rId7" Type="http://schemas.openxmlformats.org/officeDocument/2006/relationships/image" Target="../media/image33.emf"/><Relationship Id="rId12" Type="http://schemas.openxmlformats.org/officeDocument/2006/relationships/image" Target="../media/image38.pn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7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37.xml"/><Relationship Id="rId7" Type="http://schemas.openxmlformats.org/officeDocument/2006/relationships/image" Target="../media/image33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9.xml"/><Relationship Id="rId7" Type="http://schemas.openxmlformats.org/officeDocument/2006/relationships/image" Target="../media/image3.emf"/><Relationship Id="rId2" Type="http://schemas.openxmlformats.org/officeDocument/2006/relationships/tags" Target="../tags/tag38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41.xml"/><Relationship Id="rId7" Type="http://schemas.openxmlformats.org/officeDocument/2006/relationships/image" Target="../media/image3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22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tags" Target="../tags/tag43.xml"/><Relationship Id="rId7" Type="http://schemas.openxmlformats.org/officeDocument/2006/relationships/image" Target="../media/image33.emf"/><Relationship Id="rId12" Type="http://schemas.openxmlformats.org/officeDocument/2006/relationships/image" Target="../media/image49.png"/><Relationship Id="rId2" Type="http://schemas.openxmlformats.org/officeDocument/2006/relationships/tags" Target="../tags/tag4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8.png"/><Relationship Id="rId5" Type="http://schemas.openxmlformats.org/officeDocument/2006/relationships/notesSlide" Target="../notesSlides/notesSlide23.xml"/><Relationship Id="rId15" Type="http://schemas.openxmlformats.org/officeDocument/2006/relationships/image" Target="../media/image17.png"/><Relationship Id="rId10" Type="http://schemas.openxmlformats.org/officeDocument/2006/relationships/image" Target="../media/image47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5.xml"/><Relationship Id="rId7" Type="http://schemas.openxmlformats.org/officeDocument/2006/relationships/image" Target="../media/image3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3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9.xml"/><Relationship Id="rId7" Type="http://schemas.openxmlformats.org/officeDocument/2006/relationships/oleObject" Target="../embeddings/oleObject27.bin"/><Relationship Id="rId2" Type="http://schemas.openxmlformats.org/officeDocument/2006/relationships/tags" Target="../tags/tag4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5.png"/><Relationship Id="rId5" Type="http://schemas.openxmlformats.org/officeDocument/2006/relationships/notesSlide" Target="../notesSlides/notesSlide30.xml"/><Relationship Id="rId10" Type="http://schemas.openxmlformats.org/officeDocument/2006/relationships/image" Target="../media/image66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3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3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8685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34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pic>
        <p:nvPicPr>
          <p:cNvPr id="3" name="Picture Placeholder 1"/>
          <p:cNvPicPr>
            <a:picLocks noGrp="1" noChangeAspect="1"/>
          </p:cNvPicPr>
          <p:nvPr>
            <p:ph type="pic" sz="quarter" idx="10"/>
            <p:custDataLst>
              <p:tags r:id="rId4"/>
            </p:custDataLst>
          </p:nvPr>
        </p:nvPicPr>
        <p:blipFill rotWithShape="1"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" b="117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3DA7BD-166C-47B2-80B4-98ABC1B45C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Maj, </a:t>
            </a:r>
            <a:r>
              <a:rPr lang="da-DK" dirty="0"/>
              <a:t>2019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CC2101-3C3A-44A0-A8DB-0D13F657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Undervisning i brug af SBS for budgetansvarlige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1624D5-3CD6-4ADD-B9EC-C0791ECEEF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7813F-582F-472B-AA94-FE3A1D348D3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911975"/>
            <a:ext cx="0" cy="0"/>
          </a:xfrm>
        </p:spPr>
        <p:txBody>
          <a:bodyPr/>
          <a:lstStyle/>
          <a:p>
            <a:fld id="{80AE25ED-097C-4BDC-A7CE-FA97BD9CA3B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645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 forud for om SBS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fungerer SBS. Procesflow-billede fra IRØ?</a:t>
            </a:r>
          </a:p>
          <a:p>
            <a:r>
              <a:rPr lang="da-DK" dirty="0"/>
              <a:t>Jeres rolle i systemet</a:t>
            </a:r>
          </a:p>
          <a:p>
            <a:r>
              <a:rPr lang="da-DK" dirty="0"/>
              <a:t>Ord der skal forstås?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2572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9050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2D6BF8A-AC92-4F49-8B0E-D2EAD940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Analysis-fanen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D19B2A1-42D7-4013-8ECC-532D5DC8A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11</a:t>
            </a:fld>
            <a:endParaRPr lang="da-DK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B09769DC-F1B2-46D0-A3A0-0F6295A9589C}"/>
              </a:ext>
            </a:extLst>
          </p:cNvPr>
          <p:cNvGrpSpPr/>
          <p:nvPr/>
        </p:nvGrpSpPr>
        <p:grpSpPr>
          <a:xfrm>
            <a:off x="1351975" y="2607418"/>
            <a:ext cx="8667750" cy="1409700"/>
            <a:chOff x="1760537" y="2724150"/>
            <a:chExt cx="8667750" cy="1409700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E2BF6EC7-DF6B-4C97-A3C7-9E8327A87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0537" y="2724150"/>
              <a:ext cx="8667750" cy="1409700"/>
            </a:xfrm>
            <a:prstGeom prst="rect">
              <a:avLst/>
            </a:prstGeom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900D129D-F73D-4C55-A298-6FFD68C05186}"/>
                </a:ext>
              </a:extLst>
            </p:cNvPr>
            <p:cNvSpPr/>
            <p:nvPr/>
          </p:nvSpPr>
          <p:spPr bwMode="auto">
            <a:xfrm>
              <a:off x="9481186" y="3072869"/>
              <a:ext cx="933855" cy="882497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4A591929-318D-4509-A581-8008428905A6}"/>
                </a:ext>
              </a:extLst>
            </p:cNvPr>
            <p:cNvSpPr/>
            <p:nvPr/>
          </p:nvSpPr>
          <p:spPr bwMode="auto">
            <a:xfrm>
              <a:off x="1760537" y="3360645"/>
              <a:ext cx="1546867" cy="773205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ACF63234-6098-430A-B2E9-6575B7202D28}"/>
                </a:ext>
              </a:extLst>
            </p:cNvPr>
            <p:cNvSpPr/>
            <p:nvPr/>
          </p:nvSpPr>
          <p:spPr bwMode="auto">
            <a:xfrm>
              <a:off x="3413229" y="3044757"/>
              <a:ext cx="1450600" cy="910609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604A47E3-73A4-477F-A7AD-E5FCEB2DB3DB}"/>
                </a:ext>
              </a:extLst>
            </p:cNvPr>
            <p:cNvSpPr/>
            <p:nvPr/>
          </p:nvSpPr>
          <p:spPr bwMode="auto">
            <a:xfrm>
              <a:off x="5262663" y="3085564"/>
              <a:ext cx="535021" cy="869802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C865C0A4-8DE5-4D36-A237-59C65BFD2582}"/>
                </a:ext>
              </a:extLst>
            </p:cNvPr>
            <p:cNvSpPr/>
            <p:nvPr/>
          </p:nvSpPr>
          <p:spPr bwMode="auto">
            <a:xfrm>
              <a:off x="5917486" y="3044756"/>
              <a:ext cx="1154545" cy="1089093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5FDE902-82C9-4D65-B397-5E797A24AE92}"/>
                </a:ext>
              </a:extLst>
            </p:cNvPr>
            <p:cNvSpPr/>
            <p:nvPr/>
          </p:nvSpPr>
          <p:spPr bwMode="auto">
            <a:xfrm>
              <a:off x="7123929" y="3340163"/>
              <a:ext cx="933855" cy="319796"/>
            </a:xfrm>
            <a:prstGeom prst="rect">
              <a:avLst/>
            </a:prstGeom>
            <a:solidFill>
              <a:schemeClr val="bg1">
                <a:alpha val="92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8423E300-76C9-479D-A332-F8BB4EBA5D61}"/>
              </a:ext>
            </a:extLst>
          </p:cNvPr>
          <p:cNvCxnSpPr>
            <a:cxnSpLocks/>
            <a:stCxn id="39" idx="0"/>
          </p:cNvCxnSpPr>
          <p:nvPr/>
        </p:nvCxnSpPr>
        <p:spPr bwMode="auto">
          <a:xfrm flipV="1">
            <a:off x="6679116" y="3829889"/>
            <a:ext cx="497778" cy="857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9">
            <a:extLst>
              <a:ext uri="{FF2B5EF4-FFF2-40B4-BE49-F238E27FC236}">
                <a16:creationId xmlns:a16="http://schemas.microsoft.com/office/drawing/2014/main" id="{70DD05D8-247E-4DBC-ADE5-BBC57CE5FC8A}"/>
              </a:ext>
            </a:extLst>
          </p:cNvPr>
          <p:cNvSpPr txBox="1"/>
          <p:nvPr/>
        </p:nvSpPr>
        <p:spPr>
          <a:xfrm>
            <a:off x="7996796" y="4291350"/>
            <a:ext cx="2623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Benyttes til at gemme data 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B7C357C7-5B26-454A-9519-DEB64C1B932F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H="1" flipV="1">
            <a:off x="8303228" y="3779224"/>
            <a:ext cx="1005268" cy="5121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ktangel 65">
            <a:extLst>
              <a:ext uri="{FF2B5EF4-FFF2-40B4-BE49-F238E27FC236}">
                <a16:creationId xmlns:a16="http://schemas.microsoft.com/office/drawing/2014/main" id="{1CE58FAD-D0E9-4C51-83DF-C6035590E570}"/>
              </a:ext>
            </a:extLst>
          </p:cNvPr>
          <p:cNvSpPr/>
          <p:nvPr/>
        </p:nvSpPr>
        <p:spPr bwMode="auto">
          <a:xfrm>
            <a:off x="8086871" y="2956138"/>
            <a:ext cx="444286" cy="79874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0" name="Rektangel 65">
            <a:extLst>
              <a:ext uri="{FF2B5EF4-FFF2-40B4-BE49-F238E27FC236}">
                <a16:creationId xmlns:a16="http://schemas.microsoft.com/office/drawing/2014/main" id="{1D7E8F2E-479C-4BB7-A98A-E8B25FA4597E}"/>
              </a:ext>
            </a:extLst>
          </p:cNvPr>
          <p:cNvSpPr/>
          <p:nvPr/>
        </p:nvSpPr>
        <p:spPr bwMode="auto">
          <a:xfrm>
            <a:off x="8569172" y="2956138"/>
            <a:ext cx="490205" cy="823084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7527CD67-DD64-430E-A2F0-FD01D310AACF}"/>
              </a:ext>
            </a:extLst>
          </p:cNvPr>
          <p:cNvCxnSpPr>
            <a:cxnSpLocks/>
          </p:cNvCxnSpPr>
          <p:nvPr/>
        </p:nvCxnSpPr>
        <p:spPr bwMode="auto">
          <a:xfrm flipV="1">
            <a:off x="8781514" y="2339477"/>
            <a:ext cx="277863" cy="5885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9">
            <a:extLst>
              <a:ext uri="{FF2B5EF4-FFF2-40B4-BE49-F238E27FC236}">
                <a16:creationId xmlns:a16="http://schemas.microsoft.com/office/drawing/2014/main" id="{438D52F0-6B5D-4806-B24F-BD33595B3B23}"/>
              </a:ext>
            </a:extLst>
          </p:cNvPr>
          <p:cNvSpPr txBox="1"/>
          <p:nvPr/>
        </p:nvSpPr>
        <p:spPr>
          <a:xfrm>
            <a:off x="7525052" y="2101581"/>
            <a:ext cx="30951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Benyttes til at simulere ændringer </a:t>
            </a:r>
          </a:p>
        </p:txBody>
      </p:sp>
      <p:sp>
        <p:nvSpPr>
          <p:cNvPr id="24" name="Rektangel 65">
            <a:extLst>
              <a:ext uri="{FF2B5EF4-FFF2-40B4-BE49-F238E27FC236}">
                <a16:creationId xmlns:a16="http://schemas.microsoft.com/office/drawing/2014/main" id="{CB3EB8BC-AF86-4B98-9B37-C5876EE06385}"/>
              </a:ext>
            </a:extLst>
          </p:cNvPr>
          <p:cNvSpPr/>
          <p:nvPr/>
        </p:nvSpPr>
        <p:spPr bwMode="auto">
          <a:xfrm>
            <a:off x="1369856" y="2956137"/>
            <a:ext cx="1075090" cy="310021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25" name="Straight Connector 10">
            <a:extLst>
              <a:ext uri="{FF2B5EF4-FFF2-40B4-BE49-F238E27FC236}">
                <a16:creationId xmlns:a16="http://schemas.microsoft.com/office/drawing/2014/main" id="{42F562A5-C039-4806-AF91-E9FD8BA99B7B}"/>
              </a:ext>
            </a:extLst>
          </p:cNvPr>
          <p:cNvCxnSpPr>
            <a:cxnSpLocks/>
            <a:endCxn id="27" idx="2"/>
          </p:cNvCxnSpPr>
          <p:nvPr/>
        </p:nvCxnSpPr>
        <p:spPr bwMode="auto">
          <a:xfrm flipV="1">
            <a:off x="1907401" y="2444899"/>
            <a:ext cx="366604" cy="4543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9">
            <a:extLst>
              <a:ext uri="{FF2B5EF4-FFF2-40B4-BE49-F238E27FC236}">
                <a16:creationId xmlns:a16="http://schemas.microsoft.com/office/drawing/2014/main" id="{490C1182-DFFB-4A39-A0F0-BF570CC78291}"/>
              </a:ext>
            </a:extLst>
          </p:cNvPr>
          <p:cNvSpPr txBox="1"/>
          <p:nvPr/>
        </p:nvSpPr>
        <p:spPr>
          <a:xfrm>
            <a:off x="546561" y="2198678"/>
            <a:ext cx="34548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Benyttes til at fortryde sidste handling</a:t>
            </a:r>
          </a:p>
        </p:txBody>
      </p:sp>
      <p:sp>
        <p:nvSpPr>
          <p:cNvPr id="28" name="Rektangel 65">
            <a:extLst>
              <a:ext uri="{FF2B5EF4-FFF2-40B4-BE49-F238E27FC236}">
                <a16:creationId xmlns:a16="http://schemas.microsoft.com/office/drawing/2014/main" id="{05A9695B-6D62-4B44-AE36-BCEDA23F310B}"/>
              </a:ext>
            </a:extLst>
          </p:cNvPr>
          <p:cNvSpPr/>
          <p:nvPr/>
        </p:nvSpPr>
        <p:spPr bwMode="auto">
          <a:xfrm>
            <a:off x="4402450" y="2946107"/>
            <a:ext cx="535021" cy="808771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30" name="Rektangel 65">
            <a:extLst>
              <a:ext uri="{FF2B5EF4-FFF2-40B4-BE49-F238E27FC236}">
                <a16:creationId xmlns:a16="http://schemas.microsoft.com/office/drawing/2014/main" id="{BE217053-367F-4745-B18C-C0DD09A6421E}"/>
              </a:ext>
            </a:extLst>
          </p:cNvPr>
          <p:cNvSpPr/>
          <p:nvPr/>
        </p:nvSpPr>
        <p:spPr bwMode="auto">
          <a:xfrm>
            <a:off x="6721989" y="3472570"/>
            <a:ext cx="933856" cy="31979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31" name="Rektangel 65">
            <a:extLst>
              <a:ext uri="{FF2B5EF4-FFF2-40B4-BE49-F238E27FC236}">
                <a16:creationId xmlns:a16="http://schemas.microsoft.com/office/drawing/2014/main" id="{E82C770F-D138-451D-BAB0-429428A51CBD}"/>
              </a:ext>
            </a:extLst>
          </p:cNvPr>
          <p:cNvSpPr/>
          <p:nvPr/>
        </p:nvSpPr>
        <p:spPr bwMode="auto">
          <a:xfrm>
            <a:off x="6734124" y="2946205"/>
            <a:ext cx="1181042" cy="31979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32" name="Straight Connector 10">
            <a:extLst>
              <a:ext uri="{FF2B5EF4-FFF2-40B4-BE49-F238E27FC236}">
                <a16:creationId xmlns:a16="http://schemas.microsoft.com/office/drawing/2014/main" id="{10FEB9CF-87FA-435A-AB22-D6AD0BB24614}"/>
              </a:ext>
            </a:extLst>
          </p:cNvPr>
          <p:cNvCxnSpPr>
            <a:cxnSpLocks/>
            <a:endCxn id="38" idx="2"/>
          </p:cNvCxnSpPr>
          <p:nvPr/>
        </p:nvCxnSpPr>
        <p:spPr bwMode="auto">
          <a:xfrm flipH="1" flipV="1">
            <a:off x="7027627" y="1864718"/>
            <a:ext cx="283136" cy="10528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10">
            <a:extLst>
              <a:ext uri="{FF2B5EF4-FFF2-40B4-BE49-F238E27FC236}">
                <a16:creationId xmlns:a16="http://schemas.microsoft.com/office/drawing/2014/main" id="{2019E9E3-5D14-4BF3-AF91-834BC6E69C55}"/>
              </a:ext>
            </a:extLst>
          </p:cNvPr>
          <p:cNvCxnSpPr>
            <a:cxnSpLocks/>
            <a:stCxn id="37" idx="0"/>
          </p:cNvCxnSpPr>
          <p:nvPr/>
        </p:nvCxnSpPr>
        <p:spPr bwMode="auto">
          <a:xfrm flipV="1">
            <a:off x="3880369" y="3770294"/>
            <a:ext cx="769844" cy="45861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9">
            <a:extLst>
              <a:ext uri="{FF2B5EF4-FFF2-40B4-BE49-F238E27FC236}">
                <a16:creationId xmlns:a16="http://schemas.microsoft.com/office/drawing/2014/main" id="{344BCE6A-EBC7-4B47-A915-6B051E540776}"/>
              </a:ext>
            </a:extLst>
          </p:cNvPr>
          <p:cNvSpPr txBox="1"/>
          <p:nvPr/>
        </p:nvSpPr>
        <p:spPr>
          <a:xfrm>
            <a:off x="2397591" y="4228908"/>
            <a:ext cx="296555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Benyttes til at filtrere oplysninger</a:t>
            </a:r>
          </a:p>
        </p:txBody>
      </p:sp>
      <p:sp>
        <p:nvSpPr>
          <p:cNvPr id="38" name="TextBox 9">
            <a:extLst>
              <a:ext uri="{FF2B5EF4-FFF2-40B4-BE49-F238E27FC236}">
                <a16:creationId xmlns:a16="http://schemas.microsoft.com/office/drawing/2014/main" id="{F42F0976-5AAE-4793-B875-A49BB0B6AD80}"/>
              </a:ext>
            </a:extLst>
          </p:cNvPr>
          <p:cNvSpPr txBox="1"/>
          <p:nvPr/>
        </p:nvSpPr>
        <p:spPr>
          <a:xfrm>
            <a:off x="4251226" y="1618497"/>
            <a:ext cx="55528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Benyttes til at vælge mellem beskrivelser eller </a:t>
            </a:r>
            <a:r>
              <a:rPr lang="da-DK" sz="1600" dirty="0" smtClean="0"/>
              <a:t>nøgler/værdier</a:t>
            </a:r>
            <a:endParaRPr lang="da-DK" sz="1600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7DC37D25-FE84-43EA-94F4-A6245700B29D}"/>
              </a:ext>
            </a:extLst>
          </p:cNvPr>
          <p:cNvSpPr txBox="1"/>
          <p:nvPr/>
        </p:nvSpPr>
        <p:spPr>
          <a:xfrm>
            <a:off x="5109776" y="4686919"/>
            <a:ext cx="313868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Benyttes til at indsætte subtotaler</a:t>
            </a:r>
          </a:p>
        </p:txBody>
      </p:sp>
    </p:spTree>
    <p:extLst>
      <p:ext uri="{BB962C8B-B14F-4D97-AF65-F5344CB8AC3E}">
        <p14:creationId xmlns:p14="http://schemas.microsoft.com/office/powerpoint/2010/main" val="208142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3143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995802-47D8-41B7-B822-0AAB7DAE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Systemadgang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4F035F-F3D6-4F12-9124-BC1E0CE0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C4476-AAB5-4185-B906-43D4E8308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336" y="1433487"/>
            <a:ext cx="4318508" cy="1716907"/>
          </a:xfrm>
          <a:prstGeom prst="rect">
            <a:avLst/>
          </a:prstGeom>
        </p:spPr>
      </p:pic>
      <p:pic>
        <p:nvPicPr>
          <p:cNvPr id="5" name="Billede 3">
            <a:extLst>
              <a:ext uri="{FF2B5EF4-FFF2-40B4-BE49-F238E27FC236}">
                <a16:creationId xmlns:a16="http://schemas.microsoft.com/office/drawing/2014/main" id="{7985BE1C-D6D1-4C9A-88B9-CC4B87DF2B1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623052" y="2156293"/>
            <a:ext cx="6120130" cy="1426210"/>
          </a:xfrm>
          <a:prstGeom prst="rect">
            <a:avLst/>
          </a:prstGeom>
        </p:spPr>
      </p:pic>
      <p:pic>
        <p:nvPicPr>
          <p:cNvPr id="8" name="Billede 6">
            <a:extLst>
              <a:ext uri="{FF2B5EF4-FFF2-40B4-BE49-F238E27FC236}">
                <a16:creationId xmlns:a16="http://schemas.microsoft.com/office/drawing/2014/main" id="{1E928993-86A5-47B9-B015-E4AD815857C0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393239" y="4661344"/>
            <a:ext cx="1952625" cy="790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A16500-97EB-429C-82B0-98B5981D3D13}"/>
              </a:ext>
            </a:extLst>
          </p:cNvPr>
          <p:cNvSpPr txBox="1"/>
          <p:nvPr/>
        </p:nvSpPr>
        <p:spPr>
          <a:xfrm>
            <a:off x="384048" y="950259"/>
            <a:ext cx="286924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Klik på ‘MINE AKTIVITETER’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30CAED-179A-4240-85D6-39EC7849A94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71904" y="1184106"/>
            <a:ext cx="422656" cy="24601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ktangel 65">
            <a:extLst>
              <a:ext uri="{FF2B5EF4-FFF2-40B4-BE49-F238E27FC236}">
                <a16:creationId xmlns:a16="http://schemas.microsoft.com/office/drawing/2014/main" id="{16823267-A4F9-410F-95F4-BABE0F95E67E}"/>
              </a:ext>
            </a:extLst>
          </p:cNvPr>
          <p:cNvSpPr/>
          <p:nvPr/>
        </p:nvSpPr>
        <p:spPr bwMode="auto">
          <a:xfrm>
            <a:off x="1799209" y="1466292"/>
            <a:ext cx="943991" cy="52646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1CE36B-91F6-45F8-9F01-6EF3A5037F29}"/>
              </a:ext>
            </a:extLst>
          </p:cNvPr>
          <p:cNvSpPr txBox="1"/>
          <p:nvPr/>
        </p:nvSpPr>
        <p:spPr>
          <a:xfrm>
            <a:off x="7071870" y="1591039"/>
            <a:ext cx="21957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på ‘Opdateringer’</a:t>
            </a:r>
          </a:p>
        </p:txBody>
      </p:sp>
      <p:sp>
        <p:nvSpPr>
          <p:cNvPr id="15" name="Rektangel 65">
            <a:extLst>
              <a:ext uri="{FF2B5EF4-FFF2-40B4-BE49-F238E27FC236}">
                <a16:creationId xmlns:a16="http://schemas.microsoft.com/office/drawing/2014/main" id="{3F0F3957-3327-4325-B91D-87EA2A155722}"/>
              </a:ext>
            </a:extLst>
          </p:cNvPr>
          <p:cNvSpPr/>
          <p:nvPr/>
        </p:nvSpPr>
        <p:spPr bwMode="auto">
          <a:xfrm>
            <a:off x="8306895" y="3155252"/>
            <a:ext cx="562786" cy="21459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3D717D-8DD7-4EB5-AF93-268B12A78C6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169734" y="1933346"/>
            <a:ext cx="418554" cy="11044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6B02885-5C36-45C0-9293-9CEC52108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562" y="4440956"/>
            <a:ext cx="4723490" cy="13943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92C929-62C4-4036-BB95-CD119A9CFF63}"/>
              </a:ext>
            </a:extLst>
          </p:cNvPr>
          <p:cNvSpPr txBox="1"/>
          <p:nvPr/>
        </p:nvSpPr>
        <p:spPr>
          <a:xfrm>
            <a:off x="899562" y="3642398"/>
            <a:ext cx="422513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Klik på ‘Faste dimensioner – beløb og timer’</a:t>
            </a:r>
          </a:p>
        </p:txBody>
      </p:sp>
      <p:sp>
        <p:nvSpPr>
          <p:cNvPr id="20" name="Rektangel 65">
            <a:extLst>
              <a:ext uri="{FF2B5EF4-FFF2-40B4-BE49-F238E27FC236}">
                <a16:creationId xmlns:a16="http://schemas.microsoft.com/office/drawing/2014/main" id="{CA76433F-9FFD-477B-B891-E9A790C290D6}"/>
              </a:ext>
            </a:extLst>
          </p:cNvPr>
          <p:cNvSpPr/>
          <p:nvPr/>
        </p:nvSpPr>
        <p:spPr bwMode="auto">
          <a:xfrm>
            <a:off x="2642616" y="5127130"/>
            <a:ext cx="1426463" cy="29738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0F5631F-0782-491F-B6C3-A2546BF6705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04860" y="4022667"/>
            <a:ext cx="418554" cy="11044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567D310-D408-4F7D-B7CF-706EA161E321}"/>
              </a:ext>
            </a:extLst>
          </p:cNvPr>
          <p:cNvSpPr txBox="1"/>
          <p:nvPr/>
        </p:nvSpPr>
        <p:spPr>
          <a:xfrm>
            <a:off x="6475722" y="3913657"/>
            <a:ext cx="35602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4. Klik på ‘Indtægter og udgifter(10-49)’</a:t>
            </a:r>
          </a:p>
        </p:txBody>
      </p:sp>
      <p:sp>
        <p:nvSpPr>
          <p:cNvPr id="23" name="Rektangel 65">
            <a:extLst>
              <a:ext uri="{FF2B5EF4-FFF2-40B4-BE49-F238E27FC236}">
                <a16:creationId xmlns:a16="http://schemas.microsoft.com/office/drawing/2014/main" id="{5355EF76-8BBF-4242-8044-183C9518527D}"/>
              </a:ext>
            </a:extLst>
          </p:cNvPr>
          <p:cNvSpPr/>
          <p:nvPr/>
        </p:nvSpPr>
        <p:spPr bwMode="auto">
          <a:xfrm>
            <a:off x="8399451" y="4661344"/>
            <a:ext cx="1946413" cy="386144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C846C-1AF6-4B57-9BAB-71D921FDB2F7}"/>
              </a:ext>
            </a:extLst>
          </p:cNvPr>
          <p:cNvCxnSpPr>
            <a:cxnSpLocks/>
            <a:stCxn id="23" idx="0"/>
            <a:endCxn id="22" idx="2"/>
          </p:cNvCxnSpPr>
          <p:nvPr/>
        </p:nvCxnSpPr>
        <p:spPr bwMode="auto">
          <a:xfrm flipH="1" flipV="1">
            <a:off x="8255857" y="4159878"/>
            <a:ext cx="1116801" cy="5014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089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05868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10" name="Objekt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74B3B4-1E37-405F-9121-3A9C4C57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Tilføj</a:t>
            </a:r>
            <a:r>
              <a:rPr lang="en-GB" dirty="0"/>
              <a:t> </a:t>
            </a:r>
            <a:r>
              <a:rPr lang="en-GB" dirty="0" err="1"/>
              <a:t>nye</a:t>
            </a:r>
            <a:r>
              <a:rPr lang="en-GB" dirty="0"/>
              <a:t> </a:t>
            </a:r>
            <a:r>
              <a:rPr lang="en-GB" dirty="0" err="1"/>
              <a:t>linjer</a:t>
            </a:r>
            <a:r>
              <a:rPr lang="en-GB" dirty="0"/>
              <a:t> 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CBFB5A1-B477-4B98-A1BE-0BD4E90B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9C076B6-6A8B-4ECC-9A9F-5E8D29E7D6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1025" y="963826"/>
            <a:ext cx="3847531" cy="2022702"/>
          </a:xfrm>
          <a:prstGeom prst="rect">
            <a:avLst/>
          </a:prstGeom>
        </p:spPr>
      </p:pic>
      <p:sp>
        <p:nvSpPr>
          <p:cNvPr id="4" name="Tekstboks 3">
            <a:extLst>
              <a:ext uri="{FF2B5EF4-FFF2-40B4-BE49-F238E27FC236}">
                <a16:creationId xmlns:a16="http://schemas.microsoft.com/office/drawing/2014/main" id="{F312F65B-C7AD-4329-9E5A-25703F2DC5D9}"/>
              </a:ext>
            </a:extLst>
          </p:cNvPr>
          <p:cNvSpPr txBox="1"/>
          <p:nvPr/>
        </p:nvSpPr>
        <p:spPr>
          <a:xfrm>
            <a:off x="701674" y="1871691"/>
            <a:ext cx="26701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Klik på cellen og vælg spørgsmålstegnet</a:t>
            </a:r>
          </a:p>
        </p:txBody>
      </p:sp>
      <p:sp>
        <p:nvSpPr>
          <p:cNvPr id="7" name="Tekstboks 3">
            <a:extLst>
              <a:ext uri="{FF2B5EF4-FFF2-40B4-BE49-F238E27FC236}">
                <a16:creationId xmlns:a16="http://schemas.microsoft.com/office/drawing/2014/main" id="{1DFF4C11-0B42-458D-AB6B-E9E60C5BC313}"/>
              </a:ext>
            </a:extLst>
          </p:cNvPr>
          <p:cNvSpPr txBox="1"/>
          <p:nvPr/>
        </p:nvSpPr>
        <p:spPr>
          <a:xfrm>
            <a:off x="701674" y="2760449"/>
            <a:ext cx="26701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på den ønskes værdi i drop-</a:t>
            </a:r>
            <a:r>
              <a:rPr lang="da-DK" sz="1600" dirty="0" err="1"/>
              <a:t>down</a:t>
            </a:r>
            <a:r>
              <a:rPr lang="da-DK" sz="1600" dirty="0"/>
              <a:t> boksen </a:t>
            </a:r>
          </a:p>
        </p:txBody>
      </p:sp>
      <p:sp>
        <p:nvSpPr>
          <p:cNvPr id="8" name="Tekstboks 3">
            <a:extLst>
              <a:ext uri="{FF2B5EF4-FFF2-40B4-BE49-F238E27FC236}">
                <a16:creationId xmlns:a16="http://schemas.microsoft.com/office/drawing/2014/main" id="{49308F39-2E58-4C9E-95B0-7B49C1EBDED0}"/>
              </a:ext>
            </a:extLst>
          </p:cNvPr>
          <p:cNvSpPr txBox="1"/>
          <p:nvPr/>
        </p:nvSpPr>
        <p:spPr>
          <a:xfrm>
            <a:off x="6343650" y="906158"/>
            <a:ext cx="481488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sz="1600" dirty="0"/>
              <a:t>3</a:t>
            </a:r>
            <a:r>
              <a:rPr lang="da-DK" sz="1600" dirty="0"/>
              <a:t>. Indtast summen ud for måneden</a:t>
            </a:r>
          </a:p>
        </p:txBody>
      </p:sp>
      <p:sp>
        <p:nvSpPr>
          <p:cNvPr id="9" name="Tekstboks 3">
            <a:extLst>
              <a:ext uri="{FF2B5EF4-FFF2-40B4-BE49-F238E27FC236}">
                <a16:creationId xmlns:a16="http://schemas.microsoft.com/office/drawing/2014/main" id="{79F96A99-3CDF-4483-BEB4-24DEB9084854}"/>
              </a:ext>
            </a:extLst>
          </p:cNvPr>
          <p:cNvSpPr txBox="1"/>
          <p:nvPr/>
        </p:nvSpPr>
        <p:spPr>
          <a:xfrm>
            <a:off x="5991226" y="2964413"/>
            <a:ext cx="57705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GB" sz="1600" dirty="0"/>
              <a:t>4. </a:t>
            </a:r>
            <a:r>
              <a:rPr lang="da-DK" sz="1600" dirty="0"/>
              <a:t>Klik på “Gem data” i Analysis-fanen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34AD1A5-C45B-440D-816E-286AC8BFFB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1226" y="1725669"/>
            <a:ext cx="5981699" cy="49901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81120E9-53A8-4911-A3D3-7CDEEC3D55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9776" y="3363548"/>
            <a:ext cx="438150" cy="857250"/>
          </a:xfrm>
          <a:prstGeom prst="rect">
            <a:avLst/>
          </a:prstGeom>
        </p:spPr>
      </p:pic>
      <p:sp>
        <p:nvSpPr>
          <p:cNvPr id="13" name="Tekstboks 3">
            <a:extLst>
              <a:ext uri="{FF2B5EF4-FFF2-40B4-BE49-F238E27FC236}">
                <a16:creationId xmlns:a16="http://schemas.microsoft.com/office/drawing/2014/main" id="{1BF19435-4B69-469C-B52C-6E0D304E4CF8}"/>
              </a:ext>
            </a:extLst>
          </p:cNvPr>
          <p:cNvSpPr txBox="1"/>
          <p:nvPr/>
        </p:nvSpPr>
        <p:spPr>
          <a:xfrm>
            <a:off x="1175112" y="4288342"/>
            <a:ext cx="57705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Den nye linje tilføjes i budgettet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6A0B338C-6204-4FDE-B038-8C3722F25A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12" y="4690959"/>
            <a:ext cx="8700160" cy="1566201"/>
          </a:xfrm>
          <a:prstGeom prst="rect">
            <a:avLst/>
          </a:prstGeom>
        </p:spPr>
      </p:pic>
      <p:sp>
        <p:nvSpPr>
          <p:cNvPr id="16" name="Rektangel 65">
            <a:extLst>
              <a:ext uri="{FF2B5EF4-FFF2-40B4-BE49-F238E27FC236}">
                <a16:creationId xmlns:a16="http://schemas.microsoft.com/office/drawing/2014/main" id="{93324C06-9461-4317-A6EF-4D64D1B5CFCE}"/>
              </a:ext>
            </a:extLst>
          </p:cNvPr>
          <p:cNvSpPr/>
          <p:nvPr/>
        </p:nvSpPr>
        <p:spPr bwMode="auto">
          <a:xfrm>
            <a:off x="3467337" y="1076228"/>
            <a:ext cx="250301" cy="209704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7" name="Rektangel 65">
            <a:extLst>
              <a:ext uri="{FF2B5EF4-FFF2-40B4-BE49-F238E27FC236}">
                <a16:creationId xmlns:a16="http://schemas.microsoft.com/office/drawing/2014/main" id="{2DEB7087-B002-49CC-9B45-9B9BB133BB25}"/>
              </a:ext>
            </a:extLst>
          </p:cNvPr>
          <p:cNvSpPr/>
          <p:nvPr/>
        </p:nvSpPr>
        <p:spPr bwMode="auto">
          <a:xfrm>
            <a:off x="7089776" y="3299339"/>
            <a:ext cx="438150" cy="83260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8" name="Rektangel 65">
            <a:extLst>
              <a:ext uri="{FF2B5EF4-FFF2-40B4-BE49-F238E27FC236}">
                <a16:creationId xmlns:a16="http://schemas.microsoft.com/office/drawing/2014/main" id="{69943E8B-4C32-4108-8C77-CB59F4CB29C7}"/>
              </a:ext>
            </a:extLst>
          </p:cNvPr>
          <p:cNvSpPr/>
          <p:nvPr/>
        </p:nvSpPr>
        <p:spPr bwMode="auto">
          <a:xfrm>
            <a:off x="10340975" y="2037569"/>
            <a:ext cx="1631950" cy="246221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9" name="Rektangel 65">
            <a:extLst>
              <a:ext uri="{FF2B5EF4-FFF2-40B4-BE49-F238E27FC236}">
                <a16:creationId xmlns:a16="http://schemas.microsoft.com/office/drawing/2014/main" id="{5D0682BE-8E97-403A-AD72-524A90B2292B}"/>
              </a:ext>
            </a:extLst>
          </p:cNvPr>
          <p:cNvSpPr/>
          <p:nvPr/>
        </p:nvSpPr>
        <p:spPr bwMode="auto">
          <a:xfrm>
            <a:off x="1151840" y="4944422"/>
            <a:ext cx="8746703" cy="31182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20" name="Straight Connector 24">
            <a:extLst>
              <a:ext uri="{FF2B5EF4-FFF2-40B4-BE49-F238E27FC236}">
                <a16:creationId xmlns:a16="http://schemas.microsoft.com/office/drawing/2014/main" id="{D890EE70-CB82-48C8-B114-FCEDF74BD77F}"/>
              </a:ext>
            </a:extLst>
          </p:cNvPr>
          <p:cNvCxnSpPr>
            <a:cxnSpLocks/>
          </p:cNvCxnSpPr>
          <p:nvPr/>
        </p:nvCxnSpPr>
        <p:spPr bwMode="auto">
          <a:xfrm flipV="1">
            <a:off x="2938414" y="1341801"/>
            <a:ext cx="491319" cy="4961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4">
            <a:extLst>
              <a:ext uri="{FF2B5EF4-FFF2-40B4-BE49-F238E27FC236}">
                <a16:creationId xmlns:a16="http://schemas.microsoft.com/office/drawing/2014/main" id="{85844678-5ABE-4D2B-831A-34335B0360F4}"/>
              </a:ext>
            </a:extLst>
          </p:cNvPr>
          <p:cNvCxnSpPr>
            <a:cxnSpLocks/>
          </p:cNvCxnSpPr>
          <p:nvPr/>
        </p:nvCxnSpPr>
        <p:spPr bwMode="auto">
          <a:xfrm flipV="1">
            <a:off x="7574936" y="3252892"/>
            <a:ext cx="245660" cy="4538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4">
            <a:extLst>
              <a:ext uri="{FF2B5EF4-FFF2-40B4-BE49-F238E27FC236}">
                <a16:creationId xmlns:a16="http://schemas.microsoft.com/office/drawing/2014/main" id="{1175F3A5-7A58-40E3-8619-0E1FF00F5F1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69356" y="1181080"/>
            <a:ext cx="1748602" cy="7341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234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8260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C02F-4EDA-427A-9DDD-FC397982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Rettelser i eksisterende linjer</a:t>
            </a:r>
            <a:br>
              <a:rPr lang="da-DK" dirty="0"/>
            </a:b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45461-505E-4257-A84A-16EA2656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14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AF4FE-51C8-461E-803F-5D52741B4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2344" y="1619917"/>
            <a:ext cx="2133600" cy="179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22F195-BF2B-453F-A174-4B460B0361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6803" y="3931862"/>
            <a:ext cx="2171700" cy="1800225"/>
          </a:xfrm>
          <a:prstGeom prst="rect">
            <a:avLst/>
          </a:prstGeom>
        </p:spPr>
      </p:pic>
      <p:pic>
        <p:nvPicPr>
          <p:cNvPr id="8" name="Billede 607">
            <a:extLst>
              <a:ext uri="{FF2B5EF4-FFF2-40B4-BE49-F238E27FC236}">
                <a16:creationId xmlns:a16="http://schemas.microsoft.com/office/drawing/2014/main" id="{5762FDBB-33D0-4AC3-9656-AAFFC118A596}"/>
              </a:ext>
            </a:extLst>
          </p:cNvPr>
          <p:cNvPicPr/>
          <p:nvPr/>
        </p:nvPicPr>
        <p:blipFill rotWithShape="1">
          <a:blip r:embed="rId10"/>
          <a:srcRect l="42365" r="50246" b="17894"/>
          <a:stretch/>
        </p:blipFill>
        <p:spPr bwMode="auto">
          <a:xfrm>
            <a:off x="2950105" y="4274115"/>
            <a:ext cx="484504" cy="87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ktangel 597">
            <a:extLst>
              <a:ext uri="{FF2B5EF4-FFF2-40B4-BE49-F238E27FC236}">
                <a16:creationId xmlns:a16="http://schemas.microsoft.com/office/drawing/2014/main" id="{78FE9E8E-050E-4987-877D-315C1FF43643}"/>
              </a:ext>
            </a:extLst>
          </p:cNvPr>
          <p:cNvSpPr/>
          <p:nvPr/>
        </p:nvSpPr>
        <p:spPr bwMode="auto">
          <a:xfrm>
            <a:off x="2977409" y="4315090"/>
            <a:ext cx="457200" cy="7620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C2236-E8ED-4E99-8541-8ACA2D35D710}"/>
              </a:ext>
            </a:extLst>
          </p:cNvPr>
          <p:cNvSpPr txBox="1"/>
          <p:nvPr/>
        </p:nvSpPr>
        <p:spPr>
          <a:xfrm>
            <a:off x="1896343" y="1093386"/>
            <a:ext cx="43136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Marker cellen du ønsker at ændre værdien 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EE169-0C8A-4CCD-990F-413AE6102D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5112" y="1600867"/>
            <a:ext cx="2171700" cy="18097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590DCC-4140-4C60-9559-5406EA32F759}"/>
              </a:ext>
            </a:extLst>
          </p:cNvPr>
          <p:cNvCxnSpPr>
            <a:cxnSpLocks/>
          </p:cNvCxnSpPr>
          <p:nvPr/>
        </p:nvCxnSpPr>
        <p:spPr bwMode="auto">
          <a:xfrm>
            <a:off x="3930713" y="2781051"/>
            <a:ext cx="258895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700177-CC74-426F-B921-3BED85A3837C}"/>
              </a:ext>
            </a:extLst>
          </p:cNvPr>
          <p:cNvSpPr txBox="1"/>
          <p:nvPr/>
        </p:nvSpPr>
        <p:spPr>
          <a:xfrm>
            <a:off x="6898111" y="1232383"/>
            <a:ext cx="24974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Skriv den ønskede værdi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7577E7-3C39-497E-B061-CBE2C66AC7B3}"/>
              </a:ext>
            </a:extLst>
          </p:cNvPr>
          <p:cNvSpPr txBox="1"/>
          <p:nvPr/>
        </p:nvSpPr>
        <p:spPr>
          <a:xfrm>
            <a:off x="1896343" y="3916824"/>
            <a:ext cx="31501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Klik ‘Gem data’ i Analysis-fanen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306985-7EDA-446D-B312-FA6AFF1DF2EC}"/>
              </a:ext>
            </a:extLst>
          </p:cNvPr>
          <p:cNvCxnSpPr>
            <a:cxnSpLocks/>
            <a:stCxn id="9" idx="3"/>
          </p:cNvCxnSpPr>
          <p:nvPr/>
        </p:nvCxnSpPr>
        <p:spPr bwMode="auto">
          <a:xfrm>
            <a:off x="3434609" y="4696090"/>
            <a:ext cx="3031310" cy="849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E1D60D4-0CCB-443F-AB47-48DA7B83074D}"/>
              </a:ext>
            </a:extLst>
          </p:cNvPr>
          <p:cNvSpPr txBox="1"/>
          <p:nvPr/>
        </p:nvSpPr>
        <p:spPr>
          <a:xfrm>
            <a:off x="6292826" y="5976613"/>
            <a:ext cx="179055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Summen opdateres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803840F-75E9-4B1D-B898-CE33DBEF9F2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62656" y="1402951"/>
            <a:ext cx="765968" cy="13527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03B4B92-C57D-4DBE-B939-60FBD7AE5CD3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 flipV="1">
            <a:off x="6879823" y="1478604"/>
            <a:ext cx="1267028" cy="12098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0B7C2B-DBB5-4ED1-A566-904958825DA0}"/>
              </a:ext>
            </a:extLst>
          </p:cNvPr>
          <p:cNvCxnSpPr>
            <a:cxnSpLocks/>
          </p:cNvCxnSpPr>
          <p:nvPr/>
        </p:nvCxnSpPr>
        <p:spPr bwMode="auto">
          <a:xfrm>
            <a:off x="6899208" y="5652698"/>
            <a:ext cx="562296" cy="3239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407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7083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3200" b="1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2C02F-4EDA-427A-9DDD-FC397982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Vægte</a:t>
            </a:r>
            <a:r>
              <a:rPr lang="da-DK" b="1" dirty="0"/>
              <a:t> 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45461-505E-4257-A84A-16EA2656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15</a:t>
            </a:fld>
            <a:endParaRPr lang="da-DK" dirty="0"/>
          </a:p>
        </p:txBody>
      </p:sp>
      <p:pic>
        <p:nvPicPr>
          <p:cNvPr id="8" name="Billede 607">
            <a:extLst>
              <a:ext uri="{FF2B5EF4-FFF2-40B4-BE49-F238E27FC236}">
                <a16:creationId xmlns:a16="http://schemas.microsoft.com/office/drawing/2014/main" id="{5762FDBB-33D0-4AC3-9656-AAFFC118A596}"/>
              </a:ext>
            </a:extLst>
          </p:cNvPr>
          <p:cNvPicPr/>
          <p:nvPr/>
        </p:nvPicPr>
        <p:blipFill rotWithShape="1">
          <a:blip r:embed="rId8"/>
          <a:srcRect l="42365" r="50246" b="17894"/>
          <a:stretch/>
        </p:blipFill>
        <p:spPr bwMode="auto">
          <a:xfrm>
            <a:off x="5730546" y="5351141"/>
            <a:ext cx="484504" cy="87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ktangel 597">
            <a:extLst>
              <a:ext uri="{FF2B5EF4-FFF2-40B4-BE49-F238E27FC236}">
                <a16:creationId xmlns:a16="http://schemas.microsoft.com/office/drawing/2014/main" id="{78FE9E8E-050E-4987-877D-315C1FF43643}"/>
              </a:ext>
            </a:extLst>
          </p:cNvPr>
          <p:cNvSpPr/>
          <p:nvPr/>
        </p:nvSpPr>
        <p:spPr bwMode="auto">
          <a:xfrm>
            <a:off x="5730546" y="5366047"/>
            <a:ext cx="484504" cy="86428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7577E7-3C39-497E-B061-CBE2C66AC7B3}"/>
              </a:ext>
            </a:extLst>
          </p:cNvPr>
          <p:cNvSpPr txBox="1"/>
          <p:nvPr/>
        </p:nvSpPr>
        <p:spPr>
          <a:xfrm>
            <a:off x="1776945" y="5643565"/>
            <a:ext cx="31501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Klik ‘Gem data’ i Analysis-fanen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0B7C2B-DBB5-4ED1-A566-904958825DA0}"/>
              </a:ext>
            </a:extLst>
          </p:cNvPr>
          <p:cNvCxnSpPr>
            <a:cxnSpLocks/>
          </p:cNvCxnSpPr>
          <p:nvPr/>
        </p:nvCxnSpPr>
        <p:spPr bwMode="auto">
          <a:xfrm>
            <a:off x="4927103" y="5798190"/>
            <a:ext cx="8034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Billede 3">
            <a:extLst>
              <a:ext uri="{FF2B5EF4-FFF2-40B4-BE49-F238E27FC236}">
                <a16:creationId xmlns:a16="http://schemas.microsoft.com/office/drawing/2014/main" id="{638A7CF5-1283-4647-9DA7-DBB1A919B4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148" y="1281545"/>
            <a:ext cx="7362825" cy="85379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8F59A46-7389-462B-A468-0D344810D6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8147" y="2705891"/>
            <a:ext cx="7362825" cy="90487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1208EDE-52F7-4FEC-98E5-183C465C79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8148" y="4181318"/>
            <a:ext cx="7362824" cy="887315"/>
          </a:xfrm>
          <a:prstGeom prst="rect">
            <a:avLst/>
          </a:prstGeom>
        </p:spPr>
      </p:pic>
      <p:sp>
        <p:nvSpPr>
          <p:cNvPr id="21" name="TextBox 18">
            <a:extLst>
              <a:ext uri="{FF2B5EF4-FFF2-40B4-BE49-F238E27FC236}">
                <a16:creationId xmlns:a16="http://schemas.microsoft.com/office/drawing/2014/main" id="{1DF72013-1E51-4E8B-8A10-6BAE89C787F9}"/>
              </a:ext>
            </a:extLst>
          </p:cNvPr>
          <p:cNvSpPr txBox="1"/>
          <p:nvPr/>
        </p:nvSpPr>
        <p:spPr>
          <a:xfrm>
            <a:off x="1352944" y="2236145"/>
            <a:ext cx="461985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Indsæt dine vægte i linjen og klik ‘Beregn på ny”</a:t>
            </a:r>
          </a:p>
        </p:txBody>
      </p:sp>
      <p:cxnSp>
        <p:nvCxnSpPr>
          <p:cNvPr id="22" name="Straight Arrow Connector 19">
            <a:extLst>
              <a:ext uri="{FF2B5EF4-FFF2-40B4-BE49-F238E27FC236}">
                <a16:creationId xmlns:a16="http://schemas.microsoft.com/office/drawing/2014/main" id="{BC88FCB7-CF43-43C6-8814-364AF54CA9FE}"/>
              </a:ext>
            </a:extLst>
          </p:cNvPr>
          <p:cNvCxnSpPr>
            <a:cxnSpLocks/>
          </p:cNvCxnSpPr>
          <p:nvPr/>
        </p:nvCxnSpPr>
        <p:spPr bwMode="auto">
          <a:xfrm flipH="1">
            <a:off x="6102056" y="3610766"/>
            <a:ext cx="1" cy="570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19">
            <a:extLst>
              <a:ext uri="{FF2B5EF4-FFF2-40B4-BE49-F238E27FC236}">
                <a16:creationId xmlns:a16="http://schemas.microsoft.com/office/drawing/2014/main" id="{2A3046F1-E08E-4E3B-BC3B-A82FF22B37FD}"/>
              </a:ext>
            </a:extLst>
          </p:cNvPr>
          <p:cNvCxnSpPr>
            <a:cxnSpLocks/>
          </p:cNvCxnSpPr>
          <p:nvPr/>
        </p:nvCxnSpPr>
        <p:spPr bwMode="auto">
          <a:xfrm flipH="1">
            <a:off x="6094410" y="2135339"/>
            <a:ext cx="1" cy="5705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18">
            <a:extLst>
              <a:ext uri="{FF2B5EF4-FFF2-40B4-BE49-F238E27FC236}">
                <a16:creationId xmlns:a16="http://schemas.microsoft.com/office/drawing/2014/main" id="{5FBDD3F3-56B3-4D85-99D8-0C4552D2F60A}"/>
              </a:ext>
            </a:extLst>
          </p:cNvPr>
          <p:cNvSpPr txBox="1"/>
          <p:nvPr/>
        </p:nvSpPr>
        <p:spPr>
          <a:xfrm>
            <a:off x="701675" y="3793643"/>
            <a:ext cx="526105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Indsæt det samlet beløb i totalen og klik ‘Beregn på ny’</a:t>
            </a:r>
          </a:p>
        </p:txBody>
      </p:sp>
    </p:spTree>
    <p:extLst>
      <p:ext uri="{BB962C8B-B14F-4D97-AF65-F5344CB8AC3E}">
        <p14:creationId xmlns:p14="http://schemas.microsoft.com/office/powerpoint/2010/main" val="2698868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2449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552B6-7225-411F-B259-91EABDED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Subtotaler på dimensioner</a:t>
            </a:r>
            <a:br>
              <a:rPr lang="da-DK" dirty="0"/>
            </a:b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655E0-947B-4A64-8D14-C8F7926C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E5EE4-3102-4D2A-8C4C-380997D0AFDA}"/>
              </a:ext>
            </a:extLst>
          </p:cNvPr>
          <p:cNvSpPr txBox="1"/>
          <p:nvPr/>
        </p:nvSpPr>
        <p:spPr>
          <a:xfrm>
            <a:off x="402336" y="1056755"/>
            <a:ext cx="705308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Sæt markøren efter den fane du ønsker subtotaler for, eksempelvis ‘Projekt’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183430-9D99-4DD8-88DB-C5CDE3D3A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691" y="1586180"/>
            <a:ext cx="4124325" cy="145732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905ED4-9666-41AA-8147-79AB1C302B4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675511" y="1297840"/>
            <a:ext cx="349885" cy="57667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ktangel 65">
            <a:extLst>
              <a:ext uri="{FF2B5EF4-FFF2-40B4-BE49-F238E27FC236}">
                <a16:creationId xmlns:a16="http://schemas.microsoft.com/office/drawing/2014/main" id="{72A520C6-F8F2-4C38-A016-EC4B47CFA549}"/>
              </a:ext>
            </a:extLst>
          </p:cNvPr>
          <p:cNvSpPr/>
          <p:nvPr/>
        </p:nvSpPr>
        <p:spPr bwMode="auto">
          <a:xfrm>
            <a:off x="2000123" y="1857491"/>
            <a:ext cx="1216152" cy="27052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09B245-B96C-4960-A4EF-053888CDB4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4448" y="1745742"/>
            <a:ext cx="3571875" cy="1409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BD32E8-3ED6-4E7A-8774-DDAA5E59001F}"/>
              </a:ext>
            </a:extLst>
          </p:cNvPr>
          <p:cNvSpPr txBox="1"/>
          <p:nvPr/>
        </p:nvSpPr>
        <p:spPr>
          <a:xfrm>
            <a:off x="8082804" y="3456338"/>
            <a:ext cx="31558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på ‘Totaler’ i Analysis-fanen </a:t>
            </a:r>
          </a:p>
        </p:txBody>
      </p:sp>
      <p:sp>
        <p:nvSpPr>
          <p:cNvPr id="13" name="Rektangel 65">
            <a:extLst>
              <a:ext uri="{FF2B5EF4-FFF2-40B4-BE49-F238E27FC236}">
                <a16:creationId xmlns:a16="http://schemas.microsoft.com/office/drawing/2014/main" id="{B17AFFB0-0135-4BA1-B669-34299AC2148A}"/>
              </a:ext>
            </a:extLst>
          </p:cNvPr>
          <p:cNvSpPr/>
          <p:nvPr/>
        </p:nvSpPr>
        <p:spPr bwMode="auto">
          <a:xfrm>
            <a:off x="8480171" y="2598155"/>
            <a:ext cx="974725" cy="26391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11D173-F05B-4895-8844-06C5CB391BF7}"/>
              </a:ext>
            </a:extLst>
          </p:cNvPr>
          <p:cNvCxnSpPr>
            <a:cxnSpLocks/>
          </p:cNvCxnSpPr>
          <p:nvPr/>
        </p:nvCxnSpPr>
        <p:spPr bwMode="auto">
          <a:xfrm flipV="1">
            <a:off x="8480171" y="2847168"/>
            <a:ext cx="310896" cy="6091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Billede 159">
            <a:extLst>
              <a:ext uri="{FF2B5EF4-FFF2-40B4-BE49-F238E27FC236}">
                <a16:creationId xmlns:a16="http://schemas.microsoft.com/office/drawing/2014/main" id="{68316911-1448-4806-8551-4D42C1BF6245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25416" r="22223" b="32917"/>
          <a:stretch/>
        </p:blipFill>
        <p:spPr bwMode="auto">
          <a:xfrm>
            <a:off x="570928" y="3429000"/>
            <a:ext cx="3140902" cy="1033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053D10-4DB4-4750-8372-B29155325E1D}"/>
              </a:ext>
            </a:extLst>
          </p:cNvPr>
          <p:cNvSpPr txBox="1"/>
          <p:nvPr/>
        </p:nvSpPr>
        <p:spPr>
          <a:xfrm>
            <a:off x="301260" y="4555826"/>
            <a:ext cx="190667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Klik på ‘Vis totaler’</a:t>
            </a:r>
          </a:p>
        </p:txBody>
      </p:sp>
      <p:sp>
        <p:nvSpPr>
          <p:cNvPr id="19" name="Rektangel 65">
            <a:extLst>
              <a:ext uri="{FF2B5EF4-FFF2-40B4-BE49-F238E27FC236}">
                <a16:creationId xmlns:a16="http://schemas.microsoft.com/office/drawing/2014/main" id="{E1E248A1-DC7D-41E4-8105-11659D9F743B}"/>
              </a:ext>
            </a:extLst>
          </p:cNvPr>
          <p:cNvSpPr/>
          <p:nvPr/>
        </p:nvSpPr>
        <p:spPr bwMode="auto">
          <a:xfrm>
            <a:off x="698627" y="3697643"/>
            <a:ext cx="974725" cy="26391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0E598D-16D2-49B7-A300-1C77C9344C55}"/>
              </a:ext>
            </a:extLst>
          </p:cNvPr>
          <p:cNvCxnSpPr>
            <a:cxnSpLocks/>
          </p:cNvCxnSpPr>
          <p:nvPr/>
        </p:nvCxnSpPr>
        <p:spPr bwMode="auto">
          <a:xfrm flipV="1">
            <a:off x="698627" y="3946656"/>
            <a:ext cx="310896" cy="6091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1B08725-1A2D-4945-AC41-3FB3FFED01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8337" y="4802047"/>
            <a:ext cx="5580892" cy="145732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4359C-7F61-4372-B8EC-13088903AB67}"/>
              </a:ext>
            </a:extLst>
          </p:cNvPr>
          <p:cNvCxnSpPr>
            <a:cxnSpLocks/>
          </p:cNvCxnSpPr>
          <p:nvPr/>
        </p:nvCxnSpPr>
        <p:spPr bwMode="auto">
          <a:xfrm>
            <a:off x="1801368" y="4050792"/>
            <a:ext cx="1910462" cy="16642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17">
            <a:extLst>
              <a:ext uri="{FF2B5EF4-FFF2-40B4-BE49-F238E27FC236}">
                <a16:creationId xmlns:a16="http://schemas.microsoft.com/office/drawing/2014/main" id="{41456ADA-31F4-48D9-9AA1-D1F7FAA14060}"/>
              </a:ext>
            </a:extLst>
          </p:cNvPr>
          <p:cNvSpPr txBox="1"/>
          <p:nvPr/>
        </p:nvSpPr>
        <p:spPr>
          <a:xfrm>
            <a:off x="2728337" y="6267592"/>
            <a:ext cx="23404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Totaler for ‘Aktivitet’ vises’</a:t>
            </a:r>
          </a:p>
        </p:txBody>
      </p:sp>
    </p:spTree>
    <p:extLst>
      <p:ext uri="{BB962C8B-B14F-4D97-AF65-F5344CB8AC3E}">
        <p14:creationId xmlns:p14="http://schemas.microsoft.com/office/powerpoint/2010/main" val="60118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20998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2202F3-9BA1-445C-AB8B-E2B428AA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Træk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flyt</a:t>
            </a:r>
            <a:r>
              <a:rPr lang="en-GB" dirty="0"/>
              <a:t> </a:t>
            </a:r>
            <a:r>
              <a:rPr lang="en-GB" dirty="0" err="1"/>
              <a:t>kolonner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F140FA8-B8E8-4F73-806C-8A82F394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17</a:t>
            </a:fld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F33155C-F6F9-4673-8F48-B754C75F13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675" y="1538288"/>
            <a:ext cx="5038725" cy="15240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205E1B8-6F17-4481-B93F-1ECCE529EFD9}"/>
              </a:ext>
            </a:extLst>
          </p:cNvPr>
          <p:cNvPicPr/>
          <p:nvPr/>
        </p:nvPicPr>
        <p:blipFill rotWithShape="1">
          <a:blip r:embed="rId9"/>
          <a:srcRect l="40465" t="27376" r="50041" b="60076"/>
          <a:stretch/>
        </p:blipFill>
        <p:spPr bwMode="auto">
          <a:xfrm>
            <a:off x="7505692" y="2155354"/>
            <a:ext cx="1771650" cy="638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il: firearmet 5">
            <a:extLst>
              <a:ext uri="{FF2B5EF4-FFF2-40B4-BE49-F238E27FC236}">
                <a16:creationId xmlns:a16="http://schemas.microsoft.com/office/drawing/2014/main" id="{3D8E5755-61E5-4895-9C20-6C5028CB6A0E}"/>
              </a:ext>
            </a:extLst>
          </p:cNvPr>
          <p:cNvSpPr/>
          <p:nvPr/>
        </p:nvSpPr>
        <p:spPr>
          <a:xfrm>
            <a:off x="7575540" y="2284258"/>
            <a:ext cx="366713" cy="381001"/>
          </a:xfrm>
          <a:prstGeom prst="quadArrow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B060B17-EFA1-4665-8330-D4AF590C34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28489" y="4146859"/>
            <a:ext cx="5038725" cy="150495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B1CE913C-F16F-4428-BFD3-2CCC64F6C9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7808" y="4294282"/>
            <a:ext cx="1905001" cy="1498601"/>
          </a:xfrm>
          <a:prstGeom prst="rect">
            <a:avLst/>
          </a:prstGeom>
        </p:spPr>
      </p:pic>
      <p:sp>
        <p:nvSpPr>
          <p:cNvPr id="11" name="Tekstboks 3">
            <a:extLst>
              <a:ext uri="{FF2B5EF4-FFF2-40B4-BE49-F238E27FC236}">
                <a16:creationId xmlns:a16="http://schemas.microsoft.com/office/drawing/2014/main" id="{1C1DC6C2-6059-4324-A2D6-6CAD0DA216BE}"/>
              </a:ext>
            </a:extLst>
          </p:cNvPr>
          <p:cNvSpPr txBox="1"/>
          <p:nvPr/>
        </p:nvSpPr>
        <p:spPr>
          <a:xfrm>
            <a:off x="701675" y="995416"/>
            <a:ext cx="46500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Klik på den overskrift du ønsker at flytte</a:t>
            </a:r>
          </a:p>
        </p:txBody>
      </p:sp>
      <p:sp>
        <p:nvSpPr>
          <p:cNvPr id="12" name="Tekstboks 3">
            <a:extLst>
              <a:ext uri="{FF2B5EF4-FFF2-40B4-BE49-F238E27FC236}">
                <a16:creationId xmlns:a16="http://schemas.microsoft.com/office/drawing/2014/main" id="{2DDDC415-5399-4FF3-B5BC-E58F11AB23B2}"/>
              </a:ext>
            </a:extLst>
          </p:cNvPr>
          <p:cNvSpPr txBox="1"/>
          <p:nvPr/>
        </p:nvSpPr>
        <p:spPr>
          <a:xfrm>
            <a:off x="6840265" y="994319"/>
            <a:ext cx="427726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Placere musen på den grønne boks </a:t>
            </a:r>
            <a:br>
              <a:rPr lang="da-DK" sz="1600" dirty="0"/>
            </a:br>
            <a:r>
              <a:rPr lang="da-DK" sz="1600" dirty="0"/>
              <a:t>    Bemærk at musen skifter form </a:t>
            </a:r>
          </a:p>
        </p:txBody>
      </p:sp>
      <p:sp>
        <p:nvSpPr>
          <p:cNvPr id="13" name="Tekstboks 3">
            <a:extLst>
              <a:ext uri="{FF2B5EF4-FFF2-40B4-BE49-F238E27FC236}">
                <a16:creationId xmlns:a16="http://schemas.microsoft.com/office/drawing/2014/main" id="{2F533ADE-CA52-472E-8AC3-C3A1F40E7FF7}"/>
              </a:ext>
            </a:extLst>
          </p:cNvPr>
          <p:cNvSpPr txBox="1"/>
          <p:nvPr/>
        </p:nvSpPr>
        <p:spPr>
          <a:xfrm>
            <a:off x="5728489" y="3829768"/>
            <a:ext cx="50268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Nu er kolonnen flyttet</a:t>
            </a:r>
          </a:p>
        </p:txBody>
      </p:sp>
      <p:sp>
        <p:nvSpPr>
          <p:cNvPr id="14" name="Tekstboks 3">
            <a:extLst>
              <a:ext uri="{FF2B5EF4-FFF2-40B4-BE49-F238E27FC236}">
                <a16:creationId xmlns:a16="http://schemas.microsoft.com/office/drawing/2014/main" id="{B3E0F4FE-B255-4315-BE1E-8DC84ED9C7D7}"/>
              </a:ext>
            </a:extLst>
          </p:cNvPr>
          <p:cNvSpPr txBox="1"/>
          <p:nvPr/>
        </p:nvSpPr>
        <p:spPr>
          <a:xfrm>
            <a:off x="774827" y="3367496"/>
            <a:ext cx="35137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Træk musen mellem de to kolonner </a:t>
            </a:r>
            <a:br>
              <a:rPr lang="da-DK" sz="1600" dirty="0"/>
            </a:br>
            <a:r>
              <a:rPr lang="da-DK" sz="1600" dirty="0"/>
              <a:t>    hvor den skal placeres </a:t>
            </a:r>
          </a:p>
        </p:txBody>
      </p:sp>
      <p:sp>
        <p:nvSpPr>
          <p:cNvPr id="15" name="Rektangel 65">
            <a:extLst>
              <a:ext uri="{FF2B5EF4-FFF2-40B4-BE49-F238E27FC236}">
                <a16:creationId xmlns:a16="http://schemas.microsoft.com/office/drawing/2014/main" id="{BF492260-D33E-4CDC-A82B-07A5F4818A8C}"/>
              </a:ext>
            </a:extLst>
          </p:cNvPr>
          <p:cNvSpPr/>
          <p:nvPr/>
        </p:nvSpPr>
        <p:spPr bwMode="auto">
          <a:xfrm>
            <a:off x="4978943" y="1961021"/>
            <a:ext cx="761457" cy="945951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6" name="Rektangel 65">
            <a:extLst>
              <a:ext uri="{FF2B5EF4-FFF2-40B4-BE49-F238E27FC236}">
                <a16:creationId xmlns:a16="http://schemas.microsoft.com/office/drawing/2014/main" id="{AFF346E2-37E2-4080-9368-B45F34990632}"/>
              </a:ext>
            </a:extLst>
          </p:cNvPr>
          <p:cNvSpPr/>
          <p:nvPr/>
        </p:nvSpPr>
        <p:spPr bwMode="auto">
          <a:xfrm>
            <a:off x="7505692" y="2155354"/>
            <a:ext cx="546487" cy="57477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18" name="Straight Connector 21">
            <a:extLst>
              <a:ext uri="{FF2B5EF4-FFF2-40B4-BE49-F238E27FC236}">
                <a16:creationId xmlns:a16="http://schemas.microsoft.com/office/drawing/2014/main" id="{333355D2-E856-4CFE-86BE-A89EAE3298B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11516" y="1274165"/>
            <a:ext cx="706394" cy="621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F95D1541-2D5B-4216-8AEE-3EB1CDEC846C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V="1">
            <a:off x="7778936" y="1552668"/>
            <a:ext cx="259384" cy="60268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1">
            <a:extLst>
              <a:ext uri="{FF2B5EF4-FFF2-40B4-BE49-F238E27FC236}">
                <a16:creationId xmlns:a16="http://schemas.microsoft.com/office/drawing/2014/main" id="{68817124-7AB5-41E8-8654-8A6A3ADD17B5}"/>
              </a:ext>
            </a:extLst>
          </p:cNvPr>
          <p:cNvCxnSpPr>
            <a:cxnSpLocks/>
          </p:cNvCxnSpPr>
          <p:nvPr/>
        </p:nvCxnSpPr>
        <p:spPr bwMode="auto">
          <a:xfrm>
            <a:off x="2913259" y="3780005"/>
            <a:ext cx="157487" cy="6555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36723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40723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6AB47B7-FA33-4CF6-8FD5-5AC11FD1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Medlemmer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08D6B2-D4B0-4A4D-AB49-5EB1A6C3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3F8B4-E705-49F1-8F8C-6417467D7E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1288" y="1536191"/>
            <a:ext cx="4124325" cy="145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005E5E-079D-4C5F-9370-A196F79487B5}"/>
              </a:ext>
            </a:extLst>
          </p:cNvPr>
          <p:cNvSpPr txBox="1"/>
          <p:nvPr/>
        </p:nvSpPr>
        <p:spPr>
          <a:xfrm>
            <a:off x="402336" y="1056755"/>
            <a:ext cx="29896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Sæt markøren under ‘Aktivitet’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768D17-8AFE-47E6-9472-0813CEDFCFD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33272" y="1297841"/>
            <a:ext cx="333756" cy="6074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5D98C7-904C-421A-A281-17906310383F}"/>
              </a:ext>
            </a:extLst>
          </p:cNvPr>
          <p:cNvSpPr txBox="1"/>
          <p:nvPr/>
        </p:nvSpPr>
        <p:spPr>
          <a:xfrm>
            <a:off x="7494366" y="933644"/>
            <a:ext cx="36242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på ‘Medlemmer’ i Analysis-fanen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9791C-E196-4198-B7B4-102DC37BD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3316" y="1526666"/>
            <a:ext cx="3609975" cy="1466850"/>
          </a:xfrm>
          <a:prstGeom prst="rect">
            <a:avLst/>
          </a:prstGeom>
        </p:spPr>
      </p:pic>
      <p:pic>
        <p:nvPicPr>
          <p:cNvPr id="12" name="Billede 64">
            <a:extLst>
              <a:ext uri="{FF2B5EF4-FFF2-40B4-BE49-F238E27FC236}">
                <a16:creationId xmlns:a16="http://schemas.microsoft.com/office/drawing/2014/main" id="{8BE480B8-9E8D-4D4D-BD0E-DBBC264D30A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56" y="3615690"/>
            <a:ext cx="112395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C994AE-82E4-4662-BF3A-DD77C2600B06}"/>
              </a:ext>
            </a:extLst>
          </p:cNvPr>
          <p:cNvSpPr txBox="1"/>
          <p:nvPr/>
        </p:nvSpPr>
        <p:spPr>
          <a:xfrm>
            <a:off x="480918" y="3182779"/>
            <a:ext cx="243425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Klik på ‘Tekst og Nøgler’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2F6871-69AC-47F1-8ED4-3714F1E8EB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6024" y="3968115"/>
            <a:ext cx="4676775" cy="1390650"/>
          </a:xfrm>
          <a:prstGeom prst="rect">
            <a:avLst/>
          </a:prstGeom>
        </p:spPr>
      </p:pic>
      <p:sp>
        <p:nvSpPr>
          <p:cNvPr id="16" name="Rektangel 65">
            <a:extLst>
              <a:ext uri="{FF2B5EF4-FFF2-40B4-BE49-F238E27FC236}">
                <a16:creationId xmlns:a16="http://schemas.microsoft.com/office/drawing/2014/main" id="{EC4937AF-6A92-4823-BF96-1EB2391F92EB}"/>
              </a:ext>
            </a:extLst>
          </p:cNvPr>
          <p:cNvSpPr/>
          <p:nvPr/>
        </p:nvSpPr>
        <p:spPr bwMode="auto">
          <a:xfrm>
            <a:off x="1161288" y="1805161"/>
            <a:ext cx="1216152" cy="27052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9" name="Rektangel 65">
            <a:extLst>
              <a:ext uri="{FF2B5EF4-FFF2-40B4-BE49-F238E27FC236}">
                <a16:creationId xmlns:a16="http://schemas.microsoft.com/office/drawing/2014/main" id="{4DC56554-CA3D-46CC-8366-556E16A065E1}"/>
              </a:ext>
            </a:extLst>
          </p:cNvPr>
          <p:cNvSpPr/>
          <p:nvPr/>
        </p:nvSpPr>
        <p:spPr bwMode="auto">
          <a:xfrm>
            <a:off x="9117139" y="1814306"/>
            <a:ext cx="1216152" cy="27052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0" name="Rektangel 65">
            <a:extLst>
              <a:ext uri="{FF2B5EF4-FFF2-40B4-BE49-F238E27FC236}">
                <a16:creationId xmlns:a16="http://schemas.microsoft.com/office/drawing/2014/main" id="{9C09D114-9AF2-486E-8328-4563DE768541}"/>
              </a:ext>
            </a:extLst>
          </p:cNvPr>
          <p:cNvSpPr/>
          <p:nvPr/>
        </p:nvSpPr>
        <p:spPr bwMode="auto">
          <a:xfrm>
            <a:off x="1074356" y="4527612"/>
            <a:ext cx="1216152" cy="27052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ED5982-61B5-46C8-ABD0-DB46C6C422D7}"/>
              </a:ext>
            </a:extLst>
          </p:cNvPr>
          <p:cNvCxnSpPr/>
          <p:nvPr/>
        </p:nvCxnSpPr>
        <p:spPr bwMode="auto">
          <a:xfrm flipH="1" flipV="1">
            <a:off x="8979408" y="1210356"/>
            <a:ext cx="411480" cy="6949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EB3C1F-F743-4785-BA40-B099BC32206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80160" y="3549427"/>
            <a:ext cx="86868" cy="8436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78EB3F-9401-4556-9B83-A45E70EE41BE}"/>
              </a:ext>
            </a:extLst>
          </p:cNvPr>
          <p:cNvCxnSpPr>
            <a:cxnSpLocks/>
            <a:stCxn id="12" idx="3"/>
          </p:cNvCxnSpPr>
          <p:nvPr/>
        </p:nvCxnSpPr>
        <p:spPr bwMode="auto">
          <a:xfrm>
            <a:off x="2198306" y="4663440"/>
            <a:ext cx="2748598" cy="731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3739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8324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105E5-87C1-4D45-B25E-063C482A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361840"/>
            <a:ext cx="10785475" cy="936000"/>
          </a:xfrm>
        </p:spPr>
        <p:txBody>
          <a:bodyPr/>
          <a:lstStyle/>
          <a:p>
            <a:r>
              <a:rPr lang="en-GB" dirty="0" err="1"/>
              <a:t>Filtrering</a:t>
            </a:r>
            <a:r>
              <a:rPr lang="en-GB" dirty="0"/>
              <a:t> af </a:t>
            </a:r>
            <a:r>
              <a:rPr lang="en-GB" dirty="0" err="1"/>
              <a:t>medlemmer</a:t>
            </a:r>
            <a:r>
              <a:rPr lang="en-GB" dirty="0"/>
              <a:t> 1/2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45427D4-7BD1-462B-8A61-D88A28E5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7363E7D-893B-45C1-A9FF-A50114C18CEE}"/>
              </a:ext>
            </a:extLst>
          </p:cNvPr>
          <p:cNvPicPr/>
          <p:nvPr/>
        </p:nvPicPr>
        <p:blipFill rotWithShape="1">
          <a:blip r:embed="rId8"/>
          <a:srcRect l="-5" t="3525" r="-2"/>
          <a:stretch/>
        </p:blipFill>
        <p:spPr bwMode="auto">
          <a:xfrm>
            <a:off x="1035050" y="1106685"/>
            <a:ext cx="520700" cy="974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boks 3">
            <a:extLst>
              <a:ext uri="{FF2B5EF4-FFF2-40B4-BE49-F238E27FC236}">
                <a16:creationId xmlns:a16="http://schemas.microsoft.com/office/drawing/2014/main" id="{228C3B1C-B1E6-4100-BFEE-4904F6701729}"/>
              </a:ext>
            </a:extLst>
          </p:cNvPr>
          <p:cNvSpPr txBox="1"/>
          <p:nvPr/>
        </p:nvSpPr>
        <p:spPr>
          <a:xfrm>
            <a:off x="1766343" y="1069855"/>
            <a:ext cx="35628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Find og klik på filtre i Analyses-fanen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52DCADB-F79C-4FBA-B106-1E1EA40764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050" y="2200909"/>
            <a:ext cx="3362325" cy="1152525"/>
          </a:xfrm>
          <a:prstGeom prst="rect">
            <a:avLst/>
          </a:prstGeom>
        </p:spPr>
      </p:pic>
      <p:sp>
        <p:nvSpPr>
          <p:cNvPr id="8" name="Tekstboks 3">
            <a:extLst>
              <a:ext uri="{FF2B5EF4-FFF2-40B4-BE49-F238E27FC236}">
                <a16:creationId xmlns:a16="http://schemas.microsoft.com/office/drawing/2014/main" id="{93E114B3-1538-4AEF-94C8-D14A27119B75}"/>
              </a:ext>
            </a:extLst>
          </p:cNvPr>
          <p:cNvSpPr txBox="1"/>
          <p:nvPr/>
        </p:nvSpPr>
        <p:spPr>
          <a:xfrm>
            <a:off x="1766343" y="1851966"/>
            <a:ext cx="37914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på filtre-knappen i skemaet</a:t>
            </a:r>
          </a:p>
        </p:txBody>
      </p:sp>
      <p:sp>
        <p:nvSpPr>
          <p:cNvPr id="10" name="Tekstboks 3">
            <a:extLst>
              <a:ext uri="{FF2B5EF4-FFF2-40B4-BE49-F238E27FC236}">
                <a16:creationId xmlns:a16="http://schemas.microsoft.com/office/drawing/2014/main" id="{C40B99FD-5FA2-4EC4-98AD-A01D32D0949A}"/>
              </a:ext>
            </a:extLst>
          </p:cNvPr>
          <p:cNvSpPr txBox="1"/>
          <p:nvPr/>
        </p:nvSpPr>
        <p:spPr>
          <a:xfrm>
            <a:off x="833165" y="4531649"/>
            <a:ext cx="342336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Vælg medlemmerne du vil filtrere på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6B4B2F7-3B46-429C-A43D-F439F8D1B5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3340" y="4985088"/>
            <a:ext cx="2628900" cy="12573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1DC93AA-8BB2-499C-AE8C-C05E60F998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4412" y="4924317"/>
            <a:ext cx="5048250" cy="1123950"/>
          </a:xfrm>
          <a:prstGeom prst="rect">
            <a:avLst/>
          </a:prstGeom>
        </p:spPr>
      </p:pic>
      <p:sp>
        <p:nvSpPr>
          <p:cNvPr id="13" name="Tekstboks 3">
            <a:extLst>
              <a:ext uri="{FF2B5EF4-FFF2-40B4-BE49-F238E27FC236}">
                <a16:creationId xmlns:a16="http://schemas.microsoft.com/office/drawing/2014/main" id="{FBA4BA61-7BFF-448D-AB6A-1B8D20F64A6E}"/>
              </a:ext>
            </a:extLst>
          </p:cNvPr>
          <p:cNvSpPr txBox="1"/>
          <p:nvPr/>
        </p:nvSpPr>
        <p:spPr>
          <a:xfrm>
            <a:off x="6156562" y="4304137"/>
            <a:ext cx="46725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Filtret er nu aktiveret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DA002180-4DCB-45FD-848E-85DC5DF3F45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809733"/>
            <a:ext cx="1811655" cy="27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kstboks 3">
            <a:extLst>
              <a:ext uri="{FF2B5EF4-FFF2-40B4-BE49-F238E27FC236}">
                <a16:creationId xmlns:a16="http://schemas.microsoft.com/office/drawing/2014/main" id="{3C6B52DF-4992-477F-9CD8-7F6AC26A0EF8}"/>
              </a:ext>
            </a:extLst>
          </p:cNvPr>
          <p:cNvSpPr txBox="1"/>
          <p:nvPr/>
        </p:nvSpPr>
        <p:spPr>
          <a:xfrm>
            <a:off x="8700589" y="1069855"/>
            <a:ext cx="35628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</a:t>
            </a:r>
            <a:r>
              <a:rPr lang="da-DK" sz="1600" dirty="0" err="1"/>
              <a:t>Højreklik</a:t>
            </a:r>
            <a:r>
              <a:rPr lang="da-DK" sz="1600" dirty="0"/>
              <a:t> på et medlem</a:t>
            </a:r>
          </a:p>
        </p:txBody>
      </p:sp>
      <p:sp>
        <p:nvSpPr>
          <p:cNvPr id="16" name="Tekstboks 3">
            <a:extLst>
              <a:ext uri="{FF2B5EF4-FFF2-40B4-BE49-F238E27FC236}">
                <a16:creationId xmlns:a16="http://schemas.microsoft.com/office/drawing/2014/main" id="{08F53071-4B86-4D5A-8915-2F9E6644C295}"/>
              </a:ext>
            </a:extLst>
          </p:cNvPr>
          <p:cNvSpPr txBox="1"/>
          <p:nvPr/>
        </p:nvSpPr>
        <p:spPr>
          <a:xfrm>
            <a:off x="8700588" y="2022466"/>
            <a:ext cx="356289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på ‘Filtrer efter medlem’</a:t>
            </a:r>
          </a:p>
        </p:txBody>
      </p:sp>
      <p:sp>
        <p:nvSpPr>
          <p:cNvPr id="17" name="Tekstboks 3">
            <a:extLst>
              <a:ext uri="{FF2B5EF4-FFF2-40B4-BE49-F238E27FC236}">
                <a16:creationId xmlns:a16="http://schemas.microsoft.com/office/drawing/2014/main" id="{57ED8BBB-7624-406A-B219-91729B8885DA}"/>
              </a:ext>
            </a:extLst>
          </p:cNvPr>
          <p:cNvSpPr txBox="1"/>
          <p:nvPr/>
        </p:nvSpPr>
        <p:spPr>
          <a:xfrm>
            <a:off x="5329238" y="3038210"/>
            <a:ext cx="92720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2000" dirty="0"/>
              <a:t>Eller</a:t>
            </a:r>
          </a:p>
        </p:txBody>
      </p:sp>
      <p:sp>
        <p:nvSpPr>
          <p:cNvPr id="18" name="Rektangel 153">
            <a:extLst>
              <a:ext uri="{FF2B5EF4-FFF2-40B4-BE49-F238E27FC236}">
                <a16:creationId xmlns:a16="http://schemas.microsoft.com/office/drawing/2014/main" id="{D0AE97F0-CE1D-4EF3-AC22-A8CC706F7D71}"/>
              </a:ext>
            </a:extLst>
          </p:cNvPr>
          <p:cNvSpPr/>
          <p:nvPr/>
        </p:nvSpPr>
        <p:spPr bwMode="auto">
          <a:xfrm>
            <a:off x="4119773" y="2868499"/>
            <a:ext cx="277602" cy="30777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9" name="Rektangel 153">
            <a:extLst>
              <a:ext uri="{FF2B5EF4-FFF2-40B4-BE49-F238E27FC236}">
                <a16:creationId xmlns:a16="http://schemas.microsoft.com/office/drawing/2014/main" id="{245040D2-7AD9-41DA-84C7-9D9573DDA236}"/>
              </a:ext>
            </a:extLst>
          </p:cNvPr>
          <p:cNvSpPr/>
          <p:nvPr/>
        </p:nvSpPr>
        <p:spPr bwMode="auto">
          <a:xfrm>
            <a:off x="6899974" y="2031989"/>
            <a:ext cx="1551940" cy="23669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0" name="Rektangel 153">
            <a:extLst>
              <a:ext uri="{FF2B5EF4-FFF2-40B4-BE49-F238E27FC236}">
                <a16:creationId xmlns:a16="http://schemas.microsoft.com/office/drawing/2014/main" id="{F3FFFB1E-241E-4212-945C-39BBB1AE963A}"/>
              </a:ext>
            </a:extLst>
          </p:cNvPr>
          <p:cNvSpPr/>
          <p:nvPr/>
        </p:nvSpPr>
        <p:spPr bwMode="auto">
          <a:xfrm>
            <a:off x="9735920" y="5112419"/>
            <a:ext cx="746115" cy="797061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318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7028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ladsholder til indhol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Introduktion af SBS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Brug af SBS i institutionen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Øvelser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Formål med undervisningen</a:t>
            </a:r>
            <a:r>
              <a:rPr lang="da-DK" dirty="0"/>
              <a:t>:</a:t>
            </a:r>
          </a:p>
          <a:p>
            <a:r>
              <a:rPr lang="da-DK" dirty="0" smtClean="0"/>
              <a:t>Den </a:t>
            </a:r>
            <a:r>
              <a:rPr lang="da-DK" dirty="0"/>
              <a:t>budgetansvarlige får øvelse i og opnår fortrolighed med den generelle funktionalitet i SBS</a:t>
            </a:r>
          </a:p>
          <a:p>
            <a:r>
              <a:rPr lang="da-DK" dirty="0" smtClean="0"/>
              <a:t>Den </a:t>
            </a:r>
            <a:r>
              <a:rPr lang="da-DK" dirty="0"/>
              <a:t>budgetansvarlige er i stand til at bidrage til en måneds- eller udgiftsopfølgning som aftalt med økonomifunktionen</a:t>
            </a:r>
          </a:p>
          <a:p>
            <a:r>
              <a:rPr lang="da-DK" dirty="0" smtClean="0"/>
              <a:t>Den </a:t>
            </a:r>
            <a:r>
              <a:rPr lang="da-DK" dirty="0"/>
              <a:t>budgetansvarlige </a:t>
            </a:r>
            <a:r>
              <a:rPr lang="da-DK" dirty="0" smtClean="0"/>
              <a:t>kan </a:t>
            </a:r>
            <a:r>
              <a:rPr lang="da-DK" dirty="0"/>
              <a:t>også tilgå egne budgetter, når der ikke er en aktiv måneds- eller udgiftsopfølgning, via </a:t>
            </a:r>
            <a:r>
              <a:rPr lang="da-DK" dirty="0" err="1"/>
              <a:t>rapporteringsflowet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</p:spTree>
    <p:extLst>
      <p:ext uri="{BB962C8B-B14F-4D97-AF65-F5344CB8AC3E}">
        <p14:creationId xmlns:p14="http://schemas.microsoft.com/office/powerpoint/2010/main" val="3957245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07062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16" name="Objekt 1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ktangel 1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en-GB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EF71C3-6CB4-4373-9D59-483A15B6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Filtrering</a:t>
            </a:r>
            <a:r>
              <a:rPr lang="en-GB" dirty="0"/>
              <a:t> af </a:t>
            </a:r>
            <a:r>
              <a:rPr lang="en-GB" dirty="0" err="1"/>
              <a:t>medlemmer</a:t>
            </a:r>
            <a:r>
              <a:rPr lang="en-GB" dirty="0"/>
              <a:t> 2/2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C04F7174-B880-4530-A73D-61B98303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4" name="Tekstboks 3">
            <a:extLst>
              <a:ext uri="{FF2B5EF4-FFF2-40B4-BE49-F238E27FC236}">
                <a16:creationId xmlns:a16="http://schemas.microsoft.com/office/drawing/2014/main" id="{5B95BB3B-0872-48C2-9E47-E901493ED842}"/>
              </a:ext>
            </a:extLst>
          </p:cNvPr>
          <p:cNvSpPr txBox="1"/>
          <p:nvPr/>
        </p:nvSpPr>
        <p:spPr>
          <a:xfrm>
            <a:off x="701675" y="1440715"/>
            <a:ext cx="42772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Dobbeltklik på det medlem du vil filtrere på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3610CC4-55C6-4F0D-B944-321B40D83C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4059" y="4907963"/>
            <a:ext cx="4708462" cy="1229915"/>
          </a:xfrm>
          <a:prstGeom prst="rect">
            <a:avLst/>
          </a:prstGeom>
        </p:spPr>
      </p:pic>
      <p:sp>
        <p:nvSpPr>
          <p:cNvPr id="6" name="Tekstboks 3">
            <a:extLst>
              <a:ext uri="{FF2B5EF4-FFF2-40B4-BE49-F238E27FC236}">
                <a16:creationId xmlns:a16="http://schemas.microsoft.com/office/drawing/2014/main" id="{53F1E2BA-89B8-42F9-AF8D-6721178AF883}"/>
              </a:ext>
            </a:extLst>
          </p:cNvPr>
          <p:cNvSpPr txBox="1"/>
          <p:nvPr/>
        </p:nvSpPr>
        <p:spPr>
          <a:xfrm>
            <a:off x="7534004" y="1335079"/>
            <a:ext cx="42772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Højreklik på det medlem du vil filtrere på </a:t>
            </a:r>
          </a:p>
        </p:txBody>
      </p:sp>
      <p:sp>
        <p:nvSpPr>
          <p:cNvPr id="7" name="Tekstboks 3">
            <a:extLst>
              <a:ext uri="{FF2B5EF4-FFF2-40B4-BE49-F238E27FC236}">
                <a16:creationId xmlns:a16="http://schemas.microsoft.com/office/drawing/2014/main" id="{53D2E40B-2917-4545-9DBE-E822817B4077}"/>
              </a:ext>
            </a:extLst>
          </p:cNvPr>
          <p:cNvSpPr txBox="1"/>
          <p:nvPr/>
        </p:nvSpPr>
        <p:spPr>
          <a:xfrm>
            <a:off x="7534004" y="2211217"/>
            <a:ext cx="42772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på ”Filtrer medlemmer”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93A1F7F-1907-4E79-9555-9E387F204F1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19" y="1050022"/>
            <a:ext cx="1811655" cy="27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kstboks 3">
            <a:extLst>
              <a:ext uri="{FF2B5EF4-FFF2-40B4-BE49-F238E27FC236}">
                <a16:creationId xmlns:a16="http://schemas.microsoft.com/office/drawing/2014/main" id="{4EE2E9C0-81F0-4CD0-94E6-08CA60B8D254}"/>
              </a:ext>
            </a:extLst>
          </p:cNvPr>
          <p:cNvSpPr txBox="1"/>
          <p:nvPr/>
        </p:nvSpPr>
        <p:spPr>
          <a:xfrm>
            <a:off x="3054059" y="2958753"/>
            <a:ext cx="9272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Eller</a:t>
            </a:r>
          </a:p>
        </p:txBody>
      </p:sp>
      <p:sp>
        <p:nvSpPr>
          <p:cNvPr id="10" name="Tekstboks 3">
            <a:extLst>
              <a:ext uri="{FF2B5EF4-FFF2-40B4-BE49-F238E27FC236}">
                <a16:creationId xmlns:a16="http://schemas.microsoft.com/office/drawing/2014/main" id="{524A1F50-2087-4B1B-A235-823E8AD1D6B4}"/>
              </a:ext>
            </a:extLst>
          </p:cNvPr>
          <p:cNvSpPr txBox="1"/>
          <p:nvPr/>
        </p:nvSpPr>
        <p:spPr>
          <a:xfrm>
            <a:off x="3731451" y="4439520"/>
            <a:ext cx="61091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Der er filtreret på medlemmet</a:t>
            </a:r>
          </a:p>
        </p:txBody>
      </p:sp>
      <p:sp>
        <p:nvSpPr>
          <p:cNvPr id="11" name="Rektangel 153">
            <a:extLst>
              <a:ext uri="{FF2B5EF4-FFF2-40B4-BE49-F238E27FC236}">
                <a16:creationId xmlns:a16="http://schemas.microsoft.com/office/drawing/2014/main" id="{74553960-A416-4286-871D-B2FF41381E57}"/>
              </a:ext>
            </a:extLst>
          </p:cNvPr>
          <p:cNvSpPr/>
          <p:nvPr/>
        </p:nvSpPr>
        <p:spPr bwMode="auto">
          <a:xfrm>
            <a:off x="5809646" y="1792252"/>
            <a:ext cx="1371600" cy="2381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12" name="Straight Connector 19">
            <a:extLst>
              <a:ext uri="{FF2B5EF4-FFF2-40B4-BE49-F238E27FC236}">
                <a16:creationId xmlns:a16="http://schemas.microsoft.com/office/drawing/2014/main" id="{F450CA29-2A5A-4F06-9ADE-8ED0F98A2A7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233728" y="1882978"/>
            <a:ext cx="600552" cy="3282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ktangel 153">
            <a:extLst>
              <a:ext uri="{FF2B5EF4-FFF2-40B4-BE49-F238E27FC236}">
                <a16:creationId xmlns:a16="http://schemas.microsoft.com/office/drawing/2014/main" id="{28D5ACF8-017C-4B19-A10E-E94CE1750739}"/>
              </a:ext>
            </a:extLst>
          </p:cNvPr>
          <p:cNvSpPr/>
          <p:nvPr/>
        </p:nvSpPr>
        <p:spPr bwMode="auto">
          <a:xfrm>
            <a:off x="6848204" y="5172057"/>
            <a:ext cx="914317" cy="74823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14" name="Straight Connector 19">
            <a:extLst>
              <a:ext uri="{FF2B5EF4-FFF2-40B4-BE49-F238E27FC236}">
                <a16:creationId xmlns:a16="http://schemas.microsoft.com/office/drawing/2014/main" id="{990AD639-A3FA-45B5-AFD2-95F53B23B7F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95446" y="4579725"/>
            <a:ext cx="574094" cy="5923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84247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72828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AAC11-C018-4DF2-94DF-97EED8F0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361840"/>
            <a:ext cx="10785475" cy="936000"/>
          </a:xfrm>
        </p:spPr>
        <p:txBody>
          <a:bodyPr/>
          <a:lstStyle/>
          <a:p>
            <a:r>
              <a:rPr lang="da-DK" dirty="0"/>
              <a:t>Spring-funktionaliteten (Finansposter)</a:t>
            </a:r>
            <a:br>
              <a:rPr lang="da-DK" dirty="0"/>
            </a:b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30EFA2-DE3E-470D-BF19-8965C521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21</a:t>
            </a:fld>
            <a:endParaRPr lang="da-DK" dirty="0"/>
          </a:p>
        </p:txBody>
      </p:sp>
      <p:pic>
        <p:nvPicPr>
          <p:cNvPr id="4" name="Billede 157">
            <a:extLst>
              <a:ext uri="{FF2B5EF4-FFF2-40B4-BE49-F238E27FC236}">
                <a16:creationId xmlns:a16="http://schemas.microsoft.com/office/drawing/2014/main" id="{B0922E93-5228-4057-8965-5B9D9A2DD80D}"/>
              </a:ext>
            </a:extLst>
          </p:cNvPr>
          <p:cNvPicPr/>
          <p:nvPr/>
        </p:nvPicPr>
        <p:blipFill rotWithShape="1">
          <a:blip r:embed="rId8"/>
          <a:srcRect r="24187"/>
          <a:stretch/>
        </p:blipFill>
        <p:spPr bwMode="auto">
          <a:xfrm>
            <a:off x="1459421" y="1843776"/>
            <a:ext cx="2216468" cy="1000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Billede 212">
            <a:extLst>
              <a:ext uri="{FF2B5EF4-FFF2-40B4-BE49-F238E27FC236}">
                <a16:creationId xmlns:a16="http://schemas.microsoft.com/office/drawing/2014/main" id="{38929298-E86B-4F84-B37E-A434F237B9F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96" y="1544061"/>
            <a:ext cx="4021265" cy="210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214">
            <a:extLst>
              <a:ext uri="{FF2B5EF4-FFF2-40B4-BE49-F238E27FC236}">
                <a16:creationId xmlns:a16="http://schemas.microsoft.com/office/drawing/2014/main" id="{5A4FE698-C424-41C5-9341-AD9673DC18E5}"/>
              </a:ext>
            </a:extLst>
          </p:cNvPr>
          <p:cNvPicPr/>
          <p:nvPr/>
        </p:nvPicPr>
        <p:blipFill rotWithShape="1">
          <a:blip r:embed="rId10"/>
          <a:srcRect l="1714" t="32164" r="15421" b="18128"/>
          <a:stretch/>
        </p:blipFill>
        <p:spPr bwMode="auto">
          <a:xfrm>
            <a:off x="2701210" y="4572603"/>
            <a:ext cx="5209794" cy="931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ktangel 153">
            <a:extLst>
              <a:ext uri="{FF2B5EF4-FFF2-40B4-BE49-F238E27FC236}">
                <a16:creationId xmlns:a16="http://schemas.microsoft.com/office/drawing/2014/main" id="{ACE490F8-9CD1-44FF-91C5-E48CB2BC10DB}"/>
              </a:ext>
            </a:extLst>
          </p:cNvPr>
          <p:cNvSpPr/>
          <p:nvPr/>
        </p:nvSpPr>
        <p:spPr bwMode="auto">
          <a:xfrm>
            <a:off x="2701210" y="2395728"/>
            <a:ext cx="398606" cy="22090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73618E-9A00-4968-910D-9D8B5DE7258F}"/>
              </a:ext>
            </a:extLst>
          </p:cNvPr>
          <p:cNvSpPr txBox="1"/>
          <p:nvPr/>
        </p:nvSpPr>
        <p:spPr>
          <a:xfrm>
            <a:off x="981943" y="1297840"/>
            <a:ext cx="19588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</a:t>
            </a:r>
            <a:r>
              <a:rPr lang="da-DK" sz="1600" dirty="0" err="1"/>
              <a:t>Højreklik</a:t>
            </a:r>
            <a:r>
              <a:rPr lang="da-DK" sz="1600" dirty="0"/>
              <a:t> på cellen</a:t>
            </a:r>
          </a:p>
        </p:txBody>
      </p:sp>
      <p:sp>
        <p:nvSpPr>
          <p:cNvPr id="9" name="Rektangel 153">
            <a:extLst>
              <a:ext uri="{FF2B5EF4-FFF2-40B4-BE49-F238E27FC236}">
                <a16:creationId xmlns:a16="http://schemas.microsoft.com/office/drawing/2014/main" id="{8E19FDC8-08A5-4091-9487-FE585D55EA12}"/>
              </a:ext>
            </a:extLst>
          </p:cNvPr>
          <p:cNvSpPr/>
          <p:nvPr/>
        </p:nvSpPr>
        <p:spPr bwMode="auto">
          <a:xfrm>
            <a:off x="8147684" y="3105684"/>
            <a:ext cx="1371600" cy="2381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0" name="Rektangel 153">
            <a:extLst>
              <a:ext uri="{FF2B5EF4-FFF2-40B4-BE49-F238E27FC236}">
                <a16:creationId xmlns:a16="http://schemas.microsoft.com/office/drawing/2014/main" id="{3E29DA90-0B3A-4CE6-AD04-4A9211D3CB82}"/>
              </a:ext>
            </a:extLst>
          </p:cNvPr>
          <p:cNvSpPr/>
          <p:nvPr/>
        </p:nvSpPr>
        <p:spPr bwMode="auto">
          <a:xfrm>
            <a:off x="6213490" y="3115018"/>
            <a:ext cx="1371600" cy="2381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6D6ADE-EA0E-4317-94B0-50C2877F598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084832" y="1618488"/>
            <a:ext cx="855981" cy="7772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D465B40-D318-46D8-9571-0B94DAED5239}"/>
              </a:ext>
            </a:extLst>
          </p:cNvPr>
          <p:cNvSpPr txBox="1"/>
          <p:nvPr/>
        </p:nvSpPr>
        <p:spPr>
          <a:xfrm>
            <a:off x="4002032" y="2937921"/>
            <a:ext cx="14959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Vælg ‘Spring’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39EA5-F0CC-4D8F-951F-4E01F61A6EEA}"/>
              </a:ext>
            </a:extLst>
          </p:cNvPr>
          <p:cNvSpPr txBox="1"/>
          <p:nvPr/>
        </p:nvSpPr>
        <p:spPr>
          <a:xfrm>
            <a:off x="8672894" y="3861169"/>
            <a:ext cx="27122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Vælg ‘Finansposter - detail’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DA1DDE-630C-4556-B029-621BF0B41F16}"/>
              </a:ext>
            </a:extLst>
          </p:cNvPr>
          <p:cNvSpPr txBox="1"/>
          <p:nvPr/>
        </p:nvSpPr>
        <p:spPr>
          <a:xfrm>
            <a:off x="2701210" y="5670491"/>
            <a:ext cx="58750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Der åbnes en ny projektmappe over hvornår posteringen er lavet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3FCC7D-4744-4478-B7C1-6D32E3862FD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98020" y="3135110"/>
            <a:ext cx="596392" cy="989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5DFAC9-A775-4ED9-91E1-867C222A9E1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67449" y="3429000"/>
            <a:ext cx="600552" cy="3282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5DBF37-2188-47AA-9A55-E2CFB952A938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 bwMode="auto">
          <a:xfrm flipH="1">
            <a:off x="5306107" y="3652419"/>
            <a:ext cx="2355422" cy="9201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67854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6608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pic>
        <p:nvPicPr>
          <p:cNvPr id="16" name="Billede 144">
            <a:extLst>
              <a:ext uri="{FF2B5EF4-FFF2-40B4-BE49-F238E27FC236}">
                <a16:creationId xmlns:a16="http://schemas.microsoft.com/office/drawing/2014/main" id="{B39504D9-3BE3-48E9-857A-67C2DA7696A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69" y="1236111"/>
            <a:ext cx="4174427" cy="244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157">
            <a:extLst>
              <a:ext uri="{FF2B5EF4-FFF2-40B4-BE49-F238E27FC236}">
                <a16:creationId xmlns:a16="http://schemas.microsoft.com/office/drawing/2014/main" id="{095C228D-3BD7-47A2-A5D2-03D668FEE2DA}"/>
              </a:ext>
            </a:extLst>
          </p:cNvPr>
          <p:cNvPicPr/>
          <p:nvPr/>
        </p:nvPicPr>
        <p:blipFill rotWithShape="1">
          <a:blip r:embed="rId9"/>
          <a:srcRect r="24187"/>
          <a:stretch/>
        </p:blipFill>
        <p:spPr bwMode="auto">
          <a:xfrm>
            <a:off x="1459421" y="1843776"/>
            <a:ext cx="2216468" cy="10000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770A5A-7066-4FDC-BD25-5496A6BB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Spring-funktionaliteten (Revisionsporet)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6CD72-6501-4621-AD31-A06AB571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4" name="Rektangel 153">
            <a:extLst>
              <a:ext uri="{FF2B5EF4-FFF2-40B4-BE49-F238E27FC236}">
                <a16:creationId xmlns:a16="http://schemas.microsoft.com/office/drawing/2014/main" id="{86471F13-4C17-4FDA-8D37-7477C65E1DE3}"/>
              </a:ext>
            </a:extLst>
          </p:cNvPr>
          <p:cNvSpPr/>
          <p:nvPr/>
        </p:nvSpPr>
        <p:spPr bwMode="auto">
          <a:xfrm>
            <a:off x="2701210" y="2395728"/>
            <a:ext cx="398606" cy="22090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C3774-61EB-468A-9F39-053180D323B3}"/>
              </a:ext>
            </a:extLst>
          </p:cNvPr>
          <p:cNvSpPr txBox="1"/>
          <p:nvPr/>
        </p:nvSpPr>
        <p:spPr>
          <a:xfrm>
            <a:off x="981943" y="1297840"/>
            <a:ext cx="19588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</a:t>
            </a:r>
            <a:r>
              <a:rPr lang="da-DK" sz="1600" dirty="0" err="1"/>
              <a:t>Højreklik</a:t>
            </a:r>
            <a:r>
              <a:rPr lang="da-DK" sz="1600" dirty="0"/>
              <a:t> på cellen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4E9FC4-2091-4789-96E1-1DCF380A444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084832" y="1618488"/>
            <a:ext cx="855981" cy="7772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ktangel 153">
            <a:extLst>
              <a:ext uri="{FF2B5EF4-FFF2-40B4-BE49-F238E27FC236}">
                <a16:creationId xmlns:a16="http://schemas.microsoft.com/office/drawing/2014/main" id="{F5B0236F-7DFD-4CFD-BB83-A8371A6A0EC1}"/>
              </a:ext>
            </a:extLst>
          </p:cNvPr>
          <p:cNvSpPr/>
          <p:nvPr/>
        </p:nvSpPr>
        <p:spPr bwMode="auto">
          <a:xfrm>
            <a:off x="8352741" y="3408392"/>
            <a:ext cx="1371600" cy="2381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0" name="Rektangel 153">
            <a:extLst>
              <a:ext uri="{FF2B5EF4-FFF2-40B4-BE49-F238E27FC236}">
                <a16:creationId xmlns:a16="http://schemas.microsoft.com/office/drawing/2014/main" id="{94598744-BD0D-4E24-A6B9-7B8A693780F9}"/>
              </a:ext>
            </a:extLst>
          </p:cNvPr>
          <p:cNvSpPr/>
          <p:nvPr/>
        </p:nvSpPr>
        <p:spPr bwMode="auto">
          <a:xfrm>
            <a:off x="6213490" y="3115018"/>
            <a:ext cx="1371600" cy="2381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9FEFC-3142-4C4B-BD77-27B932BAA2BF}"/>
              </a:ext>
            </a:extLst>
          </p:cNvPr>
          <p:cNvSpPr txBox="1"/>
          <p:nvPr/>
        </p:nvSpPr>
        <p:spPr>
          <a:xfrm>
            <a:off x="4002032" y="2937921"/>
            <a:ext cx="14959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Vælg ‘Spring’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8EF62-D58F-4AAE-BFBB-64D59D7B1497}"/>
              </a:ext>
            </a:extLst>
          </p:cNvPr>
          <p:cNvSpPr txBox="1"/>
          <p:nvPr/>
        </p:nvSpPr>
        <p:spPr>
          <a:xfrm>
            <a:off x="8746756" y="4112511"/>
            <a:ext cx="27122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Vælg ‘Finansposter - detail’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EF478D-366E-4A38-BCB3-2EF3A04A20D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98020" y="3135110"/>
            <a:ext cx="596392" cy="9897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ACD243-2E35-4D24-8C97-677D6B9C0FC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424065" y="3740885"/>
            <a:ext cx="600552" cy="3282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41ACAD-C180-4AD3-BAD9-339FDE8521C7}"/>
              </a:ext>
            </a:extLst>
          </p:cNvPr>
          <p:cNvCxnSpPr>
            <a:cxnSpLocks/>
          </p:cNvCxnSpPr>
          <p:nvPr/>
        </p:nvCxnSpPr>
        <p:spPr bwMode="auto">
          <a:xfrm flipH="1">
            <a:off x="5498019" y="3550332"/>
            <a:ext cx="2355422" cy="9201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E73314C-824D-4632-9527-3D2C1DB0D7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731" y="4598719"/>
            <a:ext cx="6962775" cy="13144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854A20E-2B23-4FB2-AAF5-FB3662DB8E48}"/>
              </a:ext>
            </a:extLst>
          </p:cNvPr>
          <p:cNvSpPr txBox="1"/>
          <p:nvPr/>
        </p:nvSpPr>
        <p:spPr>
          <a:xfrm>
            <a:off x="2701210" y="6041372"/>
            <a:ext cx="65594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Der åbnes en ny projektmappe, der viser ændringslog for posteringerne.</a:t>
            </a:r>
          </a:p>
        </p:txBody>
      </p:sp>
    </p:spTree>
    <p:extLst>
      <p:ext uri="{BB962C8B-B14F-4D97-AF65-F5344CB8AC3E}">
        <p14:creationId xmlns:p14="http://schemas.microsoft.com/office/powerpoint/2010/main" val="877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2763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16" name="Objekt 1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3200" b="1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0BDB1B-1B36-4888-BA6B-AA7443DC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Afvigelsesforklaringer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4ABC0F8-C9E9-4E0F-AD36-C0CA1165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23</a:t>
            </a:fld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AB4F92D-D9C2-4CD7-9104-45CFAC5AF2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3713" y="3601871"/>
            <a:ext cx="4863437" cy="109985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5FD5B4B-009A-400E-9F49-9ED793273C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7081" y="4874601"/>
            <a:ext cx="4893074" cy="1099859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C86088E-4F49-41F8-85BF-23CE3F8C2D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4849" y="508445"/>
            <a:ext cx="2212301" cy="2920555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0C3648BE-C2E8-4B65-9DD1-69D698CE02DE}"/>
              </a:ext>
            </a:extLst>
          </p:cNvPr>
          <p:cNvSpPr txBox="1"/>
          <p:nvPr/>
        </p:nvSpPr>
        <p:spPr>
          <a:xfrm>
            <a:off x="6623713" y="2126675"/>
            <a:ext cx="25339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4. Klik på ‘Vis’ og vælg ”Tekst og nøgle”. Derefter vælge det ønskede medlem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286875C-8BD8-426B-A506-86CFED74B3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8791" y="3495988"/>
            <a:ext cx="2962275" cy="59055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453D1DC7-EB72-4DA6-B6B6-43BDA98129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856" y="1491265"/>
            <a:ext cx="2362200" cy="1762125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AD7081E6-4764-45A3-8FCB-7CAAA6C262CC}"/>
              </a:ext>
            </a:extLst>
          </p:cNvPr>
          <p:cNvSpPr txBox="1"/>
          <p:nvPr/>
        </p:nvSpPr>
        <p:spPr>
          <a:xfrm>
            <a:off x="3034352" y="1586564"/>
            <a:ext cx="25339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Klik på ”Afvigelseskategorier og kommentarer”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6D63E7B4-8FD1-467F-95D5-F2F7E16D96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03093" y="784160"/>
            <a:ext cx="390525" cy="381000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863E0547-B307-4E4E-89C9-FDD8F4D3748E}"/>
              </a:ext>
            </a:extLst>
          </p:cNvPr>
          <p:cNvSpPr txBox="1"/>
          <p:nvPr/>
        </p:nvSpPr>
        <p:spPr>
          <a:xfrm>
            <a:off x="644856" y="3512378"/>
            <a:ext cx="25339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på ”Fast dimension 1 og 2 afvigelsesforklaringer”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F63640A6-11E6-4083-93D6-5455BD81312D}"/>
              </a:ext>
            </a:extLst>
          </p:cNvPr>
          <p:cNvSpPr txBox="1"/>
          <p:nvPr/>
        </p:nvSpPr>
        <p:spPr>
          <a:xfrm>
            <a:off x="6094412" y="409667"/>
            <a:ext cx="253393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100"/>
              </a:spcBef>
            </a:pPr>
            <a:r>
              <a:rPr lang="da-DK" sz="1600" dirty="0"/>
              <a:t>3. Marker en celle i kolonnen ”Bagudrettet </a:t>
            </a:r>
            <a:r>
              <a:rPr lang="da-DK" sz="1600" dirty="0" err="1"/>
              <a:t>kategoriesering</a:t>
            </a:r>
            <a:r>
              <a:rPr lang="da-DK" sz="1600" dirty="0"/>
              <a:t> RE, PE, AK, PR, MV” og vælg spørgsmålstegnet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5F38BE9E-F772-475B-8A28-72AE11CC13FF}"/>
              </a:ext>
            </a:extLst>
          </p:cNvPr>
          <p:cNvSpPr txBox="1"/>
          <p:nvPr/>
        </p:nvSpPr>
        <p:spPr>
          <a:xfrm>
            <a:off x="3348394" y="4896944"/>
            <a:ext cx="272016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100"/>
              </a:spcBef>
            </a:pPr>
            <a:r>
              <a:rPr lang="da-DK" sz="1600" dirty="0"/>
              <a:t>6. Gentag for de fremadrettede afvigelsesforklaringer 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F703C0AE-EE98-4D94-8754-501420984123}"/>
              </a:ext>
            </a:extLst>
          </p:cNvPr>
          <p:cNvSpPr txBox="1"/>
          <p:nvPr/>
        </p:nvSpPr>
        <p:spPr>
          <a:xfrm>
            <a:off x="2395181" y="4331509"/>
            <a:ext cx="231329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100"/>
              </a:spcBef>
            </a:pPr>
            <a:r>
              <a:rPr lang="da-DK" sz="1600" dirty="0"/>
              <a:t>5. Skriv en kommentar i linjen i kolonnen til højre</a:t>
            </a:r>
          </a:p>
        </p:txBody>
      </p:sp>
      <p:sp>
        <p:nvSpPr>
          <p:cNvPr id="19" name="Rektangel 65">
            <a:extLst>
              <a:ext uri="{FF2B5EF4-FFF2-40B4-BE49-F238E27FC236}">
                <a16:creationId xmlns:a16="http://schemas.microsoft.com/office/drawing/2014/main" id="{8525FE33-7B67-4BDE-92A0-D87B94FA1E25}"/>
              </a:ext>
            </a:extLst>
          </p:cNvPr>
          <p:cNvSpPr/>
          <p:nvPr/>
        </p:nvSpPr>
        <p:spPr bwMode="auto">
          <a:xfrm>
            <a:off x="701674" y="2377691"/>
            <a:ext cx="2164355" cy="28362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0" name="Rektangel 65">
            <a:extLst>
              <a:ext uri="{FF2B5EF4-FFF2-40B4-BE49-F238E27FC236}">
                <a16:creationId xmlns:a16="http://schemas.microsoft.com/office/drawing/2014/main" id="{88173040-A72B-406B-8D3B-D3D88988D7FA}"/>
              </a:ext>
            </a:extLst>
          </p:cNvPr>
          <p:cNvSpPr/>
          <p:nvPr/>
        </p:nvSpPr>
        <p:spPr bwMode="auto">
          <a:xfrm>
            <a:off x="3191845" y="3521553"/>
            <a:ext cx="2902567" cy="48326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1" name="Rektangel 65">
            <a:extLst>
              <a:ext uri="{FF2B5EF4-FFF2-40B4-BE49-F238E27FC236}">
                <a16:creationId xmlns:a16="http://schemas.microsoft.com/office/drawing/2014/main" id="{E8E26005-29BD-4AE6-9D67-F673EB84DBFC}"/>
              </a:ext>
            </a:extLst>
          </p:cNvPr>
          <p:cNvSpPr/>
          <p:nvPr/>
        </p:nvSpPr>
        <p:spPr bwMode="auto">
          <a:xfrm>
            <a:off x="8745547" y="745958"/>
            <a:ext cx="348071" cy="41920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3" name="Rektangel 65">
            <a:extLst>
              <a:ext uri="{FF2B5EF4-FFF2-40B4-BE49-F238E27FC236}">
                <a16:creationId xmlns:a16="http://schemas.microsoft.com/office/drawing/2014/main" id="{339CB281-37B6-45F5-84CB-9E84065F42EE}"/>
              </a:ext>
            </a:extLst>
          </p:cNvPr>
          <p:cNvSpPr/>
          <p:nvPr/>
        </p:nvSpPr>
        <p:spPr bwMode="auto">
          <a:xfrm>
            <a:off x="6640894" y="4492157"/>
            <a:ext cx="4846255" cy="18908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4" name="Rektangel 65">
            <a:extLst>
              <a:ext uri="{FF2B5EF4-FFF2-40B4-BE49-F238E27FC236}">
                <a16:creationId xmlns:a16="http://schemas.microsoft.com/office/drawing/2014/main" id="{5EC55A22-EE36-4E09-886A-D782B5EEC88B}"/>
              </a:ext>
            </a:extLst>
          </p:cNvPr>
          <p:cNvSpPr/>
          <p:nvPr/>
        </p:nvSpPr>
        <p:spPr bwMode="auto">
          <a:xfrm>
            <a:off x="6678305" y="5490634"/>
            <a:ext cx="4846255" cy="18908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CFE15DE1-BFD2-434B-B326-420F13CCAF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974" y="4245488"/>
            <a:ext cx="1504950" cy="1219200"/>
          </a:xfrm>
          <a:prstGeom prst="rect">
            <a:avLst/>
          </a:prstGeom>
        </p:spPr>
      </p:pic>
      <p:sp>
        <p:nvSpPr>
          <p:cNvPr id="22" name="Rektangel 65">
            <a:extLst>
              <a:ext uri="{FF2B5EF4-FFF2-40B4-BE49-F238E27FC236}">
                <a16:creationId xmlns:a16="http://schemas.microsoft.com/office/drawing/2014/main" id="{854128FB-8B58-483E-B7CC-71BDAD377074}"/>
              </a:ext>
            </a:extLst>
          </p:cNvPr>
          <p:cNvSpPr/>
          <p:nvPr/>
        </p:nvSpPr>
        <p:spPr bwMode="auto">
          <a:xfrm>
            <a:off x="1390144" y="4291106"/>
            <a:ext cx="737665" cy="277363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27" name="Straight Connector 12">
            <a:extLst>
              <a:ext uri="{FF2B5EF4-FFF2-40B4-BE49-F238E27FC236}">
                <a16:creationId xmlns:a16="http://schemas.microsoft.com/office/drawing/2014/main" id="{57FBFAA1-D6AC-4258-A313-2D34B0DDB6B6}"/>
              </a:ext>
            </a:extLst>
          </p:cNvPr>
          <p:cNvCxnSpPr>
            <a:cxnSpLocks/>
            <a:endCxn id="22" idx="3"/>
          </p:cNvCxnSpPr>
          <p:nvPr/>
        </p:nvCxnSpPr>
        <p:spPr bwMode="auto">
          <a:xfrm flipH="1" flipV="1">
            <a:off x="2127809" y="4429788"/>
            <a:ext cx="257257" cy="3793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10">
            <a:extLst>
              <a:ext uri="{FF2B5EF4-FFF2-40B4-BE49-F238E27FC236}">
                <a16:creationId xmlns:a16="http://schemas.microsoft.com/office/drawing/2014/main" id="{9BF22F56-58B1-4B89-A60D-C95B74C9D61D}"/>
              </a:ext>
            </a:extLst>
          </p:cNvPr>
          <p:cNvSpPr txBox="1"/>
          <p:nvPr/>
        </p:nvSpPr>
        <p:spPr>
          <a:xfrm>
            <a:off x="2554461" y="5726916"/>
            <a:ext cx="2533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100"/>
              </a:spcBef>
            </a:pPr>
            <a:r>
              <a:rPr lang="da-DK" sz="1600" dirty="0"/>
              <a:t>7. Klik på ‘Gem data’</a:t>
            </a:r>
          </a:p>
        </p:txBody>
      </p:sp>
      <p:pic>
        <p:nvPicPr>
          <p:cNvPr id="35" name="Billede 607">
            <a:extLst>
              <a:ext uri="{FF2B5EF4-FFF2-40B4-BE49-F238E27FC236}">
                <a16:creationId xmlns:a16="http://schemas.microsoft.com/office/drawing/2014/main" id="{C01D4D23-DF0C-43AF-AFD6-C63C3463CBD5}"/>
              </a:ext>
            </a:extLst>
          </p:cNvPr>
          <p:cNvPicPr/>
          <p:nvPr/>
        </p:nvPicPr>
        <p:blipFill rotWithShape="1">
          <a:blip r:embed="rId15"/>
          <a:srcRect l="42365" r="50246" b="17894"/>
          <a:stretch/>
        </p:blipFill>
        <p:spPr bwMode="auto">
          <a:xfrm>
            <a:off x="4708478" y="5649097"/>
            <a:ext cx="484504" cy="87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ktangel 65">
            <a:extLst>
              <a:ext uri="{FF2B5EF4-FFF2-40B4-BE49-F238E27FC236}">
                <a16:creationId xmlns:a16="http://schemas.microsoft.com/office/drawing/2014/main" id="{CB395339-344E-4892-B0A3-937DCE5951B0}"/>
              </a:ext>
            </a:extLst>
          </p:cNvPr>
          <p:cNvSpPr/>
          <p:nvPr/>
        </p:nvSpPr>
        <p:spPr bwMode="auto">
          <a:xfrm>
            <a:off x="4649140" y="5663773"/>
            <a:ext cx="580174" cy="83209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30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082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526F0-3C5C-4E6A-8919-3AEE665A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Send til godkendelse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86BEB4-2525-438D-AF25-E2461045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24</a:t>
            </a:fld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12C9AB3-38D5-469C-A258-AD0627EF7FA4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582803" y="1533910"/>
            <a:ext cx="6120130" cy="14262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EEBCD-EF36-44C2-9F7B-76CD39E504C0}"/>
              </a:ext>
            </a:extLst>
          </p:cNvPr>
          <p:cNvSpPr txBox="1"/>
          <p:nvPr/>
        </p:nvSpPr>
        <p:spPr>
          <a:xfrm>
            <a:off x="2031621" y="968656"/>
            <a:ext cx="146835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Klik på ‘Send’</a:t>
            </a:r>
          </a:p>
        </p:txBody>
      </p:sp>
      <p:sp>
        <p:nvSpPr>
          <p:cNvPr id="6" name="Rektangel 65">
            <a:extLst>
              <a:ext uri="{FF2B5EF4-FFF2-40B4-BE49-F238E27FC236}">
                <a16:creationId xmlns:a16="http://schemas.microsoft.com/office/drawing/2014/main" id="{35F42213-D7EF-4AF3-9866-85830CD9B8A3}"/>
              </a:ext>
            </a:extLst>
          </p:cNvPr>
          <p:cNvSpPr/>
          <p:nvPr/>
        </p:nvSpPr>
        <p:spPr bwMode="auto">
          <a:xfrm>
            <a:off x="4455366" y="2200828"/>
            <a:ext cx="418554" cy="21459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42CDEC-2E94-4405-A7DC-8EC1FF6B805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29485" y="1310964"/>
            <a:ext cx="1535158" cy="8399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607697A-2630-458B-B1B4-1397059E22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1370" y="3365311"/>
            <a:ext cx="3348609" cy="15758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8B0754-19D1-4074-8EA4-C6FB122A1F95}"/>
              </a:ext>
            </a:extLst>
          </p:cNvPr>
          <p:cNvSpPr txBox="1"/>
          <p:nvPr/>
        </p:nvSpPr>
        <p:spPr>
          <a:xfrm>
            <a:off x="7314215" y="2672863"/>
            <a:ext cx="396262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Eventuelt tilføj en kommentar og klik ‘OK’</a:t>
            </a:r>
          </a:p>
        </p:txBody>
      </p:sp>
      <p:sp>
        <p:nvSpPr>
          <p:cNvPr id="11" name="Rektangel 65">
            <a:extLst>
              <a:ext uri="{FF2B5EF4-FFF2-40B4-BE49-F238E27FC236}">
                <a16:creationId xmlns:a16="http://schemas.microsoft.com/office/drawing/2014/main" id="{DFB2826F-0DCF-4D90-B923-9CCDD2DC9980}"/>
              </a:ext>
            </a:extLst>
          </p:cNvPr>
          <p:cNvSpPr/>
          <p:nvPr/>
        </p:nvSpPr>
        <p:spPr bwMode="auto">
          <a:xfrm>
            <a:off x="9822894" y="4700335"/>
            <a:ext cx="336090" cy="24079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2C1353-E199-4CCF-86BB-EB74DDF3410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825674" y="3100135"/>
            <a:ext cx="1161344" cy="1600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B2351B-A873-4C00-97E4-098BD60D114A}"/>
              </a:ext>
            </a:extLst>
          </p:cNvPr>
          <p:cNvSpPr txBox="1"/>
          <p:nvPr/>
        </p:nvSpPr>
        <p:spPr>
          <a:xfrm>
            <a:off x="1782095" y="4884226"/>
            <a:ext cx="4381008" cy="8797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Nu er det sendt til kontrol.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Hvis det er fint skal der ikke foretages yderligere</a:t>
            </a:r>
            <a:br>
              <a:rPr lang="da-DK" sz="1600" dirty="0"/>
            </a:br>
            <a:r>
              <a:rPr lang="da-DK" sz="1600" dirty="0"/>
              <a:t>Ellers log ind igen</a:t>
            </a:r>
          </a:p>
        </p:txBody>
      </p:sp>
    </p:spTree>
    <p:extLst>
      <p:ext uri="{BB962C8B-B14F-4D97-AF65-F5344CB8AC3E}">
        <p14:creationId xmlns:p14="http://schemas.microsoft.com/office/powerpoint/2010/main" val="4201365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AE2C8-48AC-40AC-A129-5172ACAE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Rapporteringsflowet</a:t>
            </a:r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35A2E77-7849-4D62-93EB-87F5229A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6CB95FD-C7C5-4281-8AFC-DDB415209B3F}"/>
              </a:ext>
            </a:extLst>
          </p:cNvPr>
          <p:cNvSpPr txBox="1"/>
          <p:nvPr/>
        </p:nvSpPr>
        <p:spPr>
          <a:xfrm>
            <a:off x="701675" y="1051619"/>
            <a:ext cx="24620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Tilgå </a:t>
            </a:r>
            <a:r>
              <a:rPr lang="da-DK" sz="1600" dirty="0" err="1"/>
              <a:t>rapporteringsflowet</a:t>
            </a:r>
            <a:endParaRPr lang="da-DK" sz="16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B565CBC-5A65-4D46-9C8A-296E808F9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42" y="1297840"/>
            <a:ext cx="6075507" cy="170830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3B12C9E-ADD3-4C08-A90B-7E571B26D7C9}"/>
              </a:ext>
            </a:extLst>
          </p:cNvPr>
          <p:cNvSpPr txBox="1"/>
          <p:nvPr/>
        </p:nvSpPr>
        <p:spPr>
          <a:xfrm>
            <a:off x="3860512" y="961998"/>
            <a:ext cx="34143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‘Grundbudget (Kommende år)’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9379B7F-0FE4-4A57-8102-0AC7F75E949A}"/>
              </a:ext>
            </a:extLst>
          </p:cNvPr>
          <p:cNvSpPr txBox="1"/>
          <p:nvPr/>
        </p:nvSpPr>
        <p:spPr>
          <a:xfrm>
            <a:off x="6779202" y="3135519"/>
            <a:ext cx="51035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Klik ‘Faste dimensioner – Overblik og forudsætninger’</a:t>
            </a:r>
          </a:p>
        </p:txBody>
      </p:sp>
      <p:sp>
        <p:nvSpPr>
          <p:cNvPr id="8" name="Rektangel 65">
            <a:extLst>
              <a:ext uri="{FF2B5EF4-FFF2-40B4-BE49-F238E27FC236}">
                <a16:creationId xmlns:a16="http://schemas.microsoft.com/office/drawing/2014/main" id="{0F3DAE37-5A62-4B01-92D3-EB2A4D3241CF}"/>
              </a:ext>
            </a:extLst>
          </p:cNvPr>
          <p:cNvSpPr/>
          <p:nvPr/>
        </p:nvSpPr>
        <p:spPr bwMode="auto">
          <a:xfrm>
            <a:off x="4673000" y="2242393"/>
            <a:ext cx="2217328" cy="25878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C1974FF2-4645-4F17-8FF0-E93BC0BF74DB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 bwMode="auto">
          <a:xfrm flipH="1" flipV="1">
            <a:off x="5567710" y="1208219"/>
            <a:ext cx="213954" cy="103417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ktangel 65">
            <a:extLst>
              <a:ext uri="{FF2B5EF4-FFF2-40B4-BE49-F238E27FC236}">
                <a16:creationId xmlns:a16="http://schemas.microsoft.com/office/drawing/2014/main" id="{676DD5E5-C59C-4130-AFD1-E1D1333C9020}"/>
              </a:ext>
            </a:extLst>
          </p:cNvPr>
          <p:cNvSpPr/>
          <p:nvPr/>
        </p:nvSpPr>
        <p:spPr bwMode="auto">
          <a:xfrm>
            <a:off x="7307118" y="2047126"/>
            <a:ext cx="2594264" cy="370925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6844C64F-3085-4040-BE45-69B487B78C3C}"/>
              </a:ext>
            </a:extLst>
          </p:cNvPr>
          <p:cNvCxnSpPr>
            <a:cxnSpLocks/>
            <a:stCxn id="7" idx="0"/>
            <a:endCxn id="10" idx="2"/>
          </p:cNvCxnSpPr>
          <p:nvPr/>
        </p:nvCxnSpPr>
        <p:spPr bwMode="auto">
          <a:xfrm flipH="1" flipV="1">
            <a:off x="8604250" y="2418051"/>
            <a:ext cx="726741" cy="7174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Billede 15">
            <a:extLst>
              <a:ext uri="{FF2B5EF4-FFF2-40B4-BE49-F238E27FC236}">
                <a16:creationId xmlns:a16="http://schemas.microsoft.com/office/drawing/2014/main" id="{8EDB80F5-3308-4E50-9E9A-0A3AC9091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8" y="4357814"/>
            <a:ext cx="11517240" cy="631428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C7B06C36-9ED8-4430-ABFD-49B7705AC448}"/>
              </a:ext>
            </a:extLst>
          </p:cNvPr>
          <p:cNvSpPr txBox="1"/>
          <p:nvPr/>
        </p:nvSpPr>
        <p:spPr>
          <a:xfrm>
            <a:off x="4504025" y="3540882"/>
            <a:ext cx="311341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Klik ‘[+]’ for at folde månederne ud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DDB86FA4-20CB-4797-82D6-783A4B5A1062}"/>
              </a:ext>
            </a:extLst>
          </p:cNvPr>
          <p:cNvSpPr txBox="1"/>
          <p:nvPr/>
        </p:nvSpPr>
        <p:spPr>
          <a:xfrm>
            <a:off x="4365805" y="5354914"/>
            <a:ext cx="458978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Klik ‘[+]’ for at se for afvigelser bagud/fremadrettet</a:t>
            </a:r>
          </a:p>
        </p:txBody>
      </p:sp>
      <p:cxnSp>
        <p:nvCxnSpPr>
          <p:cNvPr id="21" name="Straight Connector 6">
            <a:extLst>
              <a:ext uri="{FF2B5EF4-FFF2-40B4-BE49-F238E27FC236}">
                <a16:creationId xmlns:a16="http://schemas.microsoft.com/office/drawing/2014/main" id="{1253CEFB-A330-44A1-A1DC-3A42CA1C6394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 flipH="1" flipV="1">
            <a:off x="6060733" y="3787103"/>
            <a:ext cx="598694" cy="6648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6">
            <a:extLst>
              <a:ext uri="{FF2B5EF4-FFF2-40B4-BE49-F238E27FC236}">
                <a16:creationId xmlns:a16="http://schemas.microsoft.com/office/drawing/2014/main" id="{DEE29D9A-C2F7-41A1-BDFB-C2C3C8A46599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 flipV="1">
            <a:off x="5255492" y="3787103"/>
            <a:ext cx="805241" cy="6480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6">
            <a:extLst>
              <a:ext uri="{FF2B5EF4-FFF2-40B4-BE49-F238E27FC236}">
                <a16:creationId xmlns:a16="http://schemas.microsoft.com/office/drawing/2014/main" id="{2F03402C-7EF8-4EAF-872C-8DA9DAD38015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H="1" flipV="1">
            <a:off x="6177253" y="4516956"/>
            <a:ext cx="483444" cy="8379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4">
            <a:extLst>
              <a:ext uri="{FF2B5EF4-FFF2-40B4-BE49-F238E27FC236}">
                <a16:creationId xmlns:a16="http://schemas.microsoft.com/office/drawing/2014/main" id="{8061F38F-17B6-4BF1-AE3C-7DA817A998AE}"/>
              </a:ext>
            </a:extLst>
          </p:cNvPr>
          <p:cNvSpPr txBox="1"/>
          <p:nvPr/>
        </p:nvSpPr>
        <p:spPr>
          <a:xfrm>
            <a:off x="273892" y="5842205"/>
            <a:ext cx="284052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Åben eventuelt andre rapporter</a:t>
            </a:r>
          </a:p>
        </p:txBody>
      </p:sp>
    </p:spTree>
    <p:extLst>
      <p:ext uri="{BB962C8B-B14F-4D97-AF65-F5344CB8AC3E}">
        <p14:creationId xmlns:p14="http://schemas.microsoft.com/office/powerpoint/2010/main" val="2703857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8000"/>
              </a:lnSpc>
              <a:spcBef>
                <a:spcPct val="0"/>
              </a:spcBef>
            </a:pPr>
            <a:endParaRPr kumimoji="0" lang="da-DK" sz="68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udvidede pakke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26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205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AE2C8-48AC-40AC-A129-5172ACAE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Validering af medarbejdere og nye medarbejdere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35A2E77-7849-4D62-93EB-87F5229A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27</a:t>
            </a:fld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2EBAD8F-4880-4077-8E20-655F71ADB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093" y="1297841"/>
            <a:ext cx="4830907" cy="1928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EC7816-24EA-48EF-B71D-8914515F7C79}"/>
              </a:ext>
            </a:extLst>
          </p:cNvPr>
          <p:cNvSpPr txBox="1"/>
          <p:nvPr/>
        </p:nvSpPr>
        <p:spPr>
          <a:xfrm>
            <a:off x="266150" y="3385321"/>
            <a:ext cx="18723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Klik ‘Lønkapacitet’</a:t>
            </a:r>
          </a:p>
        </p:txBody>
      </p:sp>
      <p:sp>
        <p:nvSpPr>
          <p:cNvPr id="6" name="Rektangel 65">
            <a:extLst>
              <a:ext uri="{FF2B5EF4-FFF2-40B4-BE49-F238E27FC236}">
                <a16:creationId xmlns:a16="http://schemas.microsoft.com/office/drawing/2014/main" id="{02C6A78D-0791-4B9B-9F78-53715A152EA7}"/>
              </a:ext>
            </a:extLst>
          </p:cNvPr>
          <p:cNvSpPr/>
          <p:nvPr/>
        </p:nvSpPr>
        <p:spPr bwMode="auto">
          <a:xfrm>
            <a:off x="1265093" y="2812402"/>
            <a:ext cx="2041525" cy="207889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CE69AA-709F-4F6C-8353-81CCE886E9EC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 bwMode="auto">
          <a:xfrm flipV="1">
            <a:off x="1202304" y="3020291"/>
            <a:ext cx="1083552" cy="365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4">
            <a:extLst>
              <a:ext uri="{FF2B5EF4-FFF2-40B4-BE49-F238E27FC236}">
                <a16:creationId xmlns:a16="http://schemas.microsoft.com/office/drawing/2014/main" id="{2BD898D2-22CF-401A-8F71-A239C0CCF12A}"/>
              </a:ext>
            </a:extLst>
          </p:cNvPr>
          <p:cNvSpPr txBox="1"/>
          <p:nvPr/>
        </p:nvSpPr>
        <p:spPr>
          <a:xfrm>
            <a:off x="3997641" y="1051619"/>
            <a:ext cx="36636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‘Valider medarbejdere (SBS Løn)’</a:t>
            </a:r>
          </a:p>
        </p:txBody>
      </p:sp>
      <p:cxnSp>
        <p:nvCxnSpPr>
          <p:cNvPr id="13" name="Straight Connector 6">
            <a:extLst>
              <a:ext uri="{FF2B5EF4-FFF2-40B4-BE49-F238E27FC236}">
                <a16:creationId xmlns:a16="http://schemas.microsoft.com/office/drawing/2014/main" id="{6AA51193-0B6A-4D1B-9CC0-DCA5371CC9CA}"/>
              </a:ext>
            </a:extLst>
          </p:cNvPr>
          <p:cNvCxnSpPr>
            <a:cxnSpLocks/>
            <a:stCxn id="15" idx="0"/>
            <a:endCxn id="12" idx="2"/>
          </p:cNvCxnSpPr>
          <p:nvPr/>
        </p:nvCxnSpPr>
        <p:spPr bwMode="auto">
          <a:xfrm flipV="1">
            <a:off x="4884815" y="1297840"/>
            <a:ext cx="944642" cy="5833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ktangel 65">
            <a:extLst>
              <a:ext uri="{FF2B5EF4-FFF2-40B4-BE49-F238E27FC236}">
                <a16:creationId xmlns:a16="http://schemas.microsoft.com/office/drawing/2014/main" id="{A6B18204-4506-464B-97F6-5BE72A844DC8}"/>
              </a:ext>
            </a:extLst>
          </p:cNvPr>
          <p:cNvSpPr/>
          <p:nvPr/>
        </p:nvSpPr>
        <p:spPr bwMode="auto">
          <a:xfrm>
            <a:off x="3673630" y="1881207"/>
            <a:ext cx="2422370" cy="36503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5B40E3EE-0DBA-488D-8CA1-ADCE0399C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755" y="3300543"/>
            <a:ext cx="7497330" cy="719694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468664E0-CE35-4559-B651-B6E2CDCF64CB}"/>
              </a:ext>
            </a:extLst>
          </p:cNvPr>
          <p:cNvSpPr txBox="1"/>
          <p:nvPr/>
        </p:nvSpPr>
        <p:spPr>
          <a:xfrm>
            <a:off x="6458852" y="2812402"/>
            <a:ext cx="277358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Klik ‘[+]’ for at se per måned</a:t>
            </a:r>
          </a:p>
        </p:txBody>
      </p:sp>
      <p:cxnSp>
        <p:nvCxnSpPr>
          <p:cNvPr id="21" name="Straight Connector 6">
            <a:extLst>
              <a:ext uri="{FF2B5EF4-FFF2-40B4-BE49-F238E27FC236}">
                <a16:creationId xmlns:a16="http://schemas.microsoft.com/office/drawing/2014/main" id="{5F3FD570-C105-4173-A63F-82B8453F97BB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7845642" y="3058623"/>
            <a:ext cx="0" cy="24192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4">
            <a:extLst>
              <a:ext uri="{FF2B5EF4-FFF2-40B4-BE49-F238E27FC236}">
                <a16:creationId xmlns:a16="http://schemas.microsoft.com/office/drawing/2014/main" id="{AC29141C-D62B-409F-9638-E0CAA6E19C89}"/>
              </a:ext>
            </a:extLst>
          </p:cNvPr>
          <p:cNvSpPr txBox="1"/>
          <p:nvPr/>
        </p:nvSpPr>
        <p:spPr>
          <a:xfrm>
            <a:off x="10108404" y="4268982"/>
            <a:ext cx="211275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4. Skriv en kommentar </a:t>
            </a:r>
          </a:p>
        </p:txBody>
      </p:sp>
      <p:cxnSp>
        <p:nvCxnSpPr>
          <p:cNvPr id="25" name="Straight Connector 6">
            <a:extLst>
              <a:ext uri="{FF2B5EF4-FFF2-40B4-BE49-F238E27FC236}">
                <a16:creationId xmlns:a16="http://schemas.microsoft.com/office/drawing/2014/main" id="{E205DE62-1739-40F3-AA33-94FAD6EB9E4A}"/>
              </a:ext>
            </a:extLst>
          </p:cNvPr>
          <p:cNvCxnSpPr>
            <a:cxnSpLocks/>
            <a:endCxn id="24" idx="0"/>
          </p:cNvCxnSpPr>
          <p:nvPr/>
        </p:nvCxnSpPr>
        <p:spPr bwMode="auto">
          <a:xfrm>
            <a:off x="11164783" y="4020237"/>
            <a:ext cx="0" cy="2487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Billede 27">
            <a:extLst>
              <a:ext uri="{FF2B5EF4-FFF2-40B4-BE49-F238E27FC236}">
                <a16:creationId xmlns:a16="http://schemas.microsoft.com/office/drawing/2014/main" id="{050A2788-405B-433C-86FD-22D969DC4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001" y="5383204"/>
            <a:ext cx="4365769" cy="611895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7D1147DF-DCB2-4628-A0EB-0C315B458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093" y="4579193"/>
            <a:ext cx="3034578" cy="316242"/>
          </a:xfrm>
          <a:prstGeom prst="rect">
            <a:avLst/>
          </a:prstGeom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862149AE-2F09-4508-A4B0-D6BEEAFF1A23}"/>
              </a:ext>
            </a:extLst>
          </p:cNvPr>
          <p:cNvSpPr txBox="1"/>
          <p:nvPr/>
        </p:nvSpPr>
        <p:spPr>
          <a:xfrm>
            <a:off x="363357" y="4184831"/>
            <a:ext cx="403437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5. Klik på fanen ‘Overordnede kommentarer’</a:t>
            </a:r>
          </a:p>
        </p:txBody>
      </p:sp>
      <p:sp>
        <p:nvSpPr>
          <p:cNvPr id="36" name="Rektangel 65">
            <a:extLst>
              <a:ext uri="{FF2B5EF4-FFF2-40B4-BE49-F238E27FC236}">
                <a16:creationId xmlns:a16="http://schemas.microsoft.com/office/drawing/2014/main" id="{7AB61118-C8CE-4511-B1C6-103A508A8A0A}"/>
              </a:ext>
            </a:extLst>
          </p:cNvPr>
          <p:cNvSpPr/>
          <p:nvPr/>
        </p:nvSpPr>
        <p:spPr bwMode="auto">
          <a:xfrm>
            <a:off x="2660074" y="4659753"/>
            <a:ext cx="1639598" cy="23568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37" name="Straight Connector 6">
            <a:extLst>
              <a:ext uri="{FF2B5EF4-FFF2-40B4-BE49-F238E27FC236}">
                <a16:creationId xmlns:a16="http://schemas.microsoft.com/office/drawing/2014/main" id="{5ED93917-5682-4885-AA47-5CB96923DE62}"/>
              </a:ext>
            </a:extLst>
          </p:cNvPr>
          <p:cNvCxnSpPr>
            <a:cxnSpLocks/>
            <a:stCxn id="36" idx="0"/>
            <a:endCxn id="30" idx="2"/>
          </p:cNvCxnSpPr>
          <p:nvPr/>
        </p:nvCxnSpPr>
        <p:spPr bwMode="auto">
          <a:xfrm flipH="1" flipV="1">
            <a:off x="2380544" y="4431052"/>
            <a:ext cx="1099329" cy="2287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">
            <a:extLst>
              <a:ext uri="{FF2B5EF4-FFF2-40B4-BE49-F238E27FC236}">
                <a16:creationId xmlns:a16="http://schemas.microsoft.com/office/drawing/2014/main" id="{8B2ED8F1-BCAC-404B-BE4D-F290C9654351}"/>
              </a:ext>
            </a:extLst>
          </p:cNvPr>
          <p:cNvSpPr txBox="1"/>
          <p:nvPr/>
        </p:nvSpPr>
        <p:spPr>
          <a:xfrm>
            <a:off x="5357136" y="5106051"/>
            <a:ext cx="147155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6. Udfyld skema</a:t>
            </a:r>
          </a:p>
        </p:txBody>
      </p:sp>
      <p:sp>
        <p:nvSpPr>
          <p:cNvPr id="43" name="TextBox 10">
            <a:extLst>
              <a:ext uri="{FF2B5EF4-FFF2-40B4-BE49-F238E27FC236}">
                <a16:creationId xmlns:a16="http://schemas.microsoft.com/office/drawing/2014/main" id="{B4A14DDD-D9F5-401F-B34F-33D67D52B1A2}"/>
              </a:ext>
            </a:extLst>
          </p:cNvPr>
          <p:cNvSpPr txBox="1"/>
          <p:nvPr/>
        </p:nvSpPr>
        <p:spPr>
          <a:xfrm>
            <a:off x="9149225" y="5183870"/>
            <a:ext cx="2533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100"/>
              </a:spcBef>
            </a:pPr>
            <a:r>
              <a:rPr lang="da-DK" sz="1600" dirty="0"/>
              <a:t>7. Klik på ‘Gem data’</a:t>
            </a:r>
          </a:p>
        </p:txBody>
      </p:sp>
      <p:pic>
        <p:nvPicPr>
          <p:cNvPr id="44" name="Billede 607">
            <a:extLst>
              <a:ext uri="{FF2B5EF4-FFF2-40B4-BE49-F238E27FC236}">
                <a16:creationId xmlns:a16="http://schemas.microsoft.com/office/drawing/2014/main" id="{FFFC92DA-545C-4CEA-8885-97EDBF3CB717}"/>
              </a:ext>
            </a:extLst>
          </p:cNvPr>
          <p:cNvPicPr/>
          <p:nvPr/>
        </p:nvPicPr>
        <p:blipFill rotWithShape="1">
          <a:blip r:embed="rId7"/>
          <a:srcRect l="42365" r="50246" b="17894"/>
          <a:stretch/>
        </p:blipFill>
        <p:spPr bwMode="auto">
          <a:xfrm>
            <a:off x="11303242" y="5106051"/>
            <a:ext cx="484504" cy="87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ktangel 65">
            <a:extLst>
              <a:ext uri="{FF2B5EF4-FFF2-40B4-BE49-F238E27FC236}">
                <a16:creationId xmlns:a16="http://schemas.microsoft.com/office/drawing/2014/main" id="{D1839604-CE78-4E01-86A6-262376CFD745}"/>
              </a:ext>
            </a:extLst>
          </p:cNvPr>
          <p:cNvSpPr/>
          <p:nvPr/>
        </p:nvSpPr>
        <p:spPr bwMode="auto">
          <a:xfrm>
            <a:off x="11243904" y="5120727"/>
            <a:ext cx="580174" cy="83209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4055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AE2C8-48AC-40AC-A129-5172ACAE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Lønfordeling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35A2E77-7849-4D62-93EB-87F5229A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28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A67AC7E-CB19-4582-A0B7-F8FB003E5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3234086"/>
            <a:ext cx="6486525" cy="77152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95D5818-5D92-42BC-A4BB-449584023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191" y="1401909"/>
            <a:ext cx="5140036" cy="1701447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2779D46E-A449-47C2-87A0-9607298CCEC1}"/>
              </a:ext>
            </a:extLst>
          </p:cNvPr>
          <p:cNvSpPr txBox="1"/>
          <p:nvPr/>
        </p:nvSpPr>
        <p:spPr>
          <a:xfrm>
            <a:off x="367464" y="3496739"/>
            <a:ext cx="18434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Klik ‘Lønfordeling’</a:t>
            </a:r>
          </a:p>
        </p:txBody>
      </p:sp>
      <p:sp>
        <p:nvSpPr>
          <p:cNvPr id="9" name="Rektangel 65">
            <a:extLst>
              <a:ext uri="{FF2B5EF4-FFF2-40B4-BE49-F238E27FC236}">
                <a16:creationId xmlns:a16="http://schemas.microsoft.com/office/drawing/2014/main" id="{93BB4A4F-3219-43F2-BD6F-C4140BC6C1DE}"/>
              </a:ext>
            </a:extLst>
          </p:cNvPr>
          <p:cNvSpPr/>
          <p:nvPr/>
        </p:nvSpPr>
        <p:spPr bwMode="auto">
          <a:xfrm>
            <a:off x="1302041" y="2895467"/>
            <a:ext cx="1949160" cy="207889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10" name="Straight Connector 6">
            <a:extLst>
              <a:ext uri="{FF2B5EF4-FFF2-40B4-BE49-F238E27FC236}">
                <a16:creationId xmlns:a16="http://schemas.microsoft.com/office/drawing/2014/main" id="{5EF38D95-DEEF-48B7-BAB1-DD5BF165CE0B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 bwMode="auto">
          <a:xfrm flipV="1">
            <a:off x="1289191" y="3103356"/>
            <a:ext cx="987430" cy="39338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4">
            <a:extLst>
              <a:ext uri="{FF2B5EF4-FFF2-40B4-BE49-F238E27FC236}">
                <a16:creationId xmlns:a16="http://schemas.microsoft.com/office/drawing/2014/main" id="{D88D5A9B-7C83-4904-9DB9-AF0804703578}"/>
              </a:ext>
            </a:extLst>
          </p:cNvPr>
          <p:cNvSpPr txBox="1"/>
          <p:nvPr/>
        </p:nvSpPr>
        <p:spPr>
          <a:xfrm>
            <a:off x="3905278" y="910789"/>
            <a:ext cx="39622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‘Lønfordeling med budgetressourcer’</a:t>
            </a:r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9E86DE09-7749-48C6-8C2F-B3E6DABBF41F}"/>
              </a:ext>
            </a:extLst>
          </p:cNvPr>
          <p:cNvCxnSpPr>
            <a:cxnSpLocks/>
            <a:stCxn id="15" idx="0"/>
            <a:endCxn id="13" idx="2"/>
          </p:cNvCxnSpPr>
          <p:nvPr/>
        </p:nvCxnSpPr>
        <p:spPr bwMode="auto">
          <a:xfrm flipV="1">
            <a:off x="4501506" y="1157010"/>
            <a:ext cx="1384892" cy="653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ktangel 65">
            <a:extLst>
              <a:ext uri="{FF2B5EF4-FFF2-40B4-BE49-F238E27FC236}">
                <a16:creationId xmlns:a16="http://schemas.microsoft.com/office/drawing/2014/main" id="{B2B02D91-A301-4C62-BACD-7501772C81A3}"/>
              </a:ext>
            </a:extLst>
          </p:cNvPr>
          <p:cNvSpPr/>
          <p:nvPr/>
        </p:nvSpPr>
        <p:spPr bwMode="auto">
          <a:xfrm>
            <a:off x="3581267" y="1810425"/>
            <a:ext cx="1840478" cy="302456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8C0C57E1-C268-48AC-A6C6-BC16EFC19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0917" y="5583465"/>
            <a:ext cx="5140036" cy="532553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86800C64-3DC6-4F6C-8F7A-F135107CD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25" y="4560315"/>
            <a:ext cx="3648364" cy="225851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B9DFDDA5-7EA0-4533-8C2A-440EBAC04B32}"/>
              </a:ext>
            </a:extLst>
          </p:cNvPr>
          <p:cNvSpPr txBox="1"/>
          <p:nvPr/>
        </p:nvSpPr>
        <p:spPr>
          <a:xfrm>
            <a:off x="5299969" y="2970145"/>
            <a:ext cx="61058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3. Her ses der et overblik og et budget for den enkelte medarbejder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5D4433DF-895E-438F-8F49-BF0DB2CED1FF}"/>
              </a:ext>
            </a:extLst>
          </p:cNvPr>
          <p:cNvSpPr txBox="1"/>
          <p:nvPr/>
        </p:nvSpPr>
        <p:spPr>
          <a:xfrm>
            <a:off x="732127" y="4294038"/>
            <a:ext cx="308898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4. Klik på fanen ‘Input Forholdstal’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B2544967-0567-4ACC-8C74-D6DC35B8A59A}"/>
              </a:ext>
            </a:extLst>
          </p:cNvPr>
          <p:cNvSpPr txBox="1"/>
          <p:nvPr/>
        </p:nvSpPr>
        <p:spPr>
          <a:xfrm>
            <a:off x="2765960" y="5339459"/>
            <a:ext cx="402994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5. Udfyld arket et budget for en medarbejder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FE40778E-5EE3-42A2-898E-895B37F45594}"/>
              </a:ext>
            </a:extLst>
          </p:cNvPr>
          <p:cNvSpPr txBox="1"/>
          <p:nvPr/>
        </p:nvSpPr>
        <p:spPr>
          <a:xfrm>
            <a:off x="7154170" y="4661491"/>
            <a:ext cx="2533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100"/>
              </a:spcBef>
            </a:pPr>
            <a:r>
              <a:rPr lang="da-DK" sz="1600" dirty="0"/>
              <a:t>6. Klik på ‘Gem data’</a:t>
            </a:r>
          </a:p>
        </p:txBody>
      </p:sp>
      <p:pic>
        <p:nvPicPr>
          <p:cNvPr id="28" name="Billede 607">
            <a:extLst>
              <a:ext uri="{FF2B5EF4-FFF2-40B4-BE49-F238E27FC236}">
                <a16:creationId xmlns:a16="http://schemas.microsoft.com/office/drawing/2014/main" id="{7BEE065B-83F4-4705-9D6C-89242F2E8493}"/>
              </a:ext>
            </a:extLst>
          </p:cNvPr>
          <p:cNvPicPr/>
          <p:nvPr/>
        </p:nvPicPr>
        <p:blipFill rotWithShape="1">
          <a:blip r:embed="rId7"/>
          <a:srcRect l="42365" r="50246" b="17894"/>
          <a:stretch/>
        </p:blipFill>
        <p:spPr bwMode="auto">
          <a:xfrm>
            <a:off x="9308187" y="4583672"/>
            <a:ext cx="484504" cy="87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ktangel 65">
            <a:extLst>
              <a:ext uri="{FF2B5EF4-FFF2-40B4-BE49-F238E27FC236}">
                <a16:creationId xmlns:a16="http://schemas.microsoft.com/office/drawing/2014/main" id="{77E66D59-FEDF-4FDA-9BCE-E931B22CB556}"/>
              </a:ext>
            </a:extLst>
          </p:cNvPr>
          <p:cNvSpPr/>
          <p:nvPr/>
        </p:nvSpPr>
        <p:spPr bwMode="auto">
          <a:xfrm>
            <a:off x="9248849" y="4598348"/>
            <a:ext cx="580174" cy="83209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6766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AE2C8-48AC-40AC-A129-5172ACAE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Indrapportering af nye anlægsønsker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35A2E77-7849-4D62-93EB-87F5229A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1DD2DE6-36AA-493D-82E4-BB6671F452AD}"/>
              </a:ext>
            </a:extLst>
          </p:cNvPr>
          <p:cNvSpPr txBox="1"/>
          <p:nvPr/>
        </p:nvSpPr>
        <p:spPr>
          <a:xfrm>
            <a:off x="6325323" y="5495331"/>
            <a:ext cx="2533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100"/>
              </a:spcBef>
            </a:pPr>
            <a:r>
              <a:rPr lang="da-DK" sz="1600" dirty="0"/>
              <a:t>4. Klik på ‘Gem data’</a:t>
            </a:r>
          </a:p>
        </p:txBody>
      </p:sp>
      <p:pic>
        <p:nvPicPr>
          <p:cNvPr id="5" name="Billede 607">
            <a:extLst>
              <a:ext uri="{FF2B5EF4-FFF2-40B4-BE49-F238E27FC236}">
                <a16:creationId xmlns:a16="http://schemas.microsoft.com/office/drawing/2014/main" id="{25985F4E-6175-4A2E-8FE2-F8132B5C2AF9}"/>
              </a:ext>
            </a:extLst>
          </p:cNvPr>
          <p:cNvPicPr/>
          <p:nvPr/>
        </p:nvPicPr>
        <p:blipFill rotWithShape="1">
          <a:blip r:embed="rId3"/>
          <a:srcRect l="42365" r="50246" b="17894"/>
          <a:stretch/>
        </p:blipFill>
        <p:spPr bwMode="auto">
          <a:xfrm>
            <a:off x="8479340" y="5417512"/>
            <a:ext cx="484504" cy="87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ktangel 65">
            <a:extLst>
              <a:ext uri="{FF2B5EF4-FFF2-40B4-BE49-F238E27FC236}">
                <a16:creationId xmlns:a16="http://schemas.microsoft.com/office/drawing/2014/main" id="{3C02CCBF-F7FE-4697-B75E-544BAB5819F4}"/>
              </a:ext>
            </a:extLst>
          </p:cNvPr>
          <p:cNvSpPr/>
          <p:nvPr/>
        </p:nvSpPr>
        <p:spPr bwMode="auto">
          <a:xfrm>
            <a:off x="8420002" y="5432188"/>
            <a:ext cx="580174" cy="83209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7FF1685-717B-48D4-86D6-A8B60CAB6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75" y="4499160"/>
            <a:ext cx="10196945" cy="551484"/>
          </a:xfrm>
          <a:prstGeom prst="rect">
            <a:avLst/>
          </a:prstGeom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7486753F-B427-4E06-833C-DB2AE3396CBE}"/>
              </a:ext>
            </a:extLst>
          </p:cNvPr>
          <p:cNvSpPr txBox="1"/>
          <p:nvPr/>
        </p:nvSpPr>
        <p:spPr>
          <a:xfrm>
            <a:off x="4348452" y="4164376"/>
            <a:ext cx="31511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100"/>
              </a:spcBef>
            </a:pPr>
            <a:r>
              <a:rPr lang="da-DK" sz="1600" dirty="0"/>
              <a:t>3. Udfyld data vedr. anlægget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C86BE0-D5C5-441A-B1CD-547915106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384" y="1771483"/>
            <a:ext cx="5500255" cy="129230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6D92219-1D76-4B69-8560-D6A752608D16}"/>
              </a:ext>
            </a:extLst>
          </p:cNvPr>
          <p:cNvSpPr txBox="1"/>
          <p:nvPr/>
        </p:nvSpPr>
        <p:spPr>
          <a:xfrm>
            <a:off x="1605137" y="3537431"/>
            <a:ext cx="251831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Klik ‘Investeringer/anlæg’</a:t>
            </a:r>
          </a:p>
        </p:txBody>
      </p:sp>
      <p:sp>
        <p:nvSpPr>
          <p:cNvPr id="11" name="Rektangel 65">
            <a:extLst>
              <a:ext uri="{FF2B5EF4-FFF2-40B4-BE49-F238E27FC236}">
                <a16:creationId xmlns:a16="http://schemas.microsoft.com/office/drawing/2014/main" id="{FD56C398-18B9-44D9-B6C4-F03BF8E4A57E}"/>
              </a:ext>
            </a:extLst>
          </p:cNvPr>
          <p:cNvSpPr/>
          <p:nvPr/>
        </p:nvSpPr>
        <p:spPr bwMode="auto">
          <a:xfrm>
            <a:off x="2079925" y="2753057"/>
            <a:ext cx="2057966" cy="207889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id="{BA840E39-5FDA-4A7A-B4FA-D6640A52D0CC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 bwMode="auto">
          <a:xfrm flipV="1">
            <a:off x="2864296" y="2960946"/>
            <a:ext cx="244612" cy="5764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4">
            <a:extLst>
              <a:ext uri="{FF2B5EF4-FFF2-40B4-BE49-F238E27FC236}">
                <a16:creationId xmlns:a16="http://schemas.microsoft.com/office/drawing/2014/main" id="{18601A98-EB8A-45FC-83AA-5120D4564652}"/>
              </a:ext>
            </a:extLst>
          </p:cNvPr>
          <p:cNvSpPr txBox="1"/>
          <p:nvPr/>
        </p:nvSpPr>
        <p:spPr>
          <a:xfrm>
            <a:off x="5133714" y="1276861"/>
            <a:ext cx="46703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‘Nye anlægsinvesteringer’</a:t>
            </a:r>
          </a:p>
        </p:txBody>
      </p: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6AFE155C-E819-4F86-B572-DC805F7C0306}"/>
              </a:ext>
            </a:extLst>
          </p:cNvPr>
          <p:cNvCxnSpPr>
            <a:cxnSpLocks/>
            <a:stCxn id="15" idx="0"/>
            <a:endCxn id="13" idx="2"/>
          </p:cNvCxnSpPr>
          <p:nvPr/>
        </p:nvCxnSpPr>
        <p:spPr bwMode="auto">
          <a:xfrm flipV="1">
            <a:off x="6045056" y="1523082"/>
            <a:ext cx="1423811" cy="5489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ktangel 65">
            <a:extLst>
              <a:ext uri="{FF2B5EF4-FFF2-40B4-BE49-F238E27FC236}">
                <a16:creationId xmlns:a16="http://schemas.microsoft.com/office/drawing/2014/main" id="{CCDF0041-6611-4679-9F21-F962A464D869}"/>
              </a:ext>
            </a:extLst>
          </p:cNvPr>
          <p:cNvSpPr/>
          <p:nvPr/>
        </p:nvSpPr>
        <p:spPr bwMode="auto">
          <a:xfrm>
            <a:off x="4590472" y="2072031"/>
            <a:ext cx="2909167" cy="40692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779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8253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68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Introduktion af SBS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0343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83EC54F6-D43B-4FF0-BF5D-781CBC4F8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52" y="1390674"/>
            <a:ext cx="5738618" cy="1736432"/>
          </a:xfrm>
          <a:prstGeom prst="rect">
            <a:avLst/>
          </a:prstGeom>
        </p:spPr>
      </p:pic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4302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32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Budgettering af igangværende udviklingsprojekter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86DB-AA11-456F-8CC3-DEB72677322B}" type="slidenum">
              <a:rPr lang="da-DK" smtClean="0"/>
              <a:pPr/>
              <a:t>30</a:t>
            </a:fld>
            <a:endParaRPr lang="da-DK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82E981D-9C44-400C-BA3A-F8BAB404BBC9}"/>
              </a:ext>
            </a:extLst>
          </p:cNvPr>
          <p:cNvSpPr txBox="1"/>
          <p:nvPr/>
        </p:nvSpPr>
        <p:spPr>
          <a:xfrm>
            <a:off x="0" y="3147805"/>
            <a:ext cx="251831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1. Klik ‘Investeringer/anlæg’</a:t>
            </a:r>
          </a:p>
        </p:txBody>
      </p:sp>
      <p:sp>
        <p:nvSpPr>
          <p:cNvPr id="8" name="Rektangel 65">
            <a:extLst>
              <a:ext uri="{FF2B5EF4-FFF2-40B4-BE49-F238E27FC236}">
                <a16:creationId xmlns:a16="http://schemas.microsoft.com/office/drawing/2014/main" id="{3324EDA7-6ABE-4D30-9FA9-95A50744AAD1}"/>
              </a:ext>
            </a:extLst>
          </p:cNvPr>
          <p:cNvSpPr/>
          <p:nvPr/>
        </p:nvSpPr>
        <p:spPr bwMode="auto">
          <a:xfrm>
            <a:off x="460352" y="2442065"/>
            <a:ext cx="2057966" cy="233200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cxnSp>
        <p:nvCxnSpPr>
          <p:cNvPr id="9" name="Straight Connector 6">
            <a:extLst>
              <a:ext uri="{FF2B5EF4-FFF2-40B4-BE49-F238E27FC236}">
                <a16:creationId xmlns:a16="http://schemas.microsoft.com/office/drawing/2014/main" id="{78089D96-DFD3-4941-8A75-B5B9967EC806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 bwMode="auto">
          <a:xfrm flipV="1">
            <a:off x="1259159" y="2675265"/>
            <a:ext cx="230176" cy="472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376CA95E-1104-47E4-85B1-B03C9557B8E1}"/>
              </a:ext>
            </a:extLst>
          </p:cNvPr>
          <p:cNvSpPr txBox="1"/>
          <p:nvPr/>
        </p:nvSpPr>
        <p:spPr>
          <a:xfrm>
            <a:off x="3528577" y="887235"/>
            <a:ext cx="250539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600" dirty="0"/>
              <a:t>2. Klik ‘Udviklingsprojekter’</a:t>
            </a:r>
          </a:p>
        </p:txBody>
      </p: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82037F48-028A-4AFC-9858-A1906C830306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 bwMode="auto">
          <a:xfrm flipV="1">
            <a:off x="3654624" y="1133456"/>
            <a:ext cx="1126650" cy="13086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ktangel 65">
            <a:extLst>
              <a:ext uri="{FF2B5EF4-FFF2-40B4-BE49-F238E27FC236}">
                <a16:creationId xmlns:a16="http://schemas.microsoft.com/office/drawing/2014/main" id="{14D73277-6F0F-4476-B66C-1005149201AA}"/>
              </a:ext>
            </a:extLst>
          </p:cNvPr>
          <p:cNvSpPr/>
          <p:nvPr/>
        </p:nvSpPr>
        <p:spPr bwMode="auto">
          <a:xfrm>
            <a:off x="2819972" y="2442065"/>
            <a:ext cx="1669303" cy="357464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539B82B-DAEE-41B9-9B19-221897946C49}"/>
              </a:ext>
            </a:extLst>
          </p:cNvPr>
          <p:cNvSpPr txBox="1"/>
          <p:nvPr/>
        </p:nvSpPr>
        <p:spPr>
          <a:xfrm>
            <a:off x="6325323" y="5495331"/>
            <a:ext cx="253393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100"/>
              </a:spcBef>
            </a:pPr>
            <a:r>
              <a:rPr lang="da-DK" sz="1600" dirty="0"/>
              <a:t>4. Klik på ‘Gem data’</a:t>
            </a:r>
          </a:p>
        </p:txBody>
      </p:sp>
      <p:pic>
        <p:nvPicPr>
          <p:cNvPr id="21" name="Billede 607">
            <a:extLst>
              <a:ext uri="{FF2B5EF4-FFF2-40B4-BE49-F238E27FC236}">
                <a16:creationId xmlns:a16="http://schemas.microsoft.com/office/drawing/2014/main" id="{FE674EB1-FDD0-40FD-A999-3D5CEAA7CB74}"/>
              </a:ext>
            </a:extLst>
          </p:cNvPr>
          <p:cNvPicPr/>
          <p:nvPr/>
        </p:nvPicPr>
        <p:blipFill rotWithShape="1">
          <a:blip r:embed="rId9"/>
          <a:srcRect l="42365" r="50246" b="17894"/>
          <a:stretch/>
        </p:blipFill>
        <p:spPr bwMode="auto">
          <a:xfrm>
            <a:off x="8479340" y="5417512"/>
            <a:ext cx="484504" cy="87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ktangel 65">
            <a:extLst>
              <a:ext uri="{FF2B5EF4-FFF2-40B4-BE49-F238E27FC236}">
                <a16:creationId xmlns:a16="http://schemas.microsoft.com/office/drawing/2014/main" id="{F7B652F3-3C75-4ABB-8EA4-70E7441B5E62}"/>
              </a:ext>
            </a:extLst>
          </p:cNvPr>
          <p:cNvSpPr/>
          <p:nvPr/>
        </p:nvSpPr>
        <p:spPr bwMode="auto">
          <a:xfrm>
            <a:off x="8420002" y="5432188"/>
            <a:ext cx="580174" cy="832097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7D964C89-7597-4B0B-BC0C-8D37CE1A81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352" y="4299656"/>
            <a:ext cx="11666832" cy="767555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20CC8314-73E6-4630-879D-F789F59F9D3B}"/>
              </a:ext>
            </a:extLst>
          </p:cNvPr>
          <p:cNvSpPr/>
          <p:nvPr/>
        </p:nvSpPr>
        <p:spPr>
          <a:xfrm>
            <a:off x="4140148" y="3900930"/>
            <a:ext cx="3198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100"/>
              </a:spcBef>
            </a:pPr>
            <a:r>
              <a:rPr lang="da-DK" dirty="0"/>
              <a:t>3. Udfyld data vedr. anlægget</a:t>
            </a:r>
          </a:p>
        </p:txBody>
      </p:sp>
    </p:spTree>
    <p:extLst>
      <p:ext uri="{BB962C8B-B14F-4D97-AF65-F5344CB8AC3E}">
        <p14:creationId xmlns:p14="http://schemas.microsoft.com/office/powerpoint/2010/main" val="130759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Objekt 4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0029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0" name="Objekt 4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ktangel 4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da-DK" sz="3200" dirty="0" err="1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675" y="390717"/>
            <a:ext cx="10785475" cy="936000"/>
          </a:xfrm>
        </p:spPr>
        <p:txBody>
          <a:bodyPr/>
          <a:lstStyle/>
          <a:p>
            <a:r>
              <a:rPr lang="da-DK" dirty="0"/>
              <a:t>Budgetlægning   </a:t>
            </a:r>
          </a:p>
        </p:txBody>
      </p:sp>
      <p:sp>
        <p:nvSpPr>
          <p:cNvPr id="6" name="Rektangel 5"/>
          <p:cNvSpPr/>
          <p:nvPr/>
        </p:nvSpPr>
        <p:spPr bwMode="auto">
          <a:xfrm>
            <a:off x="147018" y="2996952"/>
            <a:ext cx="288032" cy="12241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Budgetansvarlige</a:t>
            </a:r>
          </a:p>
        </p:txBody>
      </p:sp>
      <p:sp>
        <p:nvSpPr>
          <p:cNvPr id="7" name="Rektangel 6"/>
          <p:cNvSpPr/>
          <p:nvPr/>
        </p:nvSpPr>
        <p:spPr bwMode="auto">
          <a:xfrm>
            <a:off x="147018" y="4370884"/>
            <a:ext cx="288032" cy="12241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Specialister</a:t>
            </a:r>
          </a:p>
        </p:txBody>
      </p:sp>
      <p:cxnSp>
        <p:nvCxnSpPr>
          <p:cNvPr id="10" name="Lige forbindelse 9"/>
          <p:cNvCxnSpPr/>
          <p:nvPr/>
        </p:nvCxnSpPr>
        <p:spPr bwMode="auto">
          <a:xfrm>
            <a:off x="158750" y="2905206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Lige forbindelse 10"/>
          <p:cNvCxnSpPr/>
          <p:nvPr/>
        </p:nvCxnSpPr>
        <p:spPr bwMode="auto">
          <a:xfrm>
            <a:off x="207435" y="4221088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/>
        </p:nvCxnSpPr>
        <p:spPr bwMode="auto">
          <a:xfrm>
            <a:off x="147018" y="5661248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Lige forbindelse 12"/>
          <p:cNvCxnSpPr/>
          <p:nvPr/>
        </p:nvCxnSpPr>
        <p:spPr bwMode="auto">
          <a:xfrm>
            <a:off x="147018" y="1591472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forbindelse 13"/>
          <p:cNvCxnSpPr/>
          <p:nvPr/>
        </p:nvCxnSpPr>
        <p:spPr bwMode="auto">
          <a:xfrm>
            <a:off x="147018" y="6826104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llipse 14"/>
          <p:cNvSpPr/>
          <p:nvPr/>
        </p:nvSpPr>
        <p:spPr bwMode="auto">
          <a:xfrm>
            <a:off x="701674" y="1657700"/>
            <a:ext cx="1433886" cy="1224136"/>
          </a:xfrm>
          <a:prstGeom prst="ellipse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Starter </a:t>
            </a:r>
            <a:r>
              <a:rPr lang="da-DK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procesflow</a:t>
            </a:r>
            <a:endParaRPr lang="da-DK" sz="1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983432" y="3164088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Proces for indtægter og udgifter</a:t>
            </a:r>
          </a:p>
        </p:txBody>
      </p:sp>
      <p:sp>
        <p:nvSpPr>
          <p:cNvPr id="17" name="Rektangel 16"/>
          <p:cNvSpPr/>
          <p:nvPr/>
        </p:nvSpPr>
        <p:spPr bwMode="auto">
          <a:xfrm>
            <a:off x="1487488" y="4570783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Proces for lønbudget</a:t>
            </a:r>
          </a:p>
        </p:txBody>
      </p:sp>
      <p:sp>
        <p:nvSpPr>
          <p:cNvPr id="18" name="Rektangel 17"/>
          <p:cNvSpPr/>
          <p:nvPr/>
        </p:nvSpPr>
        <p:spPr bwMode="auto">
          <a:xfrm>
            <a:off x="3431704" y="4556842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Proces for anlægsbudget</a:t>
            </a:r>
          </a:p>
        </p:txBody>
      </p:sp>
      <p:cxnSp>
        <p:nvCxnSpPr>
          <p:cNvPr id="22" name="Vinklet forbindelse 21"/>
          <p:cNvCxnSpPr>
            <a:stCxn id="15" idx="4"/>
            <a:endCxn id="16" idx="1"/>
          </p:cNvCxnSpPr>
          <p:nvPr/>
        </p:nvCxnSpPr>
        <p:spPr bwMode="auto">
          <a:xfrm rot="5400000">
            <a:off x="843875" y="3021394"/>
            <a:ext cx="714300" cy="435185"/>
          </a:xfrm>
          <a:prstGeom prst="bentConnector4">
            <a:avLst>
              <a:gd name="adj1" fmla="val 19757"/>
              <a:gd name="adj2" fmla="val 152529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ktangel 28"/>
          <p:cNvSpPr/>
          <p:nvPr/>
        </p:nvSpPr>
        <p:spPr bwMode="auto">
          <a:xfrm>
            <a:off x="2495600" y="1837720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Indtægter og udgifter</a:t>
            </a:r>
          </a:p>
        </p:txBody>
      </p:sp>
      <p:sp>
        <p:nvSpPr>
          <p:cNvPr id="33" name="Rektangel 32"/>
          <p:cNvSpPr/>
          <p:nvPr/>
        </p:nvSpPr>
        <p:spPr bwMode="auto">
          <a:xfrm>
            <a:off x="4151784" y="1837720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Lønbudget</a:t>
            </a:r>
          </a:p>
        </p:txBody>
      </p:sp>
      <p:sp>
        <p:nvSpPr>
          <p:cNvPr id="34" name="Rektangel 33"/>
          <p:cNvSpPr/>
          <p:nvPr/>
        </p:nvSpPr>
        <p:spPr bwMode="auto">
          <a:xfrm>
            <a:off x="5807968" y="1837720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Anlægsbudget</a:t>
            </a:r>
          </a:p>
        </p:txBody>
      </p:sp>
      <p:cxnSp>
        <p:nvCxnSpPr>
          <p:cNvPr id="35" name="Vinklet forbindelse 34"/>
          <p:cNvCxnSpPr>
            <a:stCxn id="16" idx="3"/>
            <a:endCxn id="29" idx="2"/>
          </p:cNvCxnSpPr>
          <p:nvPr/>
        </p:nvCxnSpPr>
        <p:spPr bwMode="auto">
          <a:xfrm flipV="1">
            <a:off x="2279576" y="2701816"/>
            <a:ext cx="864096" cy="894320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Vinklet forbindelse 41"/>
          <p:cNvCxnSpPr>
            <a:stCxn id="18" idx="3"/>
            <a:endCxn id="34" idx="2"/>
          </p:cNvCxnSpPr>
          <p:nvPr/>
        </p:nvCxnSpPr>
        <p:spPr bwMode="auto">
          <a:xfrm flipV="1">
            <a:off x="4727848" y="2701816"/>
            <a:ext cx="1728192" cy="2287074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Afrundet rektangel 44"/>
          <p:cNvSpPr/>
          <p:nvPr/>
        </p:nvSpPr>
        <p:spPr bwMode="auto">
          <a:xfrm>
            <a:off x="2279576" y="1676522"/>
            <a:ext cx="5184576" cy="1170950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da-DK" sz="2000" dirty="0" err="1">
              <a:solidFill>
                <a:srgbClr val="FFFFFF"/>
              </a:solidFill>
            </a:endParaRPr>
          </a:p>
        </p:txBody>
      </p:sp>
      <p:sp>
        <p:nvSpPr>
          <p:cNvPr id="46" name="Rektangel 45"/>
          <p:cNvSpPr/>
          <p:nvPr/>
        </p:nvSpPr>
        <p:spPr bwMode="auto">
          <a:xfrm>
            <a:off x="7968208" y="1820538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Institutions-budget</a:t>
            </a:r>
          </a:p>
        </p:txBody>
      </p:sp>
      <p:cxnSp>
        <p:nvCxnSpPr>
          <p:cNvPr id="48" name="Lige pilforbindelse 47"/>
          <p:cNvCxnSpPr>
            <a:stCxn id="45" idx="3"/>
            <a:endCxn id="46" idx="1"/>
          </p:cNvCxnSpPr>
          <p:nvPr/>
        </p:nvCxnSpPr>
        <p:spPr bwMode="auto">
          <a:xfrm flipV="1">
            <a:off x="7464152" y="2252586"/>
            <a:ext cx="504056" cy="94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ktangel 31"/>
          <p:cNvSpPr/>
          <p:nvPr/>
        </p:nvSpPr>
        <p:spPr bwMode="auto">
          <a:xfrm>
            <a:off x="9264352" y="4556842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Løn- og omkostnings-fordeling</a:t>
            </a:r>
          </a:p>
        </p:txBody>
      </p:sp>
      <p:sp>
        <p:nvSpPr>
          <p:cNvPr id="40" name="Rektangel 39"/>
          <p:cNvSpPr/>
          <p:nvPr/>
        </p:nvSpPr>
        <p:spPr bwMode="auto">
          <a:xfrm>
            <a:off x="9912424" y="1820538"/>
            <a:ext cx="1800200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Institutionsbudget (omkostningsfordelt)</a:t>
            </a:r>
          </a:p>
        </p:txBody>
      </p:sp>
      <p:cxnSp>
        <p:nvCxnSpPr>
          <p:cNvPr id="41" name="Lige pilforbindelse 40"/>
          <p:cNvCxnSpPr>
            <a:stCxn id="46" idx="2"/>
          </p:cNvCxnSpPr>
          <p:nvPr/>
        </p:nvCxnSpPr>
        <p:spPr bwMode="auto">
          <a:xfrm>
            <a:off x="8616280" y="2684634"/>
            <a:ext cx="1296144" cy="19170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Lige pilforbindelse 27"/>
          <p:cNvCxnSpPr>
            <a:stCxn id="32" idx="0"/>
            <a:endCxn id="40" idx="2"/>
          </p:cNvCxnSpPr>
          <p:nvPr/>
        </p:nvCxnSpPr>
        <p:spPr bwMode="auto">
          <a:xfrm flipV="1">
            <a:off x="9912424" y="2684634"/>
            <a:ext cx="900100" cy="18722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ktangel 51"/>
          <p:cNvSpPr/>
          <p:nvPr/>
        </p:nvSpPr>
        <p:spPr bwMode="auto">
          <a:xfrm>
            <a:off x="10056440" y="668410"/>
            <a:ext cx="1224136" cy="576064"/>
          </a:xfrm>
          <a:prstGeom prst="rect">
            <a:avLst/>
          </a:prstGeom>
          <a:noFill/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latin typeface="Calibri" panose="020F0502020204030204" pitchFamily="34" charset="0"/>
              </a:rPr>
              <a:t>Grundbudget indlæses i SKS</a:t>
            </a:r>
          </a:p>
        </p:txBody>
      </p:sp>
      <p:cxnSp>
        <p:nvCxnSpPr>
          <p:cNvPr id="54" name="Lige pilforbindelse 53"/>
          <p:cNvCxnSpPr>
            <a:endCxn id="52" idx="1"/>
          </p:cNvCxnSpPr>
          <p:nvPr/>
        </p:nvCxnSpPr>
        <p:spPr bwMode="auto">
          <a:xfrm flipV="1">
            <a:off x="8922314" y="956442"/>
            <a:ext cx="1134126" cy="88127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Vinklet forbindelse 171"/>
          <p:cNvCxnSpPr/>
          <p:nvPr/>
        </p:nvCxnSpPr>
        <p:spPr bwMode="auto">
          <a:xfrm rot="5400000" flipH="1" flipV="1">
            <a:off x="2495600" y="2756642"/>
            <a:ext cx="2232248" cy="20882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Vinklet forbindelse 36"/>
          <p:cNvCxnSpPr/>
          <p:nvPr/>
        </p:nvCxnSpPr>
        <p:spPr bwMode="auto">
          <a:xfrm rot="16200000" flipH="1">
            <a:off x="-248656" y="3255719"/>
            <a:ext cx="2725959" cy="774906"/>
          </a:xfrm>
          <a:prstGeom prst="bentConnector2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ktangel 37"/>
          <p:cNvSpPr/>
          <p:nvPr/>
        </p:nvSpPr>
        <p:spPr bwMode="auto">
          <a:xfrm>
            <a:off x="168608" y="1628800"/>
            <a:ext cx="288032" cy="1242958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Økonomi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80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Objekt 4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3643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0" name="Objekt 4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ktangel 4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da-DK" sz="3200" dirty="0" err="1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675" y="390717"/>
            <a:ext cx="10785475" cy="936000"/>
          </a:xfrm>
        </p:spPr>
        <p:txBody>
          <a:bodyPr/>
          <a:lstStyle/>
          <a:p>
            <a:r>
              <a:rPr lang="da-DK" dirty="0"/>
              <a:t>Budgettering af Anlæg </a:t>
            </a:r>
          </a:p>
        </p:txBody>
      </p:sp>
      <p:sp>
        <p:nvSpPr>
          <p:cNvPr id="6" name="Rektangel 5"/>
          <p:cNvSpPr/>
          <p:nvPr/>
        </p:nvSpPr>
        <p:spPr bwMode="auto">
          <a:xfrm>
            <a:off x="147018" y="2602232"/>
            <a:ext cx="288032" cy="12241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Budgetansvarlige</a:t>
            </a:r>
          </a:p>
        </p:txBody>
      </p:sp>
      <p:cxnSp>
        <p:nvCxnSpPr>
          <p:cNvPr id="10" name="Lige forbindelse 9"/>
          <p:cNvCxnSpPr/>
          <p:nvPr/>
        </p:nvCxnSpPr>
        <p:spPr bwMode="auto">
          <a:xfrm>
            <a:off x="158750" y="2510486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Lige forbindelse 10"/>
          <p:cNvCxnSpPr/>
          <p:nvPr/>
        </p:nvCxnSpPr>
        <p:spPr bwMode="auto">
          <a:xfrm>
            <a:off x="191344" y="3861401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/>
        </p:nvCxnSpPr>
        <p:spPr bwMode="auto">
          <a:xfrm>
            <a:off x="147018" y="5250047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Lige forbindelse 12"/>
          <p:cNvCxnSpPr/>
          <p:nvPr/>
        </p:nvCxnSpPr>
        <p:spPr bwMode="auto">
          <a:xfrm>
            <a:off x="147018" y="1196752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forbindelse 13"/>
          <p:cNvCxnSpPr/>
          <p:nvPr/>
        </p:nvCxnSpPr>
        <p:spPr bwMode="auto">
          <a:xfrm>
            <a:off x="147018" y="6826104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llipse 14"/>
          <p:cNvSpPr/>
          <p:nvPr/>
        </p:nvSpPr>
        <p:spPr bwMode="auto">
          <a:xfrm>
            <a:off x="1133722" y="1262980"/>
            <a:ext cx="1433886" cy="1224136"/>
          </a:xfrm>
          <a:prstGeom prst="ellipse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Starter </a:t>
            </a:r>
            <a:r>
              <a:rPr lang="da-DK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procesflow</a:t>
            </a:r>
            <a:endParaRPr lang="da-DK" sz="1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3143672" y="2768039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Budgetterer anlægsønsker</a:t>
            </a:r>
          </a:p>
        </p:txBody>
      </p:sp>
      <p:sp>
        <p:nvSpPr>
          <p:cNvPr id="17" name="Rektangel 16"/>
          <p:cNvSpPr/>
          <p:nvPr/>
        </p:nvSpPr>
        <p:spPr bwMode="auto">
          <a:xfrm>
            <a:off x="1703512" y="4147964"/>
            <a:ext cx="1440160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Indlæser         anlægsfremskrivning</a:t>
            </a:r>
          </a:p>
        </p:txBody>
      </p:sp>
      <p:sp>
        <p:nvSpPr>
          <p:cNvPr id="18" name="Rektangel 17"/>
          <p:cNvSpPr/>
          <p:nvPr/>
        </p:nvSpPr>
        <p:spPr bwMode="auto">
          <a:xfrm>
            <a:off x="3431704" y="4149080"/>
            <a:ext cx="1512168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Oprettelse af nye anlægsposter</a:t>
            </a:r>
          </a:p>
        </p:txBody>
      </p:sp>
      <p:sp>
        <p:nvSpPr>
          <p:cNvPr id="33" name="Rektangel 32"/>
          <p:cNvSpPr/>
          <p:nvPr/>
        </p:nvSpPr>
        <p:spPr bwMode="auto">
          <a:xfrm>
            <a:off x="4439816" y="1443000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Anlægsbudget</a:t>
            </a:r>
          </a:p>
        </p:txBody>
      </p:sp>
      <p:sp>
        <p:nvSpPr>
          <p:cNvPr id="34" name="Rektangel 33"/>
          <p:cNvSpPr/>
          <p:nvPr/>
        </p:nvSpPr>
        <p:spPr bwMode="auto">
          <a:xfrm>
            <a:off x="6240016" y="1448678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Øvrige Anlægsposter</a:t>
            </a:r>
          </a:p>
        </p:txBody>
      </p:sp>
      <p:sp>
        <p:nvSpPr>
          <p:cNvPr id="45" name="Afrundet rektangel 44"/>
          <p:cNvSpPr/>
          <p:nvPr/>
        </p:nvSpPr>
        <p:spPr bwMode="auto">
          <a:xfrm>
            <a:off x="3854286" y="1321946"/>
            <a:ext cx="4041914" cy="1170950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da-DK" sz="2000" dirty="0" err="1">
              <a:solidFill>
                <a:srgbClr val="FFFFFF"/>
              </a:solidFill>
            </a:endParaRPr>
          </a:p>
        </p:txBody>
      </p:sp>
      <p:sp>
        <p:nvSpPr>
          <p:cNvPr id="46" name="Rektangel 45"/>
          <p:cNvSpPr/>
          <p:nvPr/>
        </p:nvSpPr>
        <p:spPr bwMode="auto">
          <a:xfrm>
            <a:off x="8400256" y="1484784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Institutionens anlægsbudget</a:t>
            </a:r>
          </a:p>
        </p:txBody>
      </p:sp>
      <p:cxnSp>
        <p:nvCxnSpPr>
          <p:cNvPr id="48" name="Lige pilforbindelse 47"/>
          <p:cNvCxnSpPr>
            <a:stCxn id="45" idx="3"/>
            <a:endCxn id="46" idx="1"/>
          </p:cNvCxnSpPr>
          <p:nvPr/>
        </p:nvCxnSpPr>
        <p:spPr bwMode="auto">
          <a:xfrm>
            <a:off x="7896200" y="1907421"/>
            <a:ext cx="504056" cy="94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ktangel 42"/>
          <p:cNvSpPr/>
          <p:nvPr/>
        </p:nvSpPr>
        <p:spPr bwMode="auto">
          <a:xfrm>
            <a:off x="191344" y="5373216"/>
            <a:ext cx="288032" cy="12241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Data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1847528" y="5491100"/>
            <a:ext cx="1152128" cy="555739"/>
          </a:xfrm>
          <a:prstGeom prst="ellips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Tekstboks 43"/>
          <p:cNvSpPr txBox="1"/>
          <p:nvPr/>
        </p:nvSpPr>
        <p:spPr>
          <a:xfrm>
            <a:off x="2063552" y="5661248"/>
            <a:ext cx="8640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latin typeface="Calibri" panose="020F0502020204030204" pitchFamily="34" charset="0"/>
              </a:rPr>
              <a:t>Integration</a:t>
            </a:r>
          </a:p>
        </p:txBody>
      </p:sp>
      <p:sp>
        <p:nvSpPr>
          <p:cNvPr id="53" name="Afrundet rektangel 52"/>
          <p:cNvSpPr/>
          <p:nvPr/>
        </p:nvSpPr>
        <p:spPr bwMode="auto">
          <a:xfrm>
            <a:off x="3575720" y="5445224"/>
            <a:ext cx="1584176" cy="576064"/>
          </a:xfrm>
          <a:prstGeom prst="round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Tekstboks 54"/>
          <p:cNvSpPr txBox="1"/>
          <p:nvPr/>
        </p:nvSpPr>
        <p:spPr>
          <a:xfrm>
            <a:off x="3719736" y="558924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latin typeface="Calibri" panose="020F0502020204030204" pitchFamily="34" charset="0"/>
              </a:rPr>
              <a:t>LDV Fremskrivning</a:t>
            </a:r>
          </a:p>
        </p:txBody>
      </p:sp>
      <p:cxnSp>
        <p:nvCxnSpPr>
          <p:cNvPr id="9" name="Lige pilforbindelse 8"/>
          <p:cNvCxnSpPr>
            <a:stCxn id="4" idx="0"/>
            <a:endCxn id="17" idx="2"/>
          </p:cNvCxnSpPr>
          <p:nvPr/>
        </p:nvCxnSpPr>
        <p:spPr bwMode="auto">
          <a:xfrm flipV="1">
            <a:off x="2423592" y="5012060"/>
            <a:ext cx="0" cy="479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Lige pilforbindelse 23"/>
          <p:cNvCxnSpPr/>
          <p:nvPr/>
        </p:nvCxnSpPr>
        <p:spPr bwMode="auto">
          <a:xfrm flipH="1">
            <a:off x="2999656" y="5733256"/>
            <a:ext cx="5760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Rektangel 105"/>
          <p:cNvSpPr/>
          <p:nvPr/>
        </p:nvSpPr>
        <p:spPr bwMode="auto">
          <a:xfrm>
            <a:off x="5231904" y="4150404"/>
            <a:ext cx="1440160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Justeringer af  anlægsposter</a:t>
            </a:r>
          </a:p>
        </p:txBody>
      </p:sp>
      <p:cxnSp>
        <p:nvCxnSpPr>
          <p:cNvPr id="113" name="Lige pilforbindelse 112"/>
          <p:cNvCxnSpPr>
            <a:stCxn id="15" idx="4"/>
            <a:endCxn id="17" idx="0"/>
          </p:cNvCxnSpPr>
          <p:nvPr/>
        </p:nvCxnSpPr>
        <p:spPr bwMode="auto">
          <a:xfrm>
            <a:off x="1850665" y="2487116"/>
            <a:ext cx="572927" cy="16608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Lige pilforbindelse 120"/>
          <p:cNvCxnSpPr>
            <a:stCxn id="17" idx="3"/>
            <a:endCxn id="18" idx="1"/>
          </p:cNvCxnSpPr>
          <p:nvPr/>
        </p:nvCxnSpPr>
        <p:spPr bwMode="auto">
          <a:xfrm>
            <a:off x="3143672" y="4580012"/>
            <a:ext cx="288032" cy="1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Lige pilforbindelse 122"/>
          <p:cNvCxnSpPr>
            <a:stCxn id="18" idx="3"/>
            <a:endCxn id="106" idx="1"/>
          </p:cNvCxnSpPr>
          <p:nvPr/>
        </p:nvCxnSpPr>
        <p:spPr bwMode="auto">
          <a:xfrm>
            <a:off x="4943872" y="4581128"/>
            <a:ext cx="288032" cy="13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Lige pilforbindelse 126"/>
          <p:cNvCxnSpPr>
            <a:stCxn id="59" idx="1"/>
          </p:cNvCxnSpPr>
          <p:nvPr/>
        </p:nvCxnSpPr>
        <p:spPr bwMode="auto">
          <a:xfrm flipH="1" flipV="1">
            <a:off x="5115285" y="2312775"/>
            <a:ext cx="3457378" cy="16046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Lige pilforbindelse 130"/>
          <p:cNvCxnSpPr>
            <a:stCxn id="33" idx="3"/>
          </p:cNvCxnSpPr>
          <p:nvPr/>
        </p:nvCxnSpPr>
        <p:spPr bwMode="auto">
          <a:xfrm>
            <a:off x="5735960" y="1875048"/>
            <a:ext cx="504056" cy="56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Opadbuet pil 173"/>
          <p:cNvSpPr/>
          <p:nvPr/>
        </p:nvSpPr>
        <p:spPr bwMode="auto">
          <a:xfrm>
            <a:off x="6672064" y="3140969"/>
            <a:ext cx="432048" cy="231136"/>
          </a:xfrm>
          <a:prstGeom prst="curvedUpArrow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5" name="Opadbuet pil 144"/>
          <p:cNvSpPr/>
          <p:nvPr/>
        </p:nvSpPr>
        <p:spPr bwMode="auto">
          <a:xfrm rot="10800000">
            <a:off x="6672064" y="2852936"/>
            <a:ext cx="432048" cy="231136"/>
          </a:xfrm>
          <a:prstGeom prst="curvedUpArrow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86" name="Lige pilforbindelse 185"/>
          <p:cNvCxnSpPr>
            <a:stCxn id="18" idx="0"/>
            <a:endCxn id="16" idx="2"/>
          </p:cNvCxnSpPr>
          <p:nvPr/>
        </p:nvCxnSpPr>
        <p:spPr bwMode="auto">
          <a:xfrm flipH="1" flipV="1">
            <a:off x="3791744" y="3632135"/>
            <a:ext cx="396044" cy="516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ktangel 51"/>
          <p:cNvSpPr/>
          <p:nvPr/>
        </p:nvSpPr>
        <p:spPr bwMode="auto">
          <a:xfrm>
            <a:off x="7032104" y="4149080"/>
            <a:ext cx="1440160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Beregner afskrivninger</a:t>
            </a:r>
          </a:p>
        </p:txBody>
      </p:sp>
      <p:cxnSp>
        <p:nvCxnSpPr>
          <p:cNvPr id="54" name="Lige pilforbindelse 53"/>
          <p:cNvCxnSpPr>
            <a:endCxn id="52" idx="1"/>
          </p:cNvCxnSpPr>
          <p:nvPr/>
        </p:nvCxnSpPr>
        <p:spPr bwMode="auto">
          <a:xfrm>
            <a:off x="6672064" y="4581128"/>
            <a:ext cx="3600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ktangel 55"/>
          <p:cNvSpPr/>
          <p:nvPr/>
        </p:nvSpPr>
        <p:spPr bwMode="auto">
          <a:xfrm>
            <a:off x="8832304" y="4139952"/>
            <a:ext cx="1440160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Beregner renter</a:t>
            </a:r>
          </a:p>
        </p:txBody>
      </p:sp>
      <p:cxnSp>
        <p:nvCxnSpPr>
          <p:cNvPr id="57" name="Lige pilforbindelse 56"/>
          <p:cNvCxnSpPr/>
          <p:nvPr/>
        </p:nvCxnSpPr>
        <p:spPr bwMode="auto">
          <a:xfrm>
            <a:off x="8472264" y="4581128"/>
            <a:ext cx="3600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Højre klammeparentes 58"/>
          <p:cNvSpPr/>
          <p:nvPr/>
        </p:nvSpPr>
        <p:spPr bwMode="auto">
          <a:xfrm rot="16200000">
            <a:off x="8500471" y="2881143"/>
            <a:ext cx="159607" cy="2232250"/>
          </a:xfrm>
          <a:prstGeom prst="rightBrace">
            <a:avLst>
              <a:gd name="adj1" fmla="val 8333"/>
              <a:gd name="adj2" fmla="val 49659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ktangel 78"/>
          <p:cNvSpPr/>
          <p:nvPr/>
        </p:nvSpPr>
        <p:spPr bwMode="auto">
          <a:xfrm>
            <a:off x="10200456" y="1628800"/>
            <a:ext cx="1224136" cy="57606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latin typeface="Calibri" panose="020F0502020204030204" pitchFamily="34" charset="0"/>
              </a:rPr>
              <a:t>Opfølgning på Låneramme</a:t>
            </a:r>
          </a:p>
        </p:txBody>
      </p:sp>
      <p:cxnSp>
        <p:nvCxnSpPr>
          <p:cNvPr id="80" name="Lige pilforbindelse 79"/>
          <p:cNvCxnSpPr/>
          <p:nvPr/>
        </p:nvCxnSpPr>
        <p:spPr bwMode="auto">
          <a:xfrm>
            <a:off x="9696400" y="1916832"/>
            <a:ext cx="504056" cy="94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ktangel 46"/>
          <p:cNvSpPr/>
          <p:nvPr/>
        </p:nvSpPr>
        <p:spPr bwMode="auto">
          <a:xfrm>
            <a:off x="168608" y="1196752"/>
            <a:ext cx="288032" cy="1242958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Økonomi</a:t>
            </a:r>
          </a:p>
        </p:txBody>
      </p:sp>
      <p:sp>
        <p:nvSpPr>
          <p:cNvPr id="51" name="Rektangel 50"/>
          <p:cNvSpPr/>
          <p:nvPr/>
        </p:nvSpPr>
        <p:spPr bwMode="auto">
          <a:xfrm>
            <a:off x="147018" y="3970384"/>
            <a:ext cx="288032" cy="12241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Specialister</a:t>
            </a: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373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Objekt 4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04870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0" name="Objekt 4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ktangel 4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da-DK" sz="3200" dirty="0" err="1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675" y="390717"/>
            <a:ext cx="10785475" cy="936000"/>
          </a:xfrm>
        </p:spPr>
        <p:txBody>
          <a:bodyPr/>
          <a:lstStyle/>
          <a:p>
            <a:r>
              <a:rPr lang="da-DK" dirty="0"/>
              <a:t>Budgettering af løn </a:t>
            </a:r>
          </a:p>
        </p:txBody>
      </p:sp>
      <p:sp>
        <p:nvSpPr>
          <p:cNvPr id="5" name="Rektangel 4"/>
          <p:cNvSpPr/>
          <p:nvPr/>
        </p:nvSpPr>
        <p:spPr bwMode="auto">
          <a:xfrm>
            <a:off x="147018" y="1234080"/>
            <a:ext cx="288032" cy="12241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Økonomi</a:t>
            </a:r>
          </a:p>
        </p:txBody>
      </p:sp>
      <p:sp>
        <p:nvSpPr>
          <p:cNvPr id="6" name="Rektangel 5"/>
          <p:cNvSpPr/>
          <p:nvPr/>
        </p:nvSpPr>
        <p:spPr bwMode="auto">
          <a:xfrm>
            <a:off x="147018" y="2602232"/>
            <a:ext cx="288032" cy="12241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Budgetansvarlige</a:t>
            </a:r>
          </a:p>
        </p:txBody>
      </p:sp>
      <p:sp>
        <p:nvSpPr>
          <p:cNvPr id="7" name="Rektangel 6"/>
          <p:cNvSpPr/>
          <p:nvPr/>
        </p:nvSpPr>
        <p:spPr bwMode="auto">
          <a:xfrm>
            <a:off x="147018" y="3970384"/>
            <a:ext cx="288032" cy="12241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Specialistmodulet</a:t>
            </a:r>
          </a:p>
        </p:txBody>
      </p:sp>
      <p:cxnSp>
        <p:nvCxnSpPr>
          <p:cNvPr id="10" name="Lige forbindelse 9"/>
          <p:cNvCxnSpPr/>
          <p:nvPr/>
        </p:nvCxnSpPr>
        <p:spPr bwMode="auto">
          <a:xfrm>
            <a:off x="158750" y="2510486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Lige forbindelse 10"/>
          <p:cNvCxnSpPr/>
          <p:nvPr/>
        </p:nvCxnSpPr>
        <p:spPr bwMode="auto">
          <a:xfrm>
            <a:off x="191344" y="3861401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Lige forbindelse 11"/>
          <p:cNvCxnSpPr/>
          <p:nvPr/>
        </p:nvCxnSpPr>
        <p:spPr bwMode="auto">
          <a:xfrm>
            <a:off x="147018" y="5250047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Lige forbindelse 12"/>
          <p:cNvCxnSpPr/>
          <p:nvPr/>
        </p:nvCxnSpPr>
        <p:spPr bwMode="auto">
          <a:xfrm>
            <a:off x="147018" y="1196752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Lige forbindelse 13"/>
          <p:cNvCxnSpPr/>
          <p:nvPr/>
        </p:nvCxnSpPr>
        <p:spPr bwMode="auto">
          <a:xfrm>
            <a:off x="147018" y="6826104"/>
            <a:ext cx="1134013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Ellipse 14"/>
          <p:cNvSpPr/>
          <p:nvPr/>
        </p:nvSpPr>
        <p:spPr bwMode="auto">
          <a:xfrm>
            <a:off x="1133722" y="1262980"/>
            <a:ext cx="1433886" cy="1224136"/>
          </a:xfrm>
          <a:prstGeom prst="ellipse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Starter </a:t>
            </a:r>
            <a:r>
              <a:rPr lang="da-DK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procesflow</a:t>
            </a:r>
            <a:endParaRPr lang="da-DK" sz="1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ktangel 15"/>
          <p:cNvSpPr/>
          <p:nvPr/>
        </p:nvSpPr>
        <p:spPr bwMode="auto">
          <a:xfrm>
            <a:off x="3143672" y="2768039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Validering af medarbejdere </a:t>
            </a:r>
          </a:p>
        </p:txBody>
      </p:sp>
      <p:sp>
        <p:nvSpPr>
          <p:cNvPr id="17" name="Rektangel 16"/>
          <p:cNvSpPr/>
          <p:nvPr/>
        </p:nvSpPr>
        <p:spPr bwMode="auto">
          <a:xfrm>
            <a:off x="1703512" y="4147964"/>
            <a:ext cx="1440160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Automatisk        lønfremskrivning</a:t>
            </a:r>
          </a:p>
        </p:txBody>
      </p:sp>
      <p:sp>
        <p:nvSpPr>
          <p:cNvPr id="18" name="Rektangel 17"/>
          <p:cNvSpPr/>
          <p:nvPr/>
        </p:nvSpPr>
        <p:spPr bwMode="auto">
          <a:xfrm>
            <a:off x="3863752" y="4149080"/>
            <a:ext cx="1440160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Oprettelse af nye lønposter</a:t>
            </a:r>
          </a:p>
        </p:txBody>
      </p:sp>
      <p:sp>
        <p:nvSpPr>
          <p:cNvPr id="33" name="Rektangel 32"/>
          <p:cNvSpPr/>
          <p:nvPr/>
        </p:nvSpPr>
        <p:spPr bwMode="auto">
          <a:xfrm>
            <a:off x="4439816" y="1443000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Lønbudget</a:t>
            </a:r>
          </a:p>
        </p:txBody>
      </p:sp>
      <p:sp>
        <p:nvSpPr>
          <p:cNvPr id="34" name="Rektangel 33"/>
          <p:cNvSpPr/>
          <p:nvPr/>
        </p:nvSpPr>
        <p:spPr bwMode="auto">
          <a:xfrm>
            <a:off x="6240016" y="1448678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Øvrige lønposter</a:t>
            </a:r>
          </a:p>
        </p:txBody>
      </p:sp>
      <p:sp>
        <p:nvSpPr>
          <p:cNvPr id="45" name="Afrundet rektangel 44"/>
          <p:cNvSpPr/>
          <p:nvPr/>
        </p:nvSpPr>
        <p:spPr bwMode="auto">
          <a:xfrm>
            <a:off x="3854286" y="1268760"/>
            <a:ext cx="4041914" cy="1170950"/>
          </a:xfrm>
          <a:prstGeom prst="round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da-DK" sz="2000" dirty="0" err="1">
              <a:solidFill>
                <a:srgbClr val="FFFFFF"/>
              </a:solidFill>
            </a:endParaRPr>
          </a:p>
        </p:txBody>
      </p:sp>
      <p:sp>
        <p:nvSpPr>
          <p:cNvPr id="46" name="Rektangel 45"/>
          <p:cNvSpPr/>
          <p:nvPr/>
        </p:nvSpPr>
        <p:spPr bwMode="auto">
          <a:xfrm>
            <a:off x="8400256" y="1412776"/>
            <a:ext cx="1296144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Institutionens lønbudget</a:t>
            </a:r>
          </a:p>
        </p:txBody>
      </p:sp>
      <p:cxnSp>
        <p:nvCxnSpPr>
          <p:cNvPr id="48" name="Lige pilforbindelse 47"/>
          <p:cNvCxnSpPr>
            <a:stCxn id="45" idx="3"/>
            <a:endCxn id="46" idx="1"/>
          </p:cNvCxnSpPr>
          <p:nvPr/>
        </p:nvCxnSpPr>
        <p:spPr bwMode="auto">
          <a:xfrm flipV="1">
            <a:off x="7896200" y="1844824"/>
            <a:ext cx="504056" cy="94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frundet rektangel 37"/>
          <p:cNvSpPr/>
          <p:nvPr/>
        </p:nvSpPr>
        <p:spPr bwMode="auto">
          <a:xfrm>
            <a:off x="1199456" y="5677217"/>
            <a:ext cx="1584176" cy="576064"/>
          </a:xfrm>
          <a:prstGeom prst="roundRect">
            <a:avLst/>
          </a:prstGeom>
          <a:noFill/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da-DK" sz="2000" dirty="0" err="1">
              <a:solidFill>
                <a:srgbClr val="FFFFFF"/>
              </a:solidFill>
            </a:endParaRPr>
          </a:p>
        </p:txBody>
      </p:sp>
      <p:sp>
        <p:nvSpPr>
          <p:cNvPr id="39" name="Tekstboks 38"/>
          <p:cNvSpPr txBox="1"/>
          <p:nvPr/>
        </p:nvSpPr>
        <p:spPr>
          <a:xfrm>
            <a:off x="1271464" y="5857527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LDV Fremskrivning</a:t>
            </a:r>
          </a:p>
        </p:txBody>
      </p:sp>
      <p:sp>
        <p:nvSpPr>
          <p:cNvPr id="43" name="Rektangel 42"/>
          <p:cNvSpPr/>
          <p:nvPr/>
        </p:nvSpPr>
        <p:spPr bwMode="auto">
          <a:xfrm>
            <a:off x="191344" y="5373216"/>
            <a:ext cx="288032" cy="122413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200" dirty="0">
                <a:solidFill>
                  <a:srgbClr val="FFFFFF"/>
                </a:solidFill>
                <a:latin typeface="Calibri" panose="020F0502020204030204" pitchFamily="34" charset="0"/>
              </a:rPr>
              <a:t>Data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3359696" y="5517232"/>
            <a:ext cx="1152128" cy="555739"/>
          </a:xfrm>
          <a:prstGeom prst="ellipse">
            <a:avLst/>
          </a:prstGeom>
          <a:noFill/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da-DK" sz="2000" dirty="0" err="1">
              <a:solidFill>
                <a:srgbClr val="FFFFFF"/>
              </a:solidFill>
            </a:endParaRPr>
          </a:p>
        </p:txBody>
      </p:sp>
      <p:sp>
        <p:nvSpPr>
          <p:cNvPr id="44" name="Tekstboks 43"/>
          <p:cNvSpPr txBox="1"/>
          <p:nvPr/>
        </p:nvSpPr>
        <p:spPr>
          <a:xfrm>
            <a:off x="3503712" y="5661248"/>
            <a:ext cx="8640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Integration</a:t>
            </a:r>
          </a:p>
        </p:txBody>
      </p:sp>
      <p:sp>
        <p:nvSpPr>
          <p:cNvPr id="47" name="Afrundet rektangel 46"/>
          <p:cNvSpPr/>
          <p:nvPr/>
        </p:nvSpPr>
        <p:spPr bwMode="auto">
          <a:xfrm>
            <a:off x="5087888" y="5661248"/>
            <a:ext cx="1584176" cy="576064"/>
          </a:xfrm>
          <a:prstGeom prst="roundRect">
            <a:avLst/>
          </a:prstGeom>
          <a:noFill/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da-DK" sz="2000" dirty="0" err="1">
              <a:solidFill>
                <a:srgbClr val="FFFFFF"/>
              </a:solidFill>
            </a:endParaRPr>
          </a:p>
        </p:txBody>
      </p:sp>
      <p:sp>
        <p:nvSpPr>
          <p:cNvPr id="51" name="Tekstboks 50"/>
          <p:cNvSpPr txBox="1"/>
          <p:nvPr/>
        </p:nvSpPr>
        <p:spPr>
          <a:xfrm>
            <a:off x="5159896" y="5733256"/>
            <a:ext cx="14401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LDV Manuelle justeringer </a:t>
            </a:r>
          </a:p>
        </p:txBody>
      </p:sp>
      <p:sp>
        <p:nvSpPr>
          <p:cNvPr id="53" name="Afrundet rektangel 52"/>
          <p:cNvSpPr/>
          <p:nvPr/>
        </p:nvSpPr>
        <p:spPr bwMode="auto">
          <a:xfrm>
            <a:off x="7248128" y="5661248"/>
            <a:ext cx="1584176" cy="576064"/>
          </a:xfrm>
          <a:prstGeom prst="roundRect">
            <a:avLst/>
          </a:prstGeom>
          <a:noFill/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da-DK" sz="2000" dirty="0" err="1">
              <a:solidFill>
                <a:srgbClr val="FFFFFF"/>
              </a:solidFill>
            </a:endParaRPr>
          </a:p>
        </p:txBody>
      </p:sp>
      <p:sp>
        <p:nvSpPr>
          <p:cNvPr id="55" name="Tekstboks 54"/>
          <p:cNvSpPr txBox="1"/>
          <p:nvPr/>
        </p:nvSpPr>
        <p:spPr>
          <a:xfrm>
            <a:off x="7320136" y="5805264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LDV Fremskrivning</a:t>
            </a:r>
          </a:p>
        </p:txBody>
      </p:sp>
      <p:cxnSp>
        <p:nvCxnSpPr>
          <p:cNvPr id="9" name="Lige pilforbindelse 8"/>
          <p:cNvCxnSpPr>
            <a:stCxn id="38" idx="3"/>
            <a:endCxn id="4" idx="2"/>
          </p:cNvCxnSpPr>
          <p:nvPr/>
        </p:nvCxnSpPr>
        <p:spPr bwMode="auto">
          <a:xfrm flipV="1">
            <a:off x="2783632" y="5795102"/>
            <a:ext cx="576064" cy="17014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Lige pilforbindelse 19"/>
          <p:cNvCxnSpPr>
            <a:stCxn id="47" idx="1"/>
            <a:endCxn id="4" idx="6"/>
          </p:cNvCxnSpPr>
          <p:nvPr/>
        </p:nvCxnSpPr>
        <p:spPr bwMode="auto">
          <a:xfrm flipH="1" flipV="1">
            <a:off x="4511824" y="5795102"/>
            <a:ext cx="576064" cy="15417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Lige pilforbindelse 23"/>
          <p:cNvCxnSpPr>
            <a:stCxn id="53" idx="1"/>
            <a:endCxn id="47" idx="3"/>
          </p:cNvCxnSpPr>
          <p:nvPr/>
        </p:nvCxnSpPr>
        <p:spPr bwMode="auto">
          <a:xfrm flipH="1">
            <a:off x="6672064" y="5949280"/>
            <a:ext cx="576064" cy="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Rektangel 105"/>
          <p:cNvSpPr/>
          <p:nvPr/>
        </p:nvSpPr>
        <p:spPr bwMode="auto">
          <a:xfrm>
            <a:off x="5879976" y="4149080"/>
            <a:ext cx="1440160" cy="864096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r>
              <a:rPr lang="da-DK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Justeringer af  lønposter</a:t>
            </a:r>
          </a:p>
        </p:txBody>
      </p:sp>
      <p:cxnSp>
        <p:nvCxnSpPr>
          <p:cNvPr id="113" name="Lige pilforbindelse 112"/>
          <p:cNvCxnSpPr>
            <a:stCxn id="15" idx="4"/>
          </p:cNvCxnSpPr>
          <p:nvPr/>
        </p:nvCxnSpPr>
        <p:spPr bwMode="auto">
          <a:xfrm>
            <a:off x="1850665" y="2487116"/>
            <a:ext cx="157984" cy="16608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Lige pilforbindelse 117"/>
          <p:cNvCxnSpPr>
            <a:stCxn id="4" idx="0"/>
          </p:cNvCxnSpPr>
          <p:nvPr/>
        </p:nvCxnSpPr>
        <p:spPr bwMode="auto">
          <a:xfrm flipH="1" flipV="1">
            <a:off x="3143672" y="5012060"/>
            <a:ext cx="792088" cy="50517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Lige pilforbindelse 120"/>
          <p:cNvCxnSpPr>
            <a:stCxn id="17" idx="3"/>
            <a:endCxn id="18" idx="1"/>
          </p:cNvCxnSpPr>
          <p:nvPr/>
        </p:nvCxnSpPr>
        <p:spPr bwMode="auto">
          <a:xfrm>
            <a:off x="3143672" y="4580012"/>
            <a:ext cx="720080" cy="1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Lige pilforbindelse 122"/>
          <p:cNvCxnSpPr>
            <a:stCxn id="18" idx="3"/>
            <a:endCxn id="106" idx="1"/>
          </p:cNvCxnSpPr>
          <p:nvPr/>
        </p:nvCxnSpPr>
        <p:spPr bwMode="auto">
          <a:xfrm>
            <a:off x="5303912" y="4581128"/>
            <a:ext cx="57606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Lige pilforbindelse 126"/>
          <p:cNvCxnSpPr>
            <a:stCxn id="106" idx="0"/>
          </p:cNvCxnSpPr>
          <p:nvPr/>
        </p:nvCxnSpPr>
        <p:spPr bwMode="auto">
          <a:xfrm flipH="1" flipV="1">
            <a:off x="5231904" y="2307096"/>
            <a:ext cx="1368152" cy="18419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Lige pilforbindelse 130"/>
          <p:cNvCxnSpPr>
            <a:stCxn id="33" idx="3"/>
          </p:cNvCxnSpPr>
          <p:nvPr/>
        </p:nvCxnSpPr>
        <p:spPr bwMode="auto">
          <a:xfrm>
            <a:off x="5735960" y="1875048"/>
            <a:ext cx="504056" cy="56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Opadbuet pil 173"/>
          <p:cNvSpPr/>
          <p:nvPr/>
        </p:nvSpPr>
        <p:spPr bwMode="auto">
          <a:xfrm>
            <a:off x="5735960" y="3341880"/>
            <a:ext cx="432048" cy="231136"/>
          </a:xfrm>
          <a:prstGeom prst="curvedUpArrow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da-DK" sz="2000" dirty="0" err="1">
              <a:solidFill>
                <a:srgbClr val="FFFFFF"/>
              </a:solidFill>
            </a:endParaRPr>
          </a:p>
        </p:txBody>
      </p:sp>
      <p:sp>
        <p:nvSpPr>
          <p:cNvPr id="145" name="Opadbuet pil 144"/>
          <p:cNvSpPr/>
          <p:nvPr/>
        </p:nvSpPr>
        <p:spPr bwMode="auto">
          <a:xfrm rot="10800000">
            <a:off x="5735960" y="3053847"/>
            <a:ext cx="432048" cy="231136"/>
          </a:xfrm>
          <a:prstGeom prst="curvedUpArrow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100"/>
              </a:spcBef>
            </a:pPr>
            <a:endParaRPr lang="da-DK" sz="2000" dirty="0" err="1">
              <a:solidFill>
                <a:srgbClr val="FFFFFF"/>
              </a:solidFill>
            </a:endParaRPr>
          </a:p>
        </p:txBody>
      </p:sp>
      <p:cxnSp>
        <p:nvCxnSpPr>
          <p:cNvPr id="186" name="Lige pilforbindelse 185"/>
          <p:cNvCxnSpPr>
            <a:stCxn id="18" idx="0"/>
          </p:cNvCxnSpPr>
          <p:nvPr/>
        </p:nvCxnSpPr>
        <p:spPr bwMode="auto">
          <a:xfrm flipH="1" flipV="1">
            <a:off x="3791744" y="3632135"/>
            <a:ext cx="792088" cy="5169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076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16009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8000"/>
              </a:lnSpc>
              <a:spcBef>
                <a:spcPct val="0"/>
              </a:spcBef>
              <a:spcAft>
                <a:spcPct val="0"/>
              </a:spcAft>
            </a:pPr>
            <a:endParaRPr kumimoji="0" lang="da-DK" sz="6800" u="none" strike="noStrike" cap="none" normalizeH="0" dirty="0" err="1">
              <a:ln>
                <a:noFill/>
              </a:ln>
              <a:solidFill>
                <a:schemeClr val="bg1"/>
              </a:solidFill>
              <a:effectLst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 af SBS i institutionen</a:t>
            </a:r>
            <a:br>
              <a:rPr lang="da-DK" dirty="0"/>
            </a:br>
            <a:r>
              <a:rPr lang="da-DK" dirty="0"/>
              <a:t>[Valgfrit med egne retningslinjer, processer </a:t>
            </a:r>
            <a:r>
              <a:rPr lang="da-DK" dirty="0" err="1"/>
              <a:t>mv</a:t>
            </a:r>
            <a:r>
              <a:rPr lang="da-DK" dirty="0"/>
              <a:t> for brug af SBS]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158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07953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Øvelser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007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3738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B6C8F-78A4-4D0F-B690-1C33F6AF74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Adgang til SBS og ret i budgettet</a:t>
            </a:r>
          </a:p>
          <a:p>
            <a:pPr lvl="1"/>
            <a:r>
              <a:rPr lang="da-DK" dirty="0"/>
              <a:t>Systemadgang</a:t>
            </a:r>
          </a:p>
          <a:p>
            <a:pPr lvl="1"/>
            <a:r>
              <a:rPr lang="da-DK" dirty="0"/>
              <a:t>Tilføj nye linjer</a:t>
            </a:r>
          </a:p>
          <a:p>
            <a:pPr lvl="1"/>
            <a:r>
              <a:rPr lang="da-DK" dirty="0"/>
              <a:t>Rettelser i eksisterende linjer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Ændring i visning af budget</a:t>
            </a:r>
          </a:p>
          <a:p>
            <a:pPr lvl="1"/>
            <a:r>
              <a:rPr lang="da-DK" dirty="0"/>
              <a:t>Subtotaler på dimensioner</a:t>
            </a:r>
          </a:p>
          <a:p>
            <a:pPr lvl="1"/>
            <a:r>
              <a:rPr lang="da-DK" dirty="0"/>
              <a:t>Træk og flyt kolonner</a:t>
            </a:r>
          </a:p>
          <a:p>
            <a:pPr lvl="1"/>
            <a:r>
              <a:rPr lang="da-DK" dirty="0"/>
              <a:t>Medlemmer</a:t>
            </a:r>
          </a:p>
          <a:p>
            <a:pPr lvl="1"/>
            <a:r>
              <a:rPr lang="da-DK" dirty="0"/>
              <a:t>Filtrering af medlemmer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Ændringslog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Afvigelsesforklaringer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Send til godkendelse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Tilgå </a:t>
            </a:r>
            <a:r>
              <a:rPr lang="da-DK" dirty="0" err="1"/>
              <a:t>rapporteringsflowet</a:t>
            </a:r>
            <a:endParaRPr lang="da-DK" dirty="0"/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da-DK" dirty="0"/>
              <a:t>Validering af medarbejdere og nye medarbejdere (for personaleledere)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a-DK" dirty="0"/>
              <a:t>Lønfordeling (for personaleledere)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a-DK" dirty="0"/>
              <a:t>Indrapporter anlægsønsker (budgetansvarlige med anlæg)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a-DK" dirty="0"/>
              <a:t>Budgettering af igangværende udviklingsprojekter (budgetansvarlige med anlæg)</a:t>
            </a:r>
          </a:p>
          <a:p>
            <a:pPr marL="457200" indent="-457200">
              <a:buFont typeface="+mj-lt"/>
              <a:buAutoNum type="arabicPeriod" startAt="7"/>
            </a:pPr>
            <a:endParaRPr lang="da-DK" dirty="0"/>
          </a:p>
          <a:p>
            <a:pPr marL="457200" indent="-457200">
              <a:buFont typeface="+mj-lt"/>
              <a:buAutoNum type="arabicPeriod" startAt="7"/>
            </a:pP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0C2F7-0AB6-4E3D-8863-C379A8C03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5574B-C5B3-49A7-A13C-A12787D5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361840"/>
            <a:ext cx="5394325" cy="936000"/>
          </a:xfrm>
        </p:spPr>
        <p:txBody>
          <a:bodyPr/>
          <a:lstStyle/>
          <a:p>
            <a:r>
              <a:rPr lang="da-DK" dirty="0"/>
              <a:t>Øvelser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25574B-C5B3-49A7-A13C-A12787D54AA7}"/>
              </a:ext>
            </a:extLst>
          </p:cNvPr>
          <p:cNvSpPr txBox="1">
            <a:spLocks/>
          </p:cNvSpPr>
          <p:nvPr/>
        </p:nvSpPr>
        <p:spPr bwMode="auto">
          <a:xfrm>
            <a:off x="6095478" y="361840"/>
            <a:ext cx="539432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0" cap="none" baseline="0">
                <a:solidFill>
                  <a:srgbClr val="031D5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a-DK" kern="0" dirty="0"/>
              <a:t>Øvrige øvelser til specifikke behov</a:t>
            </a:r>
          </a:p>
        </p:txBody>
      </p:sp>
    </p:spTree>
    <p:extLst>
      <p:ext uri="{BB962C8B-B14F-4D97-AF65-F5344CB8AC3E}">
        <p14:creationId xmlns:p14="http://schemas.microsoft.com/office/powerpoint/2010/main" val="14402586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HnTIEjS0mSh1yjzHzc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HnTIEjS0mSh1yjzHzc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HnTIEjS0mSh1yjzHzc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ueoBQ6Tt69582zPZ5MS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2l3bOyTW6qxwnnfOnN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fCZA.xSROoWpA0UfHa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0su8wITROeNMfK1R29G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kjaV0YSkW5s.LjBnjcR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2OPQBcTIezd6wQrdO1L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.2Ulw9QAqhoVb0vSFmE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5msArLSqmJ.ZeKTxEvn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d5Kil4Slqi.6MbiVTi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fvgxaeQlOQsDky3qKE7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BBHkA9TuK9UGxHsq0yz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xa6wFwRRW3KTJyUCTQI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UPytbUTVKipmxV9uY2c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pP5stcS_azH9j9YQk0R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ESltPzHTg223EFG3_qGd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P97eLAQYin74TgLpD7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020776\Pictures\Modst fotos\_D5Q6403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BiHYK.T3m12tSGEhusk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Moderniseringsstyrelsen">
      <a:dk1>
        <a:srgbClr val="000000"/>
      </a:dk1>
      <a:lt1>
        <a:srgbClr val="FFFFFF"/>
      </a:lt1>
      <a:dk2>
        <a:srgbClr val="00542E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E5702D8A-287B-4530-A6BC-2A46F9492FC9}" vid="{3CAFC5B1-81E4-4845-B3B4-49E69CE12B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94543D0E4D1142AD5A003CEC0EB5CA" ma:contentTypeVersion="0" ma:contentTypeDescription="Opret et nyt dokument." ma:contentTypeScope="" ma:versionID="c11e00fadf7704f7c23cfa9c94d850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c504b555cbc0eb2a32092f08c35ba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6FDDF7-9745-41F4-AFD2-449193FF38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965EC4-BB94-4058-81A7-6327DF6771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FF62BE-812A-4E1D-8027-E4675299860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1137</Words>
  <Application>Microsoft Office PowerPoint</Application>
  <PresentationFormat>Widescreen</PresentationFormat>
  <Paragraphs>257</Paragraphs>
  <Slides>30</Slides>
  <Notes>30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Blank</vt:lpstr>
      <vt:lpstr>think-cell Slide</vt:lpstr>
      <vt:lpstr>Undervisning i brug af SBS for budgetansvarlige</vt:lpstr>
      <vt:lpstr>Dagsorden</vt:lpstr>
      <vt:lpstr>Introduktion af SBS</vt:lpstr>
      <vt:lpstr>Budgetlægning   </vt:lpstr>
      <vt:lpstr>Budgettering af Anlæg </vt:lpstr>
      <vt:lpstr>Budgettering af løn </vt:lpstr>
      <vt:lpstr>Brug af SBS i institutionen [Valgfrit med egne retningslinjer, processer mv for brug af SBS]</vt:lpstr>
      <vt:lpstr>Øvelser</vt:lpstr>
      <vt:lpstr>Øvelser</vt:lpstr>
      <vt:lpstr>Intro forud for om SBS</vt:lpstr>
      <vt:lpstr>Analysis-fanen</vt:lpstr>
      <vt:lpstr>Systemadgang</vt:lpstr>
      <vt:lpstr>Tilføj nye linjer </vt:lpstr>
      <vt:lpstr>Rettelser i eksisterende linjer </vt:lpstr>
      <vt:lpstr>Vægte  </vt:lpstr>
      <vt:lpstr>Subtotaler på dimensioner </vt:lpstr>
      <vt:lpstr>Træk og flyt kolonner</vt:lpstr>
      <vt:lpstr>Medlemmer</vt:lpstr>
      <vt:lpstr>Filtrering af medlemmer 1/2</vt:lpstr>
      <vt:lpstr>Filtrering af medlemmer 2/2</vt:lpstr>
      <vt:lpstr>Spring-funktionaliteten (Finansposter) </vt:lpstr>
      <vt:lpstr>Spring-funktionaliteten (Revisionsporet)</vt:lpstr>
      <vt:lpstr>Afvigelsesforklaringer</vt:lpstr>
      <vt:lpstr>Send til godkendelse</vt:lpstr>
      <vt:lpstr>Rapporteringsflowet</vt:lpstr>
      <vt:lpstr>Den udvidede pakke</vt:lpstr>
      <vt:lpstr>Validering af medarbejdere og nye medarbejdere</vt:lpstr>
      <vt:lpstr>Lønfordeling</vt:lpstr>
      <vt:lpstr>Indrapportering af nye anlægsønsker</vt:lpstr>
      <vt:lpstr>Budgettering af igangværende udviklingsprojekter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Værktøjet + præsentation</dc:title>
  <dc:creator>Christian Sørensen</dc:creator>
  <cp:lastModifiedBy>Pia Kærgaard</cp:lastModifiedBy>
  <cp:revision>72</cp:revision>
  <dcterms:created xsi:type="dcterms:W3CDTF">2018-11-10T09:28:58Z</dcterms:created>
  <dcterms:modified xsi:type="dcterms:W3CDTF">2019-11-19T07:46:10Z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P_Title">
    <vt:lpwstr>Værktøjet + præsentation</vt:lpwstr>
  </property>
  <property fmtid="{D5CDD505-2E9C-101B-9397-08002B2CF9AE}" pid="3" name="SPP_Author">
    <vt:lpwstr>Christian Sørensen</vt:lpwstr>
  </property>
  <property fmtid="{D5CDD505-2E9C-101B-9397-08002B2CF9AE}" pid="4" name="SPP_Lastauthor">
    <vt:lpwstr>Christian Lorents Sørensen (COI)</vt:lpwstr>
  </property>
  <property fmtid="{D5CDD505-2E9C-101B-9397-08002B2CF9AE}" pid="5" name="SPP_Revisionnumber">
    <vt:lpwstr>6</vt:lpwstr>
  </property>
  <property fmtid="{D5CDD505-2E9C-101B-9397-08002B2CF9AE}" pid="6" name="SPP_Applicationname">
    <vt:lpwstr>Microsoft Office PowerPoint</vt:lpwstr>
  </property>
  <property fmtid="{D5CDD505-2E9C-101B-9397-08002B2CF9AE}" pid="7" name="SPP_Creationdate">
    <vt:lpwstr>10-Nov-18</vt:lpwstr>
  </property>
  <property fmtid="{D5CDD505-2E9C-101B-9397-08002B2CF9AE}" pid="8" name="SPP_Lastsavetime">
    <vt:lpwstr>12-Nov-18</vt:lpwstr>
  </property>
  <property fmtid="{D5CDD505-2E9C-101B-9397-08002B2CF9AE}" pid="9" name="SPP_Format">
    <vt:lpwstr>Widescreen</vt:lpwstr>
  </property>
  <property fmtid="{D5CDD505-2E9C-101B-9397-08002B2CF9AE}" pid="10" name="ContentTypeId">
    <vt:lpwstr>0x0101003A94543D0E4D1142AD5A003CEC0EB5CA</vt:lpwstr>
  </property>
  <property fmtid="{D5CDD505-2E9C-101B-9397-08002B2CF9AE}" pid="11" name="DocumentInfoFinished">
    <vt:lpwstr>True</vt:lpwstr>
  </property>
</Properties>
</file>