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3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5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9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0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1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3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4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5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6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17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8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19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20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21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8"/>
    <p:sldMasterId id="2147483760" r:id="rId89"/>
    <p:sldMasterId id="2147483782" r:id="rId90"/>
  </p:sldMasterIdLst>
  <p:notesMasterIdLst>
    <p:notesMasterId r:id="rId119"/>
  </p:notesMasterIdLst>
  <p:handoutMasterIdLst>
    <p:handoutMasterId r:id="rId120"/>
  </p:handoutMasterIdLst>
  <p:sldIdLst>
    <p:sldId id="461" r:id="rId91"/>
    <p:sldId id="493" r:id="rId92"/>
    <p:sldId id="494" r:id="rId93"/>
    <p:sldId id="495" r:id="rId94"/>
    <p:sldId id="481" r:id="rId95"/>
    <p:sldId id="496" r:id="rId96"/>
    <p:sldId id="497" r:id="rId97"/>
    <p:sldId id="498" r:id="rId98"/>
    <p:sldId id="499" r:id="rId99"/>
    <p:sldId id="500" r:id="rId100"/>
    <p:sldId id="501" r:id="rId101"/>
    <p:sldId id="502" r:id="rId102"/>
    <p:sldId id="466" r:id="rId103"/>
    <p:sldId id="503" r:id="rId104"/>
    <p:sldId id="514" r:id="rId105"/>
    <p:sldId id="476" r:id="rId106"/>
    <p:sldId id="478" r:id="rId107"/>
    <p:sldId id="490" r:id="rId108"/>
    <p:sldId id="480" r:id="rId109"/>
    <p:sldId id="492" r:id="rId110"/>
    <p:sldId id="504" r:id="rId111"/>
    <p:sldId id="505" r:id="rId112"/>
    <p:sldId id="483" r:id="rId113"/>
    <p:sldId id="510" r:id="rId114"/>
    <p:sldId id="485" r:id="rId115"/>
    <p:sldId id="508" r:id="rId116"/>
    <p:sldId id="486" r:id="rId117"/>
    <p:sldId id="506" r:id="rId118"/>
  </p:sldIdLst>
  <p:sldSz cx="12192000" cy="6858000"/>
  <p:notesSz cx="6805613" cy="9944100"/>
  <p:custDataLst>
    <p:tags r:id="rId121"/>
  </p:custDataLst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0. Forside og indholdsfortegnelse" id="{4888BA19-CF60-4C7E-99F4-862945B40DE1}">
          <p14:sldIdLst>
            <p14:sldId id="461"/>
            <p14:sldId id="493"/>
            <p14:sldId id="494"/>
          </p14:sldIdLst>
        </p14:section>
        <p14:section name="1. Status og fremdrift" id="{835DEC22-FF02-48CD-AA27-4E94CD095F7C}">
          <p14:sldIdLst>
            <p14:sldId id="495"/>
            <p14:sldId id="481"/>
            <p14:sldId id="496"/>
          </p14:sldIdLst>
        </p14:section>
        <p14:section name="2. Ressourcer og kapacitet" id="{5E4D1F21-9B96-40FC-9EE0-DBA7577A7F70}">
          <p14:sldIdLst>
            <p14:sldId id="497"/>
            <p14:sldId id="498"/>
            <p14:sldId id="499"/>
            <p14:sldId id="500"/>
            <p14:sldId id="501"/>
          </p14:sldIdLst>
        </p14:section>
        <p14:section name="3. It-initiativer" id="{BC3939BA-2104-4960-B162-B07D356CFCC2}">
          <p14:sldIdLst>
            <p14:sldId id="502"/>
            <p14:sldId id="466"/>
            <p14:sldId id="503"/>
            <p14:sldId id="514"/>
          </p14:sldIdLst>
        </p14:section>
        <p14:section name="4. Strategi og organisering - udfyldes ved kortlægning" id="{868ED0C5-18AC-4EAE-9BD0-B0C9B75E58C9}">
          <p14:sldIdLst>
            <p14:sldId id="476"/>
            <p14:sldId id="478"/>
            <p14:sldId id="490"/>
          </p14:sldIdLst>
        </p14:section>
        <p14:section name="5. It-systemporteføljens tilstand - udfyldes ved kortlægning" id="{D6DC66B0-3BA7-4A54-A90F-E8FBEC9A3CEA}">
          <p14:sldIdLst>
            <p14:sldId id="480"/>
            <p14:sldId id="492"/>
            <p14:sldId id="504"/>
            <p14:sldId id="505"/>
            <p14:sldId id="483"/>
            <p14:sldId id="510"/>
            <p14:sldId id="485"/>
            <p14:sldId id="508"/>
            <p14:sldId id="486"/>
            <p14:sldId id="50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A2514"/>
    <a:srgbClr val="B40000"/>
    <a:srgbClr val="007E39"/>
    <a:srgbClr val="F2F2F2"/>
    <a:srgbClr val="066B43"/>
    <a:srgbClr val="343F4E"/>
    <a:srgbClr val="BA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yst layout 1 - Markerin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4" autoAdjust="0"/>
    <p:restoredTop sz="92245" autoAdjust="0"/>
  </p:normalViewPr>
  <p:slideViewPr>
    <p:cSldViewPr snapToObjects="1">
      <p:cViewPr varScale="1">
        <p:scale>
          <a:sx n="87" d="100"/>
          <a:sy n="87" d="100"/>
        </p:scale>
        <p:origin x="108" y="8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3792" y="9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117" Type="http://schemas.openxmlformats.org/officeDocument/2006/relationships/slide" Target="slides/slide2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84" Type="http://schemas.openxmlformats.org/officeDocument/2006/relationships/customXml" Target="../customXml/item84.xml"/><Relationship Id="rId89" Type="http://schemas.openxmlformats.org/officeDocument/2006/relationships/slideMaster" Target="slideMasters/slideMaster2.xml"/><Relationship Id="rId112" Type="http://schemas.openxmlformats.org/officeDocument/2006/relationships/slide" Target="slides/slide22.xml"/><Relationship Id="rId16" Type="http://schemas.openxmlformats.org/officeDocument/2006/relationships/customXml" Target="../customXml/item16.xml"/><Relationship Id="rId107" Type="http://schemas.openxmlformats.org/officeDocument/2006/relationships/slide" Target="slides/slide1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slide" Target="slides/slide12.xml"/><Relationship Id="rId123" Type="http://schemas.openxmlformats.org/officeDocument/2006/relationships/viewProps" Target="viewProps.xml"/><Relationship Id="rId5" Type="http://schemas.openxmlformats.org/officeDocument/2006/relationships/customXml" Target="../customXml/item5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90" Type="http://schemas.openxmlformats.org/officeDocument/2006/relationships/slideMaster" Target="slideMasters/slideMaster3.xml"/><Relationship Id="rId95" Type="http://schemas.openxmlformats.org/officeDocument/2006/relationships/slide" Target="slides/slide5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77" Type="http://schemas.openxmlformats.org/officeDocument/2006/relationships/customXml" Target="../customXml/item77.xml"/><Relationship Id="rId100" Type="http://schemas.openxmlformats.org/officeDocument/2006/relationships/slide" Target="slides/slide10.xml"/><Relationship Id="rId105" Type="http://schemas.openxmlformats.org/officeDocument/2006/relationships/slide" Target="slides/slide15.xml"/><Relationship Id="rId113" Type="http://schemas.openxmlformats.org/officeDocument/2006/relationships/slide" Target="slides/slide23.xml"/><Relationship Id="rId118" Type="http://schemas.openxmlformats.org/officeDocument/2006/relationships/slide" Target="slides/slide2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93" Type="http://schemas.openxmlformats.org/officeDocument/2006/relationships/slide" Target="slides/slide3.xml"/><Relationship Id="rId98" Type="http://schemas.openxmlformats.org/officeDocument/2006/relationships/slide" Target="slides/slide8.xml"/><Relationship Id="rId121" Type="http://schemas.openxmlformats.org/officeDocument/2006/relationships/tags" Target="tags/tag1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customXml" Target="../customXml/item67.xml"/><Relationship Id="rId103" Type="http://schemas.openxmlformats.org/officeDocument/2006/relationships/slide" Target="slides/slide13.xml"/><Relationship Id="rId108" Type="http://schemas.openxmlformats.org/officeDocument/2006/relationships/slide" Target="slides/slide18.xml"/><Relationship Id="rId116" Type="http://schemas.openxmlformats.org/officeDocument/2006/relationships/slide" Target="slides/slide26.xml"/><Relationship Id="rId124" Type="http://schemas.openxmlformats.org/officeDocument/2006/relationships/theme" Target="theme/theme1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customXml" Target="../customXml/item62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83" Type="http://schemas.openxmlformats.org/officeDocument/2006/relationships/customXml" Target="../customXml/item83.xml"/><Relationship Id="rId88" Type="http://schemas.openxmlformats.org/officeDocument/2006/relationships/slideMaster" Target="slideMasters/slideMaster1.xml"/><Relationship Id="rId91" Type="http://schemas.openxmlformats.org/officeDocument/2006/relationships/slide" Target="slides/slide1.xml"/><Relationship Id="rId96" Type="http://schemas.openxmlformats.org/officeDocument/2006/relationships/slide" Target="slides/slide6.xml"/><Relationship Id="rId111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6" Type="http://schemas.openxmlformats.org/officeDocument/2006/relationships/slide" Target="slides/slide16.xml"/><Relationship Id="rId114" Type="http://schemas.openxmlformats.org/officeDocument/2006/relationships/slide" Target="slides/slide24.xml"/><Relationship Id="rId119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94" Type="http://schemas.openxmlformats.org/officeDocument/2006/relationships/slide" Target="slides/slide4.xml"/><Relationship Id="rId99" Type="http://schemas.openxmlformats.org/officeDocument/2006/relationships/slide" Target="slides/slide9.xml"/><Relationship Id="rId101" Type="http://schemas.openxmlformats.org/officeDocument/2006/relationships/slide" Target="slides/slide11.xml"/><Relationship Id="rId122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slide" Target="slides/slide1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slide" Target="slides/slide7.xml"/><Relationship Id="rId104" Type="http://schemas.openxmlformats.org/officeDocument/2006/relationships/slide" Target="slides/slide14.xml"/><Relationship Id="rId120" Type="http://schemas.openxmlformats.org/officeDocument/2006/relationships/handoutMaster" Target="handoutMasters/handoutMaster1.xml"/><Relationship Id="rId125" Type="http://schemas.openxmlformats.org/officeDocument/2006/relationships/tableStyles" Target="tableStyles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slide" Target="slides/slide2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slide" Target="slides/slide20.xml"/><Relationship Id="rId115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59626BC-3014-47B2-ABB5-277382126D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775319" y="9416509"/>
            <a:ext cx="1526712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13 September 2024</a:t>
            </a:fld>
            <a:endParaRPr lang="en-GB" dirty="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8BB79479-4803-48E4-BCA9-BBA7EC166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775319" y="9239855"/>
            <a:ext cx="1526712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1A99EC3-4551-41A3-93A3-E76F910E7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03583" y="9416509"/>
            <a:ext cx="4130300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9" name="Header Placeholder 12">
            <a:extLst>
              <a:ext uri="{FF2B5EF4-FFF2-40B4-BE49-F238E27FC236}">
                <a16:creationId xmlns:a16="http://schemas.microsoft.com/office/drawing/2014/main" id="{E835199C-5B05-418A-99B3-384C353F2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03583" y="9239855"/>
            <a:ext cx="4130300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39026" y="4722946"/>
            <a:ext cx="6127561" cy="447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91" tIns="47845" rIns="95691" bIns="47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F4548538-D6FB-49A2-8D0E-7DD154B50D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800999" y="9548362"/>
            <a:ext cx="1665589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13 September 2024</a:t>
            </a:fld>
            <a:endParaRPr lang="en-GB" sz="800" dirty="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DC8800B-1BAA-4993-9AC8-2CA458C16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800999" y="9371708"/>
            <a:ext cx="1665589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42BBC979-FFC8-43E2-8DDE-D425B63AFE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39026" y="9548362"/>
            <a:ext cx="4219175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1" name="Header Placeholder 12">
            <a:extLst>
              <a:ext uri="{FF2B5EF4-FFF2-40B4-BE49-F238E27FC236}">
                <a16:creationId xmlns:a16="http://schemas.microsoft.com/office/drawing/2014/main" id="{6BAB6F26-F351-4F54-BB01-EA0254B418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9026" y="9371708"/>
            <a:ext cx="4219175" cy="1483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205998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18002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99193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8459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Hele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denne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slidesektion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udfyldes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år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hvor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myndigheden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kortlægger</a:t>
            </a:r>
            <a:r>
              <a:rPr lang="en-GB" baseline="0" dirty="0" smtClean="0"/>
              <a:t> sin it-</a:t>
            </a:r>
            <a:r>
              <a:rPr lang="en-GB" baseline="0" dirty="0" err="1" smtClean="0"/>
              <a:t>systemportefølje</a:t>
            </a:r>
            <a:r>
              <a:rPr lang="en-GB" baseline="0" dirty="0" smtClean="0"/>
              <a:t>.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64575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3962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93189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60777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614844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405123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80717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4719393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4990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4024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7328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6156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9109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56933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48757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04324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332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A16CFAD1-D197-4A88-B173-A6412E995EE5}" type="slidenum">
              <a:rPr lang="en-GB" sz="1200">
                <a:solidFill>
                  <a:prstClr val="black"/>
                </a:solidFill>
                <a:latin typeface="Calibri" panose="020F0502020204030204"/>
              </a:rPr>
              <a:pPr defTabSz="893326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3675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13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764072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9.bin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0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3.bin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6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pic>
        <p:nvPicPr>
          <p:cNvPr id="10" name="image" descr="{&quot;templafy&quot;:{&quot;id&quot;:&quot;09459f99-5db5-44ac-976a-32da37d66e64&quot;}}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46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  <a:prstGeom prst="rect">
            <a:avLst/>
          </a:prstGeo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  <a:prstGeom prst="rect">
            <a:avLst/>
          </a:prstGeo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23350376" name="Logo" descr="{&quot;templafy&quot;:{&quot;id&quot;:&quot;a3cb8520-ae4f-4543-a329-680a22a7141e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05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662">
          <p15:clr>
            <a:srgbClr val="A4A3A4"/>
          </p15:clr>
        </p15:guide>
        <p15:guide id="2" pos="3839">
          <p15:clr>
            <a:srgbClr val="A4A3A4"/>
          </p15:clr>
        </p15:guide>
        <p15:guide id="3" pos="4016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</p:spTree>
    <p:extLst>
      <p:ext uri="{BB962C8B-B14F-4D97-AF65-F5344CB8AC3E}">
        <p14:creationId xmlns:p14="http://schemas.microsoft.com/office/powerpoint/2010/main" val="346059965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1406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97532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endParaRPr lang="da-DK" noProof="0" dirty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1255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21130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32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  <a:prstGeom prst="rect">
            <a:avLst/>
          </a:prstGeo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52324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  <p15:guide id="11" pos="1031">
          <p15:clr>
            <a:srgbClr val="A4A3A4"/>
          </p15:clr>
        </p15:guide>
        <p15:guide id="12" orient="horz" pos="1508">
          <p15:clr>
            <a:srgbClr val="A4A3A4"/>
          </p15:clr>
        </p15:guide>
        <p15:guide id="13" orient="horz" pos="2240">
          <p15:clr>
            <a:srgbClr val="A4A3A4"/>
          </p15:clr>
        </p15:guide>
        <p15:guide id="14" orient="horz" pos="1650">
          <p15:clr>
            <a:srgbClr val="A4A3A4"/>
          </p15:clr>
        </p15:guide>
        <p15:guide id="15" orient="horz" pos="2392">
          <p15:clr>
            <a:srgbClr val="A4A3A4"/>
          </p15:clr>
        </p15:guide>
        <p15:guide id="16" orient="horz" pos="2982">
          <p15:clr>
            <a:srgbClr val="A4A3A4"/>
          </p15:clr>
        </p15:guide>
        <p15:guide id="17" orient="horz" pos="4320">
          <p15:clr>
            <a:srgbClr val="A4A3A4"/>
          </p15:clr>
        </p15:guide>
        <p15:guide id="18" orient="horz" pos="3133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prstGeom prst="rect">
            <a:avLst/>
          </a:prstGeo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  <a:prstGeom prst="rect">
            <a:avLst/>
          </a:prstGeo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  <p:sp>
        <p:nvSpPr>
          <p:cNvPr id="12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587">
          <p15:clr>
            <a:srgbClr val="A4A3A4"/>
          </p15:clr>
        </p15:guide>
        <p15:guide id="2" pos="4755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D9A763BE-8F8D-41CD-AB3F-C977A728CB46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86214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2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723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prstGeom prst="rect">
            <a:avLst/>
          </a:prstGeo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  <a:endParaRPr lang="da-DK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  <p:sp>
        <p:nvSpPr>
          <p:cNvPr id="5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 dirty="0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 dirty="0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43D17F3-ED89-4F54-83F6-4B84D734FCE0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305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 dirty="0">
                <a:solidFill>
                  <a:schemeClr val="bg1"/>
                </a:solidFill>
              </a:rPr>
              <a:t/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 dirty="0">
                <a:solidFill>
                  <a:schemeClr val="bg1"/>
                </a:solidFill>
              </a:rPr>
              <a:t/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63305CAD-3432-468E-89E0-36FFC70B6B1D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5152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prstGeom prst="rect">
            <a:avLst/>
          </a:prstGeo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da-DK"/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634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798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12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pic>
        <p:nvPicPr>
          <p:cNvPr id="340550773" name="image" descr="{&quot;templafy&quot;:{&quot;id&quot;:&quot;5eca6a7a-fd65-4be1-a5a8-0418152e5b9f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7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2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49388"/>
            <a:ext cx="10784483" cy="4464049"/>
          </a:xfrm>
          <a:prstGeom prst="rect">
            <a:avLst/>
          </a:prstGeom>
        </p:spPr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1921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  <a:prstGeom prst="rect">
            <a:avLst/>
          </a:prstGeo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  <a:prstGeom prst="rect">
            <a:avLst/>
          </a:prstGeo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6514028" name="Logo" descr="{&quot;templafy&quot;:{&quot;id&quot;:&quot;e3d7294f-3f91-409d-959a-2ff086dd95e4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13247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05">
          <p15:clr>
            <a:srgbClr val="A4A3A4"/>
          </p15:clr>
        </p15:guide>
        <p15:guide id="2" pos="5528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926020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36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prstGeom prst="rect">
            <a:avLst/>
          </a:prstGeo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  <a:endParaRPr lang="da-DK" dirty="0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vert="horz"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8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  <a:prstGeom prst="rect">
            <a:avLst/>
          </a:prstGeo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  <a:prstGeom prst="rect">
            <a:avLst/>
          </a:prstGeo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3764651" name="Logo" descr="{&quot;templafy&quot;:{&quot;id&quot;:&quot;774d7d42-d193-4795-b33b-19b9fe7cec64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30841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05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705770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662">
          <p15:clr>
            <a:srgbClr val="A4A3A4"/>
          </p15:clr>
        </p15:guide>
        <p15:guide id="2" pos="3839">
          <p15:clr>
            <a:srgbClr val="A4A3A4"/>
          </p15:clr>
        </p15:guide>
        <p15:guide id="3" pos="4016">
          <p15:clr>
            <a:srgbClr val="A4A3A4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</p:spTree>
    <p:extLst>
      <p:ext uri="{BB962C8B-B14F-4D97-AF65-F5344CB8AC3E}">
        <p14:creationId xmlns:p14="http://schemas.microsoft.com/office/powerpoint/2010/main" val="3562312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32189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  <a:prstGeom prst="rect">
            <a:avLst/>
          </a:prstGeo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08296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endParaRPr lang="da-DK" noProof="0" dirty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682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49738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6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  <a:prstGeom prst="rect">
            <a:avLst/>
          </a:prstGeo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30569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  <p15:guide id="11" pos="1031">
          <p15:clr>
            <a:srgbClr val="A4A3A4"/>
          </p15:clr>
        </p15:guide>
        <p15:guide id="12" orient="horz" pos="1508">
          <p15:clr>
            <a:srgbClr val="A4A3A4"/>
          </p15:clr>
        </p15:guide>
        <p15:guide id="13" orient="horz" pos="2240">
          <p15:clr>
            <a:srgbClr val="A4A3A4"/>
          </p15:clr>
        </p15:guide>
        <p15:guide id="14" orient="horz" pos="1650">
          <p15:clr>
            <a:srgbClr val="A4A3A4"/>
          </p15:clr>
        </p15:guide>
        <p15:guide id="15" orient="horz" pos="2392">
          <p15:clr>
            <a:srgbClr val="A4A3A4"/>
          </p15:clr>
        </p15:guide>
        <p15:guide id="16" orient="horz" pos="2982">
          <p15:clr>
            <a:srgbClr val="A4A3A4"/>
          </p15:clr>
        </p15:guide>
        <p15:guide id="17" orient="horz" pos="4320">
          <p15:clr>
            <a:srgbClr val="A4A3A4"/>
          </p15:clr>
        </p15:guide>
        <p15:guide id="18" orient="horz" pos="3133">
          <p15:clr>
            <a:srgbClr val="A4A3A4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25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/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588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6320031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4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prstGeom prst="rect">
            <a:avLst/>
          </a:prstGeo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  <a:endParaRPr lang="da-DK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  <p:sp>
        <p:nvSpPr>
          <p:cNvPr id="14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174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85117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0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6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EA06A748-A523-4020-B71F-BF641BB0C995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71297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 dirty="0">
                <a:solidFill>
                  <a:schemeClr val="bg1"/>
                </a:solidFill>
              </a:rPr>
              <a:t/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 dirty="0">
                <a:solidFill>
                  <a:schemeClr val="bg1"/>
                </a:solidFill>
              </a:rPr>
              <a:t/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69F9D4F1-47F6-43BF-A2BB-A3EBC9124D97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1364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prstGeom prst="rect">
            <a:avLst/>
          </a:prstGeo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Indsæt titel</a:t>
            </a:r>
            <a:endParaRPr lang="da-DK"/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00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941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136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pic>
        <p:nvPicPr>
          <p:cNvPr id="1677664523" name="image" descr="{&quot;templafy&quot;:{&quot;id&quot;:&quot;09459f99-5db5-44ac-976a-32da37d66e64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59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/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833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49388"/>
            <a:ext cx="10784483" cy="4464049"/>
          </a:xfrm>
          <a:prstGeom prst="rect">
            <a:avLst/>
          </a:prstGeom>
        </p:spPr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6623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  <a:prstGeom prst="rect">
            <a:avLst/>
          </a:prstGeom>
        </p:spPr>
        <p:txBody>
          <a:bodyPr lIns="72000" tIns="36000" rIns="72000" anchor="t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  <a:prstGeom prst="rect">
            <a:avLst/>
          </a:prstGeom>
        </p:spPr>
        <p:txBody>
          <a:bodyPr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22947131" name="Logo" descr="{&quot;templafy&quot;:{&quot;id&quot;:&quot;2f58ddaa-934c-446e-9577-25a67b2ee27d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/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/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/>
                </a:solidFill>
                <a:cs typeface="Arial" charset="0"/>
              </a:rPr>
              <a:t>for at vise logoet</a:t>
            </a:r>
            <a:endParaRPr lang="da-DK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01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05">
          <p15:clr>
            <a:srgbClr val="A4A3A4"/>
          </p15:clr>
        </p15:guide>
        <p15:guide id="2" pos="5528">
          <p15:clr>
            <a:srgbClr val="A4A3A4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  <a:prstGeom prst="rect">
            <a:avLst/>
          </a:prstGeom>
        </p:spPr>
        <p:txBody>
          <a:bodyPr lIns="72000" tIns="36000" rIns="72000" anchor="t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  <a:prstGeom prst="rect">
            <a:avLst/>
          </a:prstGeom>
        </p:spPr>
        <p:txBody>
          <a:bodyPr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23350376" name="Logo" descr="{&quot;templafy&quot;:{&quot;id&quot;:&quot;a3cb8520-ae4f-4543-a329-680a22a7141e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/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/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/>
                </a:solidFill>
                <a:cs typeface="Arial" charset="0"/>
              </a:rPr>
              <a:t>for at vise logoet</a:t>
            </a:r>
            <a:endParaRPr lang="da-DK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46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05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703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4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318364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662">
          <p15:clr>
            <a:srgbClr val="A4A3A4"/>
          </p15:clr>
        </p15:guide>
        <p15:guide id="2" pos="3839">
          <p15:clr>
            <a:srgbClr val="A4A3A4"/>
          </p15:clr>
        </p15:guide>
        <p15:guide id="3" pos="4016">
          <p15:clr>
            <a:srgbClr val="A4A3A4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4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683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4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91210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4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  <a:prstGeom prst="rect">
            <a:avLst/>
          </a:prstGeom>
        </p:spPr>
        <p:txBody>
          <a:bodyPr rIns="144000"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</a:t>
            </a:r>
            <a:endParaRPr lang="da-DK"/>
          </a:p>
          <a:p>
            <a:pPr lvl="6"/>
            <a:r>
              <a:rPr lang="da-DK" noProof="0" dirty="0"/>
              <a:t>7</a:t>
            </a:r>
            <a:endParaRPr lang="da-DK"/>
          </a:p>
          <a:p>
            <a:pPr lvl="7"/>
            <a:r>
              <a:rPr lang="da-DK" noProof="0" dirty="0"/>
              <a:t>8</a:t>
            </a:r>
            <a:endParaRPr lang="da-DK"/>
          </a:p>
          <a:p>
            <a:pPr lvl="8"/>
            <a:r>
              <a:rPr lang="da-DK" noProof="0" dirty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94960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>
                <a:solidFill>
                  <a:schemeClr val="tx1"/>
                </a:solidFill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  <a:prstGeom prst="rect">
            <a:avLst/>
          </a:prstGeo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endParaRPr lang="da-DK" noProof="0" dirty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82933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640203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0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  <a:prstGeom prst="rect">
            <a:avLst/>
          </a:prstGeo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  <a:prstGeom prst="rect">
            <a:avLst/>
          </a:prstGeo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  <a:prstGeom prst="rect">
            <a:avLst/>
          </a:prstGeom>
        </p:spPr>
        <p:txBody>
          <a:bodyPr lIns="72000" rIns="72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Placer ikon her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495684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  <p15:guide id="11" pos="1031">
          <p15:clr>
            <a:srgbClr val="A4A3A4"/>
          </p15:clr>
        </p15:guide>
        <p15:guide id="12" orient="horz" pos="1508">
          <p15:clr>
            <a:srgbClr val="A4A3A4"/>
          </p15:clr>
        </p15:guide>
        <p15:guide id="13" orient="horz" pos="2240">
          <p15:clr>
            <a:srgbClr val="A4A3A4"/>
          </p15:clr>
        </p15:guide>
        <p15:guide id="14" orient="horz" pos="1650">
          <p15:clr>
            <a:srgbClr val="A4A3A4"/>
          </p15:clr>
        </p15:guide>
        <p15:guide id="15" orient="horz" pos="2392">
          <p15:clr>
            <a:srgbClr val="A4A3A4"/>
          </p15:clr>
        </p15:guide>
        <p15:guide id="16" orient="horz" pos="2982">
          <p15:clr>
            <a:srgbClr val="A4A3A4"/>
          </p15:clr>
        </p15:guide>
        <p15:guide id="17" orient="horz" pos="4320">
          <p15:clr>
            <a:srgbClr val="A4A3A4"/>
          </p15:clr>
        </p15:guide>
        <p15:guide id="18" orient="horz" pos="3133">
          <p15:clr>
            <a:srgbClr val="A4A3A4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383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056656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4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816077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prstGeom prst="rect">
            <a:avLst/>
          </a:prstGeo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  <a:endParaRPr lang="da-DK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  <p:sp>
        <p:nvSpPr>
          <p:cNvPr id="5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004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246A9FC-C27C-4B52-845D-6E56F32A682F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5973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  <a:prstGeom prst="rect">
            <a:avLst/>
          </a:prstGeo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  <a:endParaRPr lang="da-DK"/>
          </a:p>
          <a:p>
            <a:pPr lvl="6"/>
            <a:r>
              <a:rPr lang="da-DK" dirty="0"/>
              <a:t>7</a:t>
            </a:r>
            <a:endParaRPr lang="da-DK"/>
          </a:p>
          <a:p>
            <a:pPr lvl="7"/>
            <a:r>
              <a:rPr lang="da-DK" dirty="0"/>
              <a:t>8</a:t>
            </a:r>
            <a:endParaRPr lang="da-DK"/>
          </a:p>
          <a:p>
            <a:pPr lvl="8"/>
            <a:r>
              <a:rPr lang="da-DK" dirty="0"/>
              <a:t>9</a:t>
            </a:r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7802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 dirty="0">
                <a:solidFill>
                  <a:schemeClr val="bg1"/>
                </a:solidFill>
              </a:rPr>
              <a:t/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 dirty="0">
                <a:solidFill>
                  <a:schemeClr val="bg1"/>
                </a:solidFill>
              </a:rPr>
              <a:t/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BB4E79D-4523-449D-B869-D863E628A0F2}" type="datetime1">
              <a:rPr lang="da-DK" smtClean="0"/>
              <a:t>13-09-2024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78449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224389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84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7" name="Slide Number Placeholder 5 (FAST)"/>
          <p:cNvSpPr txBox="1">
            <a:spLocks/>
          </p:cNvSpPr>
          <p:nvPr userDrawn="1"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657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830056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8" name="think-cell Slide" r:id="rId4" imgW="342" imgH="337" progId="TCLayout.ActiveDocument.1">
                  <p:embed/>
                </p:oleObj>
              </mc:Choice>
              <mc:Fallback>
                <p:oleObj name="think-cell Slide" r:id="rId4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 rIns="1036800"/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  <a:prstGeom prst="rect">
            <a:avLst/>
          </a:prstGeo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  <a:prstGeom prst="rect">
            <a:avLst/>
          </a:prstGeo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  <a:endParaRPr lang="da-DK"/>
          </a:p>
          <a:p>
            <a:pPr lvl="1"/>
            <a:r>
              <a:rPr lang="da-DK" dirty="0"/>
              <a:t>Andet niveau</a:t>
            </a:r>
            <a:endParaRPr lang="da-DK"/>
          </a:p>
          <a:p>
            <a:pPr lvl="2"/>
            <a:r>
              <a:rPr lang="da-DK" dirty="0"/>
              <a:t>Tredje niveau</a:t>
            </a:r>
            <a:endParaRPr lang="da-DK"/>
          </a:p>
          <a:p>
            <a:pPr lvl="3"/>
            <a:r>
              <a:rPr lang="da-DK" dirty="0"/>
              <a:t>Fjerde niveau</a:t>
            </a:r>
            <a:endParaRPr lang="da-DK"/>
          </a:p>
          <a:p>
            <a:pPr lvl="4"/>
            <a:r>
              <a:rPr lang="da-DK" dirty="0"/>
              <a:t>Femte niveau</a:t>
            </a:r>
            <a:endParaRPr lang="da-DK"/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22947131" name="Logo" descr="{&quot;templafy&quot;:{&quot;id&quot;:&quot;2f58ddaa-934c-446e-9577-25a67b2ee27d&quot;}}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05">
          <p15:clr>
            <a:srgbClr val="A4A3A4"/>
          </p15:clr>
        </p15:guide>
        <p15:guide id="2" pos="5528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vmlDrawing" Target="../drawings/vmlDrawing8.v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oleObject" Target="../embeddings/oleObject8.bin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tags" Target="../tags/tag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4.xml"/><Relationship Id="rId21" Type="http://schemas.openxmlformats.org/officeDocument/2006/relationships/vmlDrawing" Target="../drawings/vmlDrawing11.v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23" Type="http://schemas.openxmlformats.org/officeDocument/2006/relationships/oleObject" Target="../embeddings/oleObject11.bin"/><Relationship Id="rId10" Type="http://schemas.openxmlformats.org/officeDocument/2006/relationships/slideLayout" Target="../slideLayouts/slideLayout51.xml"/><Relationship Id="rId19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Relationship Id="rId22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7249514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" name="think-cell Slide" r:id="rId26" imgW="347" imgH="348" progId="TCLayout.ActiveDocument.1">
                  <p:embed/>
                </p:oleObj>
              </mc:Choice>
              <mc:Fallback>
                <p:oleObj name="think-cell Slide" r:id="rId2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804" r:id="rId2"/>
    <p:sldLayoutId id="2147483649" r:id="rId3"/>
    <p:sldLayoutId id="2147483807" r:id="rId4"/>
    <p:sldLayoutId id="2147483747" r:id="rId5"/>
    <p:sldLayoutId id="2147483754" r:id="rId6"/>
    <p:sldLayoutId id="2147483808" r:id="rId7"/>
    <p:sldLayoutId id="2147483656" r:id="rId8"/>
    <p:sldLayoutId id="2147483738" r:id="rId9"/>
    <p:sldLayoutId id="2147483739" r:id="rId10"/>
    <p:sldLayoutId id="2147483658" r:id="rId11"/>
    <p:sldLayoutId id="2147483748" r:id="rId12"/>
    <p:sldLayoutId id="2147483750" r:id="rId13"/>
    <p:sldLayoutId id="2147483749" r:id="rId14"/>
    <p:sldLayoutId id="2147483759" r:id="rId15"/>
    <p:sldLayoutId id="2147483752" r:id="rId16"/>
    <p:sldLayoutId id="2147483720" r:id="rId17"/>
    <p:sldLayoutId id="2147483741" r:id="rId18"/>
    <p:sldLayoutId id="2147483727" r:id="rId19"/>
    <p:sldLayoutId id="2147483736" r:id="rId20"/>
    <p:sldLayoutId id="2147483745" r:id="rId21"/>
    <p:sldLayoutId id="2147483746" r:id="rId2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>
          <p15:clr>
            <a:srgbClr val="A4A3A4"/>
          </p15:clr>
        </p15:guide>
        <p15:guide id="2" pos="7236">
          <p15:clr>
            <a:srgbClr val="A4A3A4"/>
          </p15:clr>
        </p15:guide>
        <p15:guide id="4" orient="horz" pos="913">
          <p15:clr>
            <a:srgbClr val="A4A3A4"/>
          </p15:clr>
        </p15:guide>
        <p15:guide id="5" orient="horz" pos="3725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42671824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9"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805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7" r:id="rId16"/>
    <p:sldLayoutId id="2147483779" r:id="rId17"/>
    <p:sldLayoutId id="2147483780" r:id="rId18"/>
    <p:sldLayoutId id="214748378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>
          <p15:clr>
            <a:srgbClr val="A4A3A4"/>
          </p15:clr>
        </p15:guide>
        <p15:guide id="2" pos="7236">
          <p15:clr>
            <a:srgbClr val="A4A3A4"/>
          </p15:clr>
        </p15:guide>
        <p15:guide id="4" orient="horz" pos="913">
          <p15:clr>
            <a:srgbClr val="A4A3A4"/>
          </p15:clr>
        </p15:guide>
        <p15:guide id="5" orient="horz" pos="3725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26090120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73"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44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809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810" r:id="rId16"/>
    <p:sldLayoutId id="2147483801" r:id="rId17"/>
    <p:sldLayoutId id="2147483802" r:id="rId18"/>
    <p:sldLayoutId id="2147483803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>
          <p15:clr>
            <a:srgbClr val="A4A3A4"/>
          </p15:clr>
        </p15:guide>
        <p15:guide id="2" pos="7236">
          <p15:clr>
            <a:srgbClr val="A4A3A4"/>
          </p15:clr>
        </p15:guide>
        <p15:guide id="4" orient="horz" pos="913">
          <p15:clr>
            <a:srgbClr val="A4A3A4"/>
          </p15:clr>
        </p15:guide>
        <p15:guide id="5" orient="horz" pos="3725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customXml" Target="../../customXml/item64.xml"/><Relationship Id="rId7" Type="http://schemas.openxmlformats.org/officeDocument/2006/relationships/notesSlide" Target="../notesSlides/notesSlide6.xml"/><Relationship Id="rId2" Type="http://schemas.openxmlformats.org/officeDocument/2006/relationships/customXml" Target="../../customXml/item4.xml"/><Relationship Id="rId1" Type="http://schemas.openxmlformats.org/officeDocument/2006/relationships/vmlDrawing" Target="../drawings/vmlDrawing21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9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customXml" Target="../../customXml/item65.xml"/><Relationship Id="rId7" Type="http://schemas.openxmlformats.org/officeDocument/2006/relationships/notesSlide" Target="../notesSlides/notesSlide7.xml"/><Relationship Id="rId2" Type="http://schemas.openxmlformats.org/officeDocument/2006/relationships/customXml" Target="../../customXml/item46.xml"/><Relationship Id="rId1" Type="http://schemas.openxmlformats.org/officeDocument/2006/relationships/vmlDrawing" Target="../drawings/vmlDrawing22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customXml" Target="../../customXml/item12.xml"/><Relationship Id="rId7" Type="http://schemas.openxmlformats.org/officeDocument/2006/relationships/notesSlide" Target="../notesSlides/notesSlide8.xml"/><Relationship Id="rId2" Type="http://schemas.openxmlformats.org/officeDocument/2006/relationships/customXml" Target="../../customXml/item40.xml"/><Relationship Id="rId1" Type="http://schemas.openxmlformats.org/officeDocument/2006/relationships/vmlDrawing" Target="../drawings/vmlDrawing23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26" Type="http://schemas.openxmlformats.org/officeDocument/2006/relationships/tags" Target="../tags/tag55.xml"/><Relationship Id="rId39" Type="http://schemas.openxmlformats.org/officeDocument/2006/relationships/oleObject" Target="../embeddings/oleObject24.bin"/><Relationship Id="rId3" Type="http://schemas.openxmlformats.org/officeDocument/2006/relationships/tags" Target="../tags/tag32.xml"/><Relationship Id="rId21" Type="http://schemas.openxmlformats.org/officeDocument/2006/relationships/tags" Target="../tags/tag50.xml"/><Relationship Id="rId34" Type="http://schemas.openxmlformats.org/officeDocument/2006/relationships/tags" Target="../tags/tag63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5" Type="http://schemas.openxmlformats.org/officeDocument/2006/relationships/tags" Target="../tags/tag54.xml"/><Relationship Id="rId33" Type="http://schemas.openxmlformats.org/officeDocument/2006/relationships/tags" Target="../tags/tag62.xml"/><Relationship Id="rId38" Type="http://schemas.openxmlformats.org/officeDocument/2006/relationships/notesSlide" Target="../notesSlides/notesSlide9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tags" Target="../tags/tag49.xml"/><Relationship Id="rId29" Type="http://schemas.openxmlformats.org/officeDocument/2006/relationships/tags" Target="../tags/tag58.xml"/><Relationship Id="rId1" Type="http://schemas.openxmlformats.org/officeDocument/2006/relationships/vmlDrawing" Target="../drawings/vmlDrawing24.v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24" Type="http://schemas.openxmlformats.org/officeDocument/2006/relationships/tags" Target="../tags/tag53.xml"/><Relationship Id="rId32" Type="http://schemas.openxmlformats.org/officeDocument/2006/relationships/tags" Target="../tags/tag61.xml"/><Relationship Id="rId37" Type="http://schemas.openxmlformats.org/officeDocument/2006/relationships/slideLayout" Target="../slideLayouts/slideLayout19.xml"/><Relationship Id="rId40" Type="http://schemas.openxmlformats.org/officeDocument/2006/relationships/image" Target="../media/image1.emf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23" Type="http://schemas.openxmlformats.org/officeDocument/2006/relationships/tags" Target="../tags/tag52.xml"/><Relationship Id="rId28" Type="http://schemas.openxmlformats.org/officeDocument/2006/relationships/tags" Target="../tags/tag57.xml"/><Relationship Id="rId36" Type="http://schemas.openxmlformats.org/officeDocument/2006/relationships/tags" Target="../tags/tag65.xml"/><Relationship Id="rId10" Type="http://schemas.openxmlformats.org/officeDocument/2006/relationships/tags" Target="../tags/tag39.xml"/><Relationship Id="rId19" Type="http://schemas.openxmlformats.org/officeDocument/2006/relationships/tags" Target="../tags/tag48.xml"/><Relationship Id="rId31" Type="http://schemas.openxmlformats.org/officeDocument/2006/relationships/tags" Target="../tags/tag60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Relationship Id="rId22" Type="http://schemas.openxmlformats.org/officeDocument/2006/relationships/tags" Target="../tags/tag51.xml"/><Relationship Id="rId27" Type="http://schemas.openxmlformats.org/officeDocument/2006/relationships/tags" Target="../tags/tag56.xml"/><Relationship Id="rId30" Type="http://schemas.openxmlformats.org/officeDocument/2006/relationships/tags" Target="../tags/tag59.xml"/><Relationship Id="rId35" Type="http://schemas.openxmlformats.org/officeDocument/2006/relationships/tags" Target="../tags/tag6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customXml" Target="../../customXml/item76.xml"/><Relationship Id="rId7" Type="http://schemas.openxmlformats.org/officeDocument/2006/relationships/notesSlide" Target="../notesSlides/notesSlide10.xml"/><Relationship Id="rId2" Type="http://schemas.openxmlformats.org/officeDocument/2006/relationships/customXml" Target="../../customXml/item34.xml"/><Relationship Id="rId1" Type="http://schemas.openxmlformats.org/officeDocument/2006/relationships/vmlDrawing" Target="../drawings/vmlDrawing25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customXml" Target="../../customXml/item13.xml"/><Relationship Id="rId7" Type="http://schemas.openxmlformats.org/officeDocument/2006/relationships/notesSlide" Target="../notesSlides/notesSlide11.xml"/><Relationship Id="rId2" Type="http://schemas.openxmlformats.org/officeDocument/2006/relationships/customXml" Target="../../customXml/item7.xml"/><Relationship Id="rId1" Type="http://schemas.openxmlformats.org/officeDocument/2006/relationships/vmlDrawing" Target="../drawings/vmlDrawing26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9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customXml" Target="../../customXml/item57.xml"/><Relationship Id="rId7" Type="http://schemas.openxmlformats.org/officeDocument/2006/relationships/notesSlide" Target="../notesSlides/notesSlide12.xml"/><Relationship Id="rId2" Type="http://schemas.openxmlformats.org/officeDocument/2006/relationships/customXml" Target="../../customXml/item60.xml"/><Relationship Id="rId1" Type="http://schemas.openxmlformats.org/officeDocument/2006/relationships/vmlDrawing" Target="../drawings/vmlDrawing27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9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customXml" Target="../../customXml/item31.xml"/><Relationship Id="rId7" Type="http://schemas.openxmlformats.org/officeDocument/2006/relationships/notesSlide" Target="../notesSlides/notesSlide13.xml"/><Relationship Id="rId2" Type="http://schemas.openxmlformats.org/officeDocument/2006/relationships/customXml" Target="../../customXml/item19.xml"/><Relationship Id="rId1" Type="http://schemas.openxmlformats.org/officeDocument/2006/relationships/vmlDrawing" Target="../drawings/vmlDrawing28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customXml" Target="../../customXml/item33.xml"/><Relationship Id="rId7" Type="http://schemas.openxmlformats.org/officeDocument/2006/relationships/notesSlide" Target="../notesSlides/notesSlide14.xml"/><Relationship Id="rId2" Type="http://schemas.openxmlformats.org/officeDocument/2006/relationships/customXml" Target="../../customXml/item18.xml"/><Relationship Id="rId1" Type="http://schemas.openxmlformats.org/officeDocument/2006/relationships/vmlDrawing" Target="../drawings/vmlDrawing29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customXml" Target="../../customXml/item53.xml"/><Relationship Id="rId7" Type="http://schemas.openxmlformats.org/officeDocument/2006/relationships/notesSlide" Target="../notesSlides/notesSlide15.xml"/><Relationship Id="rId2" Type="http://schemas.openxmlformats.org/officeDocument/2006/relationships/customXml" Target="../../customXml/item85.xml"/><Relationship Id="rId1" Type="http://schemas.openxmlformats.org/officeDocument/2006/relationships/vmlDrawing" Target="../drawings/vmlDrawing30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9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customXml" Target="../../customXml/item79.xml"/><Relationship Id="rId7" Type="http://schemas.openxmlformats.org/officeDocument/2006/relationships/notesSlide" Target="../notesSlides/notesSlide16.xml"/><Relationship Id="rId2" Type="http://schemas.openxmlformats.org/officeDocument/2006/relationships/customXml" Target="../../customXml/item49.xml"/><Relationship Id="rId1" Type="http://schemas.openxmlformats.org/officeDocument/2006/relationships/vmlDrawing" Target="../drawings/vmlDrawing31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9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customXml" Target="../../customXml/item52.xml"/><Relationship Id="rId7" Type="http://schemas.openxmlformats.org/officeDocument/2006/relationships/notesSlide" Target="../notesSlides/notesSlide17.xml"/><Relationship Id="rId2" Type="http://schemas.openxmlformats.org/officeDocument/2006/relationships/customXml" Target="../../customXml/item20.xml"/><Relationship Id="rId1" Type="http://schemas.openxmlformats.org/officeDocument/2006/relationships/vmlDrawing" Target="../drawings/vmlDrawing32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16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customXml" Target="../../customXml/item38.xml"/><Relationship Id="rId7" Type="http://schemas.openxmlformats.org/officeDocument/2006/relationships/notesSlide" Target="../notesSlides/notesSlide18.xml"/><Relationship Id="rId2" Type="http://schemas.openxmlformats.org/officeDocument/2006/relationships/customXml" Target="../../customXml/item21.xml"/><Relationship Id="rId1" Type="http://schemas.openxmlformats.org/officeDocument/2006/relationships/vmlDrawing" Target="../drawings/vmlDrawing33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9" Type="http://schemas.openxmlformats.org/officeDocument/2006/relationships/image" Target="../media/image16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customXml" Target="../../customXml/item16.xml"/><Relationship Id="rId7" Type="http://schemas.openxmlformats.org/officeDocument/2006/relationships/notesSlide" Target="../notesSlides/notesSlide19.xml"/><Relationship Id="rId2" Type="http://schemas.openxmlformats.org/officeDocument/2006/relationships/customXml" Target="../../customXml/item47.xml"/><Relationship Id="rId1" Type="http://schemas.openxmlformats.org/officeDocument/2006/relationships/vmlDrawing" Target="../drawings/vmlDrawing34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customXml" Target="../../customXml/item50.xml"/><Relationship Id="rId7" Type="http://schemas.openxmlformats.org/officeDocument/2006/relationships/notesSlide" Target="../notesSlides/notesSlide20.xml"/><Relationship Id="rId2" Type="http://schemas.openxmlformats.org/officeDocument/2006/relationships/customXml" Target="../../customXml/item63.xml"/><Relationship Id="rId1" Type="http://schemas.openxmlformats.org/officeDocument/2006/relationships/vmlDrawing" Target="../drawings/vmlDrawing35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9" Type="http://schemas.openxmlformats.org/officeDocument/2006/relationships/image" Target="../media/image16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customXml" Target="../../customXml/item15.xml"/><Relationship Id="rId7" Type="http://schemas.openxmlformats.org/officeDocument/2006/relationships/notesSlide" Target="../notesSlides/notesSlide21.xml"/><Relationship Id="rId2" Type="http://schemas.openxmlformats.org/officeDocument/2006/relationships/customXml" Target="../../customXml/item39.xml"/><Relationship Id="rId1" Type="http://schemas.openxmlformats.org/officeDocument/2006/relationships/vmlDrawing" Target="../drawings/vmlDrawing36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9" Type="http://schemas.openxmlformats.org/officeDocument/2006/relationships/image" Target="../media/image16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customXml" Target="../../customXml/item8.xml"/><Relationship Id="rId7" Type="http://schemas.openxmlformats.org/officeDocument/2006/relationships/notesSlide" Target="../notesSlides/notesSlide22.xml"/><Relationship Id="rId2" Type="http://schemas.openxmlformats.org/officeDocument/2006/relationships/customXml" Target="../../customXml/item66.xml"/><Relationship Id="rId1" Type="http://schemas.openxmlformats.org/officeDocument/2006/relationships/vmlDrawing" Target="../drawings/vmlDrawing37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9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Layout" Target="../slideLayouts/slideLayout2.xml"/><Relationship Id="rId7" Type="http://schemas.openxmlformats.org/officeDocument/2006/relationships/slide" Target="slide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slide" Target="slide4.xml"/><Relationship Id="rId5" Type="http://schemas.openxmlformats.org/officeDocument/2006/relationships/image" Target="../media/image16.emf"/><Relationship Id="rId10" Type="http://schemas.openxmlformats.org/officeDocument/2006/relationships/slide" Target="slide19.xml"/><Relationship Id="rId4" Type="http://schemas.openxmlformats.org/officeDocument/2006/relationships/oleObject" Target="../embeddings/oleObject15.bin"/><Relationship Id="rId9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customXml" Target="../../customXml/item78.xml"/><Relationship Id="rId7" Type="http://schemas.openxmlformats.org/officeDocument/2006/relationships/notesSlide" Target="../notesSlides/notesSlide3.xml"/><Relationship Id="rId2" Type="http://schemas.openxmlformats.org/officeDocument/2006/relationships/customXml" Target="../../customXml/item80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customXml" Target="../../customXml/item45.xml"/><Relationship Id="rId7" Type="http://schemas.openxmlformats.org/officeDocument/2006/relationships/notesSlide" Target="../notesSlides/notesSlide4.xml"/><Relationship Id="rId2" Type="http://schemas.openxmlformats.org/officeDocument/2006/relationships/customXml" Target="../../customXml/item86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9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customXml" Target="../../customXml/item67.xml"/><Relationship Id="rId7" Type="http://schemas.openxmlformats.org/officeDocument/2006/relationships/notesSlide" Target="../notesSlides/notesSlide5.xml"/><Relationship Id="rId2" Type="http://schemas.openxmlformats.org/officeDocument/2006/relationships/customXml" Target="../../customXml/item1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9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3"/>
          </p:nvPr>
        </p:nvSpPr>
        <p:spPr>
          <a:xfrm>
            <a:off x="702668" y="1297840"/>
            <a:ext cx="10784482" cy="444994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Formålet med </a:t>
            </a:r>
            <a:r>
              <a:rPr lang="da-DK" sz="1600" dirty="0" smtClean="0"/>
              <a:t>it-handlingsplanen </a:t>
            </a:r>
            <a:r>
              <a:rPr lang="da-DK" sz="1600" dirty="0"/>
              <a:t>er at give It-rådet og myndighedens ledelse et overblik over it-porteføljen, herunder de største udfordringer, vigtigste prioriteter </a:t>
            </a:r>
            <a:r>
              <a:rPr lang="da-DK" sz="1600" dirty="0" smtClean="0"/>
              <a:t>og it-aktiviteter, samt myndighedens </a:t>
            </a:r>
            <a:r>
              <a:rPr lang="da-DK" sz="1600" dirty="0"/>
              <a:t>kapacitet</a:t>
            </a:r>
            <a:r>
              <a:rPr lang="da-DK" sz="1600" dirty="0" smtClean="0"/>
              <a:t>.</a:t>
            </a:r>
            <a:endParaRPr lang="da-D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It-handlingsplanens </a:t>
            </a:r>
            <a:r>
              <a:rPr lang="da-DK" sz="1600" dirty="0"/>
              <a:t>punkter skal følge skabelonens rækkefølge, men myndigheden kan frit anvende egne rapporteringsformater og tilpasse skabelonen efter </a:t>
            </a:r>
            <a:r>
              <a:rPr lang="da-DK" sz="1600" dirty="0" smtClean="0"/>
              <a:t>behov fx ved at udfolde et emne på flere slides eller sætte visualiseringer på egne slides.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Alle </a:t>
            </a:r>
            <a:r>
              <a:rPr lang="da-DK" sz="1600" dirty="0"/>
              <a:t>efterspurgte informationer i nærværende </a:t>
            </a:r>
            <a:r>
              <a:rPr lang="da-DK" sz="1600" dirty="0" smtClean="0"/>
              <a:t>skabelon skal </a:t>
            </a:r>
            <a:r>
              <a:rPr lang="da-DK" sz="1600" dirty="0"/>
              <a:t>være dækket uanset om skabelonen anvendes, tilpasses eller om der anvendes egne rapporteringsformater.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Myndigheden er velkommen til at </a:t>
            </a:r>
            <a:r>
              <a:rPr lang="da-DK" sz="1600" dirty="0" smtClean="0"/>
              <a:t>indsætte 1-3 </a:t>
            </a:r>
            <a:r>
              <a:rPr lang="da-DK" sz="1600" dirty="0"/>
              <a:t>spørgsmål til Statens It-råd i </a:t>
            </a:r>
            <a:r>
              <a:rPr lang="da-DK" sz="1600" dirty="0" smtClean="0"/>
              <a:t>materialet, hvis der ønskes sparring på særlige områder.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 smtClean="0"/>
              <a:t>It-handlingsplanen skal ikke vises og præsenteres på mødet. </a:t>
            </a:r>
            <a:endParaRPr lang="da-D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 smtClean="0"/>
          </a:p>
          <a:p>
            <a:pPr>
              <a:buNone/>
            </a:pPr>
            <a:endParaRPr lang="da-DK" sz="16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Retningslinjer for it-handlingsplanen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30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935848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52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sz="2400" dirty="0">
                <a:solidFill>
                  <a:srgbClr val="000000"/>
                </a:solidFill>
              </a:rPr>
              <a:t>EKSEMPEL: Ressourcer og GAP opgjort i årsværk på organisationsniveau med fremhævelse af primære flaskehalse</a:t>
            </a:r>
            <a:endParaRPr lang="da-DK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" name="Tabel 6" descr="EKSEMPEL: Ressourcer og GAP opgjort i årsværk på organisationsniveau med fremhævelse af primære flaskehalse. &#10;&#10;Eksempler på akutelle flaskehale: &#10;1. Centeret har 3 udbudsprojekter, som er delvist overlappende, og der mangler udbudsjurister alle steder. &#10;&#10;2. Kontor A-2 har kun en arkitekt og har behov for ifm. forhandlinger med tilbudsgiver &#10;&#10;3. Kontor B-1 Har ikke tid til at lære nye medarbejdere op i gammelt vanskeligt system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77554"/>
              </p:ext>
            </p:extLst>
          </p:nvPr>
        </p:nvGraphicFramePr>
        <p:xfrm>
          <a:off x="605484" y="1268762"/>
          <a:ext cx="10881669" cy="5004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9607">
                  <a:extLst>
                    <a:ext uri="{9D8B030D-6E8A-4147-A177-3AD203B41FA5}">
                      <a16:colId xmlns:a16="http://schemas.microsoft.com/office/drawing/2014/main" val="2689591307"/>
                    </a:ext>
                  </a:extLst>
                </a:gridCol>
                <a:gridCol w="3933077">
                  <a:extLst>
                    <a:ext uri="{9D8B030D-6E8A-4147-A177-3AD203B41FA5}">
                      <a16:colId xmlns:a16="http://schemas.microsoft.com/office/drawing/2014/main" val="4074809350"/>
                    </a:ext>
                  </a:extLst>
                </a:gridCol>
                <a:gridCol w="364909">
                  <a:extLst>
                    <a:ext uri="{9D8B030D-6E8A-4147-A177-3AD203B41FA5}">
                      <a16:colId xmlns:a16="http://schemas.microsoft.com/office/drawing/2014/main" val="4197289473"/>
                    </a:ext>
                  </a:extLst>
                </a:gridCol>
                <a:gridCol w="421690">
                  <a:extLst>
                    <a:ext uri="{9D8B030D-6E8A-4147-A177-3AD203B41FA5}">
                      <a16:colId xmlns:a16="http://schemas.microsoft.com/office/drawing/2014/main" val="1174907498"/>
                    </a:ext>
                  </a:extLst>
                </a:gridCol>
                <a:gridCol w="491971">
                  <a:extLst>
                    <a:ext uri="{9D8B030D-6E8A-4147-A177-3AD203B41FA5}">
                      <a16:colId xmlns:a16="http://schemas.microsoft.com/office/drawing/2014/main" val="1175613301"/>
                    </a:ext>
                  </a:extLst>
                </a:gridCol>
                <a:gridCol w="421690">
                  <a:extLst>
                    <a:ext uri="{9D8B030D-6E8A-4147-A177-3AD203B41FA5}">
                      <a16:colId xmlns:a16="http://schemas.microsoft.com/office/drawing/2014/main" val="2499986000"/>
                    </a:ext>
                  </a:extLst>
                </a:gridCol>
                <a:gridCol w="491971">
                  <a:extLst>
                    <a:ext uri="{9D8B030D-6E8A-4147-A177-3AD203B41FA5}">
                      <a16:colId xmlns:a16="http://schemas.microsoft.com/office/drawing/2014/main" val="577612095"/>
                    </a:ext>
                  </a:extLst>
                </a:gridCol>
                <a:gridCol w="400057">
                  <a:extLst>
                    <a:ext uri="{9D8B030D-6E8A-4147-A177-3AD203B41FA5}">
                      <a16:colId xmlns:a16="http://schemas.microsoft.com/office/drawing/2014/main" val="2954795343"/>
                    </a:ext>
                  </a:extLst>
                </a:gridCol>
                <a:gridCol w="443323">
                  <a:extLst>
                    <a:ext uri="{9D8B030D-6E8A-4147-A177-3AD203B41FA5}">
                      <a16:colId xmlns:a16="http://schemas.microsoft.com/office/drawing/2014/main" val="2995717107"/>
                    </a:ext>
                  </a:extLst>
                </a:gridCol>
                <a:gridCol w="491971">
                  <a:extLst>
                    <a:ext uri="{9D8B030D-6E8A-4147-A177-3AD203B41FA5}">
                      <a16:colId xmlns:a16="http://schemas.microsoft.com/office/drawing/2014/main" val="4136650538"/>
                    </a:ext>
                  </a:extLst>
                </a:gridCol>
                <a:gridCol w="351403">
                  <a:extLst>
                    <a:ext uri="{9D8B030D-6E8A-4147-A177-3AD203B41FA5}">
                      <a16:colId xmlns:a16="http://schemas.microsoft.com/office/drawing/2014/main" val="3268193562"/>
                    </a:ext>
                  </a:extLst>
                </a:gridCol>
              </a:tblGrid>
              <a:tr h="314049"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>
                    <a:solidFill>
                      <a:srgbClr val="E8D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År</a:t>
                      </a:r>
                      <a:r>
                        <a:rPr lang="da-DK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da-DK" sz="10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>
                    <a:solidFill>
                      <a:srgbClr val="E8D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2</a:t>
                      </a:r>
                      <a:endParaRPr lang="da-DK" sz="10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>
                    <a:solidFill>
                      <a:srgbClr val="E8D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3</a:t>
                      </a:r>
                      <a:endParaRPr lang="da-DK" sz="10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>
                    <a:solidFill>
                      <a:srgbClr val="E8D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972916"/>
                  </a:ext>
                </a:extLst>
              </a:tr>
              <a:tr h="101275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Organisationsområde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Beskrivelse af aktuelle flaskehalse (eksempler)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Behov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GAP 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Behov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Forventet 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GAP 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Behov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Forventet 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GAP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vert="vert"/>
                </a:tc>
                <a:extLst>
                  <a:ext uri="{0D108BD9-81ED-4DB2-BD59-A6C34878D82A}">
                    <a16:rowId xmlns:a16="http://schemas.microsoft.com/office/drawing/2014/main" val="1956072402"/>
                  </a:ext>
                </a:extLst>
              </a:tr>
              <a:tr h="66905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Center A SUM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Centeret har 3 store </a:t>
                      </a:r>
                      <a:r>
                        <a:rPr lang="da-DK" sz="1200" dirty="0" smtClean="0">
                          <a:effectLst/>
                        </a:rPr>
                        <a:t>udbudsprojekter, </a:t>
                      </a:r>
                      <a:r>
                        <a:rPr lang="da-DK" sz="1200" dirty="0">
                          <a:effectLst/>
                        </a:rPr>
                        <a:t>som er delvist </a:t>
                      </a:r>
                      <a:r>
                        <a:rPr lang="da-DK" sz="1200" dirty="0" smtClean="0">
                          <a:effectLst/>
                        </a:rPr>
                        <a:t>overlappende, </a:t>
                      </a:r>
                      <a:r>
                        <a:rPr lang="da-DK" sz="1200" dirty="0">
                          <a:effectLst/>
                        </a:rPr>
                        <a:t>og der mangler udbudsjurister alle steder.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1433746360"/>
                  </a:ext>
                </a:extLst>
              </a:tr>
              <a:tr h="3345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Kontor A-1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Behov for koordinering med arkitekter i kontor A-2 for at kunne specificere udbuddet færdigt.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5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5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0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8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5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-3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8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5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-3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561102857"/>
                  </a:ext>
                </a:extLst>
              </a:tr>
              <a:tr h="3345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Kontor A-2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Har kun en arkitekt og har behov for to </a:t>
                      </a:r>
                      <a:r>
                        <a:rPr lang="da-DK" sz="1200" dirty="0" err="1">
                          <a:effectLst/>
                        </a:rPr>
                        <a:t>ifm</a:t>
                      </a:r>
                      <a:r>
                        <a:rPr lang="da-DK" sz="1200" dirty="0">
                          <a:effectLst/>
                        </a:rPr>
                        <a:t>. forhandlinger med tilbudsgiver.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10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9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-1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?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?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?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?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?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?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3613992364"/>
                  </a:ext>
                </a:extLst>
              </a:tr>
              <a:tr h="5007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Kontor A-3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Er i testfasen af det nye </a:t>
                      </a:r>
                      <a:r>
                        <a:rPr lang="da-DK" sz="1200" dirty="0" smtClean="0">
                          <a:effectLst/>
                        </a:rPr>
                        <a:t>system, </a:t>
                      </a:r>
                      <a:r>
                        <a:rPr lang="da-DK" sz="1200" dirty="0">
                          <a:effectLst/>
                        </a:rPr>
                        <a:t>men mangler interne testfolk til at overvåge og bistå leverandørens testaktiviteter.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1021967657"/>
                  </a:ext>
                </a:extLst>
              </a:tr>
              <a:tr h="66905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Center B SUM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Centeret har primært faglige opgaver og anvender en række forskellige it-systemer. Der er er stor personaleomsætning. 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1584872795"/>
                  </a:ext>
                </a:extLst>
              </a:tr>
              <a:tr h="3345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Kontor B-1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Har ikke tid til at lære nye medarbejdere op i gammelt vanskeligt system.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1997053426"/>
                  </a:ext>
                </a:extLst>
              </a:tr>
              <a:tr h="5007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Kontor B-2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Er ved at implementere et nyt system </a:t>
                      </a:r>
                      <a:r>
                        <a:rPr lang="da-DK" sz="1200" dirty="0" smtClean="0">
                          <a:effectLst/>
                        </a:rPr>
                        <a:t>samtidig </a:t>
                      </a:r>
                      <a:r>
                        <a:rPr lang="da-DK" sz="1200" dirty="0">
                          <a:effectLst/>
                        </a:rPr>
                        <a:t>med at </a:t>
                      </a:r>
                      <a:r>
                        <a:rPr lang="da-DK" sz="1200" dirty="0" smtClean="0">
                          <a:effectLst/>
                        </a:rPr>
                        <a:t>der behandles </a:t>
                      </a:r>
                      <a:r>
                        <a:rPr lang="da-DK" sz="1200" dirty="0">
                          <a:effectLst/>
                        </a:rPr>
                        <a:t>sager i et gammelt </a:t>
                      </a:r>
                      <a:r>
                        <a:rPr lang="da-DK" sz="1200" dirty="0" smtClean="0">
                          <a:effectLst/>
                        </a:rPr>
                        <a:t>system. Kontoret</a:t>
                      </a:r>
                      <a:r>
                        <a:rPr lang="da-DK" sz="1200" baseline="0" dirty="0" smtClean="0">
                          <a:effectLst/>
                        </a:rPr>
                        <a:t> </a:t>
                      </a:r>
                      <a:r>
                        <a:rPr lang="da-DK" sz="1200" dirty="0" smtClean="0">
                          <a:effectLst/>
                        </a:rPr>
                        <a:t>er </a:t>
                      </a:r>
                      <a:r>
                        <a:rPr lang="da-DK" sz="1200" dirty="0">
                          <a:effectLst/>
                        </a:rPr>
                        <a:t>underbemandet.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3935948622"/>
                  </a:ext>
                </a:extLst>
              </a:tr>
              <a:tr h="3345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Kontor B-3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Ingen væsentlige flaskehalse, har </a:t>
                      </a:r>
                      <a:r>
                        <a:rPr lang="da-DK" sz="1200" dirty="0" smtClean="0">
                          <a:effectLst/>
                        </a:rPr>
                        <a:t>stabil drift</a:t>
                      </a:r>
                      <a:r>
                        <a:rPr lang="da-DK" sz="1200" dirty="0">
                          <a:effectLst/>
                        </a:rPr>
                        <a:t>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79" marR="64679" marT="0" marB="0" anchor="ctr"/>
                </a:tc>
                <a:extLst>
                  <a:ext uri="{0D108BD9-81ED-4DB2-BD59-A6C34878D82A}">
                    <a16:rowId xmlns:a16="http://schemas.microsoft.com/office/drawing/2014/main" val="3397603994"/>
                  </a:ext>
                </a:extLst>
              </a:tr>
            </a:tbl>
          </a:graphicData>
        </a:graphic>
      </p:graphicFrame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177087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9953418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9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rgbClr val="000000"/>
                </a:solidFill>
              </a:rPr>
              <a:t>2.2 Økonomi 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1" name="Tabel 10" descr="Tabel: &#10;&#10;Overblik over økonomi: &#10;&#10;Årlige it-omkostninger: &#10;&#10;Heraf drift og vedligehold: &#10;&#10;Heraf udvikling: &#10;&#10;Heraf systemnære omkostninger: &#10;&#10;Heraf udgifter til Statens It eller andet internt statsligt køb: &#10;&#10;evt. andre væsentlige omkostninger: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06184"/>
              </p:ext>
            </p:extLst>
          </p:nvPr>
        </p:nvGraphicFramePr>
        <p:xfrm>
          <a:off x="7104112" y="1057193"/>
          <a:ext cx="4383038" cy="38127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43737">
                  <a:extLst>
                    <a:ext uri="{9D8B030D-6E8A-4147-A177-3AD203B41FA5}">
                      <a16:colId xmlns:a16="http://schemas.microsoft.com/office/drawing/2014/main" val="3949665990"/>
                    </a:ext>
                  </a:extLst>
                </a:gridCol>
                <a:gridCol w="1739301">
                  <a:extLst>
                    <a:ext uri="{9D8B030D-6E8A-4147-A177-3AD203B41FA5}">
                      <a16:colId xmlns:a16="http://schemas.microsoft.com/office/drawing/2014/main" val="1503518218"/>
                    </a:ext>
                  </a:extLst>
                </a:gridCol>
              </a:tblGrid>
              <a:tr h="534986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Overblik over økonomi 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09883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Årlige it-omkostninger 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030593"/>
                  </a:ext>
                </a:extLst>
              </a:tr>
              <a:tr h="555072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Heraf</a:t>
                      </a:r>
                      <a:r>
                        <a:rPr lang="da-DK" sz="1050" baseline="0" dirty="0" smtClean="0"/>
                        <a:t> drift og vedligehold</a:t>
                      </a:r>
                      <a:endParaRPr lang="da-DK" sz="105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a-DK" sz="10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1811834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Heraf udvikling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864866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Heraf systemnære omkostninger</a:t>
                      </a:r>
                      <a:endParaRPr kumimoji="0" lang="da-DK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209528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Heraf udgifter til Statens It eller andet internt statsligt køb</a:t>
                      </a:r>
                      <a:endParaRPr kumimoji="0" lang="da-DK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610081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Evt. andre væsentlige omkostninger</a:t>
                      </a:r>
                      <a:endParaRPr kumimoji="0" lang="da-DK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68532350"/>
                  </a:ext>
                </a:extLst>
              </a:tr>
            </a:tbl>
          </a:graphicData>
        </a:graphic>
      </p:graphicFrame>
      <p:sp>
        <p:nvSpPr>
          <p:cNvPr id="12" name="Afrundet rektangel 11"/>
          <p:cNvSpPr/>
          <p:nvPr/>
        </p:nvSpPr>
        <p:spPr bwMode="auto">
          <a:xfrm>
            <a:off x="605480" y="1052736"/>
            <a:ext cx="5778552" cy="5220548"/>
          </a:xfrm>
          <a:prstGeom prst="roundRect">
            <a:avLst>
              <a:gd name="adj" fmla="val 8552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da-DK" sz="1200" b="1">
                <a:solidFill>
                  <a:srgbClr val="000000"/>
                </a:solidFill>
              </a:rPr>
              <a:t>It-økonomi og økonomistyring af it-området</a:t>
            </a:r>
          </a:p>
          <a:p>
            <a:pPr defTabSz="987425">
              <a:buClr>
                <a:srgbClr val="3B5463"/>
              </a:buClr>
            </a:pPr>
            <a:r>
              <a:rPr lang="da-DK" sz="1200"/>
              <a:t>Beskriv myndighedens økonomistyring af it-området. </a:t>
            </a:r>
          </a:p>
          <a:p>
            <a:pPr defTabSz="987425">
              <a:buClr>
                <a:srgbClr val="3B5463"/>
              </a:buClr>
            </a:pPr>
            <a:r>
              <a:rPr lang="da-DK" sz="1200"/>
              <a:t>Angiv årlige it-omkostninger, herunder fordeling på drift og vedligehold og udvikling. </a:t>
            </a:r>
          </a:p>
          <a:p>
            <a:pPr defTabSz="987425">
              <a:buClr>
                <a:srgbClr val="3B5463"/>
              </a:buClr>
            </a:pPr>
            <a:r>
              <a:rPr lang="da-DK" sz="1200"/>
              <a:t>Myndigheden bedes beskrive overvejelser om økonomistyringen og balancen imellem økonomiposterne, herunder om der anvendes tilstrækkelige midler på vedligehold sammenholdt med udvikling.</a:t>
            </a:r>
          </a:p>
          <a:p>
            <a:pPr defTabSz="987425">
              <a:buClr>
                <a:srgbClr val="3B5463"/>
              </a:buClr>
            </a:pPr>
            <a:r>
              <a:rPr lang="da-DK" sz="1200"/>
              <a:t>Vær gerne opmærksom på de visninger i datagrundlaget, som omhandler økonomi, se under fanen ”obl. visninger”. </a:t>
            </a:r>
          </a:p>
          <a:p>
            <a:pPr defTabSz="987425">
              <a:buClr>
                <a:srgbClr val="3B5463"/>
              </a:buClr>
            </a:pPr>
            <a:r>
              <a:rPr lang="da-DK" sz="1200"/>
              <a:t>Beskriv kendte kommende investeringer og myndighedens andre forventninger til fremtidig økonomi.</a:t>
            </a:r>
            <a:endParaRPr lang="da-DK" sz="1200" dirty="0"/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141209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246843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00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rgbClr val="000000"/>
                </a:solidFill>
              </a:rPr>
              <a:t>3.1 Initiativliste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9" name="Tabel 8" descr="3.1 Initiativliste&#10;&#10;&#10;Øverste kolonne: &#10;&#10;Nr. - Initiativbeskrivelse - Ressourcer og økonomi - Succeskriterier - Start- og sluttidspunkt - Initiativejer - Prioritet - Status&#10;&#10;Række ned fra Nr.: &#10;&#10;1.&#10;2.&#10;3.&#10;4.&#10;5.&#10;6.&#10;7.&#10;8.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233043"/>
              </p:ext>
            </p:extLst>
          </p:nvPr>
        </p:nvGraphicFramePr>
        <p:xfrm>
          <a:off x="605483" y="1052738"/>
          <a:ext cx="10881664" cy="35222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9570">
                  <a:extLst>
                    <a:ext uri="{9D8B030D-6E8A-4147-A177-3AD203B41FA5}">
                      <a16:colId xmlns:a16="http://schemas.microsoft.com/office/drawing/2014/main" val="2473948950"/>
                    </a:ext>
                  </a:extLst>
                </a:gridCol>
                <a:gridCol w="2290846">
                  <a:extLst>
                    <a:ext uri="{9D8B030D-6E8A-4147-A177-3AD203B41FA5}">
                      <a16:colId xmlns:a16="http://schemas.microsoft.com/office/drawing/2014/main" val="143167890"/>
                    </a:ext>
                  </a:extLst>
                </a:gridCol>
                <a:gridCol w="1360208">
                  <a:extLst>
                    <a:ext uri="{9D8B030D-6E8A-4147-A177-3AD203B41FA5}">
                      <a16:colId xmlns:a16="http://schemas.microsoft.com/office/drawing/2014/main" val="725106475"/>
                    </a:ext>
                  </a:extLst>
                </a:gridCol>
                <a:gridCol w="1360208">
                  <a:extLst>
                    <a:ext uri="{9D8B030D-6E8A-4147-A177-3AD203B41FA5}">
                      <a16:colId xmlns:a16="http://schemas.microsoft.com/office/drawing/2014/main" val="3644561358"/>
                    </a:ext>
                  </a:extLst>
                </a:gridCol>
                <a:gridCol w="1360208">
                  <a:extLst>
                    <a:ext uri="{9D8B030D-6E8A-4147-A177-3AD203B41FA5}">
                      <a16:colId xmlns:a16="http://schemas.microsoft.com/office/drawing/2014/main" val="2813972693"/>
                    </a:ext>
                  </a:extLst>
                </a:gridCol>
                <a:gridCol w="1360208">
                  <a:extLst>
                    <a:ext uri="{9D8B030D-6E8A-4147-A177-3AD203B41FA5}">
                      <a16:colId xmlns:a16="http://schemas.microsoft.com/office/drawing/2014/main" val="205681977"/>
                    </a:ext>
                  </a:extLst>
                </a:gridCol>
                <a:gridCol w="1360208">
                  <a:extLst>
                    <a:ext uri="{9D8B030D-6E8A-4147-A177-3AD203B41FA5}">
                      <a16:colId xmlns:a16="http://schemas.microsoft.com/office/drawing/2014/main" val="1425910075"/>
                    </a:ext>
                  </a:extLst>
                </a:gridCol>
                <a:gridCol w="1360208">
                  <a:extLst>
                    <a:ext uri="{9D8B030D-6E8A-4147-A177-3AD203B41FA5}">
                      <a16:colId xmlns:a16="http://schemas.microsoft.com/office/drawing/2014/main" val="4269432518"/>
                    </a:ext>
                  </a:extLst>
                </a:gridCol>
              </a:tblGrid>
              <a:tr h="429022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Nr.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Initiativbeskrivelse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Ressourcer</a:t>
                      </a:r>
                      <a:r>
                        <a:rPr lang="da-DK" sz="1050" baseline="0" dirty="0" smtClean="0"/>
                        <a:t> og økonomi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Succeskriterier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Start- og sluttidspunkt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Initiativejer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Prioritet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Status</a:t>
                      </a:r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16567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1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245167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2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43582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3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02488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4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442093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5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18218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6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173282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7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599860"/>
                  </a:ext>
                </a:extLst>
              </a:tr>
              <a:tr h="386649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8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722110"/>
                  </a:ext>
                </a:extLst>
              </a:tr>
            </a:tbl>
          </a:graphicData>
        </a:graphic>
      </p:graphicFrame>
      <p:sp>
        <p:nvSpPr>
          <p:cNvPr id="10" name="Tekstfelt 9"/>
          <p:cNvSpPr txBox="1"/>
          <p:nvPr/>
        </p:nvSpPr>
        <p:spPr>
          <a:xfrm>
            <a:off x="701675" y="4941168"/>
            <a:ext cx="10785474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/>
              <a:t>* Initiativlisten kan dække over store risikovurderede projekter, mindre projekter, organisatoriske indsatser, tekniske tiltag, øvelser mm</a:t>
            </a:r>
            <a:r>
              <a:rPr lang="da-DK" sz="1200" dirty="0"/>
              <a:t>. Initiativlisten skal både indeholde igangværende og kommende </a:t>
            </a:r>
            <a:r>
              <a:rPr lang="da-DK" sz="1200" dirty="0" smtClean="0"/>
              <a:t>initiativer i handlingsplanens periode. </a:t>
            </a:r>
          </a:p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/>
              <a:t>Initiativlisten kan også udformes i </a:t>
            </a:r>
            <a:r>
              <a:rPr lang="da-DK" sz="1200" dirty="0" err="1" smtClean="0"/>
              <a:t>word</a:t>
            </a:r>
            <a:r>
              <a:rPr lang="da-DK" sz="1200" dirty="0" smtClean="0"/>
              <a:t> eller </a:t>
            </a:r>
            <a:r>
              <a:rPr lang="da-DK" sz="1200" dirty="0" err="1" smtClean="0"/>
              <a:t>excel</a:t>
            </a:r>
            <a:r>
              <a:rPr lang="da-DK" sz="1200" dirty="0" smtClean="0"/>
              <a:t> og kan evt. suppleres med flere informationer, hvis myndigheden vurderer det relevant. </a:t>
            </a:r>
          </a:p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/>
              <a:t>Initiativernes succeskriterier bør være målbare, og det forventede ressourcetræk for hvert initiativ skal angives. </a:t>
            </a: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lang="da-DK" sz="1200" dirty="0" smtClean="0"/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17285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201392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9" name="think-cell Slide" r:id="rId39" imgW="347" imgH="348" progId="TCLayout.ActiveDocument.1">
                  <p:embed/>
                </p:oleObj>
              </mc:Choice>
              <mc:Fallback>
                <p:oleObj name="think-cell Slide" r:id="rId39" imgW="347" imgH="348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3"/>
          <p:cNvSpPr>
            <a:spLocks noGrp="1" noChangeArrowheads="1"/>
          </p:cNvSpPr>
          <p:nvPr>
            <p:custDataLst>
              <p:tags r:id="rId3"/>
            </p:custDataLst>
          </p:nvPr>
        </p:nvSpPr>
        <p:spPr bwMode="auto">
          <a:xfrm>
            <a:off x="1825626" y="946150"/>
            <a:ext cx="2093913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da-DK" sz="1400" b="1" kern="0" dirty="0" smtClean="0">
                <a:solidFill>
                  <a:srgbClr val="000000"/>
                </a:solidFill>
                <a:latin typeface="Arial"/>
              </a:rPr>
              <a:t>År 1</a:t>
            </a:r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Rectangle 3"/>
          <p:cNvSpPr>
            <a:spLocks noGrp="1" noChangeArrowheads="1"/>
          </p:cNvSpPr>
          <p:nvPr>
            <p:custDataLst>
              <p:tags r:id="rId4"/>
            </p:custDataLst>
          </p:nvPr>
        </p:nvSpPr>
        <p:spPr bwMode="auto">
          <a:xfrm>
            <a:off x="3919538" y="946150"/>
            <a:ext cx="2787650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da-DK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År 2</a:t>
            </a:r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Rectangle 3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07189" y="946150"/>
            <a:ext cx="2779713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da-DK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År 3</a:t>
            </a:r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Rectangle 3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1825625" y="1206500"/>
            <a:ext cx="69373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A63ADF4A-4664-4F63-AAA3-91652308188C}" type="datetime'''''''''''''''Q''''''''''''''''''2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Q2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Rectangle 3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2519363" y="1206500"/>
            <a:ext cx="70008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A5C7CF96-31A1-447A-9B7F-685F2BB05027}" type="datetime'''''Q''''''''''3''''''''''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Q3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Rectangle 3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3219450" y="1206500"/>
            <a:ext cx="70008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865ACD85-FA9C-4799-9304-E20DE48822B6}" type="datetime'''''''Q''''4''''''''''''''''''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Q4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Rectangle 3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3919538" y="1206500"/>
            <a:ext cx="69373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213BD947-3479-40C9-90E4-75EBEDFF8471}" type="datetime'''''''''''''''''''''''''''Q''''''''1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Q1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Rectangle 3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4613275" y="1206500"/>
            <a:ext cx="692150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157C43DE-CA4F-44C5-B622-87A343522408}" type="datetime'''''Q2''''''''''''''''''''''''''''''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Q2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Rectangle 3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5305425" y="1206500"/>
            <a:ext cx="701675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00B5AAF3-6B74-496E-8B32-16EE35292885}" type="datetime'''''''''''''''Q''''''''''''''''3''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Q3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Rectangle 3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6007100" y="1206500"/>
            <a:ext cx="70008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1144D11F-D4EB-4D7A-BE80-B4BB6408C51F}" type="datetime'''''''''''''''Q''4''''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Q4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1" name="Rectangle 3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6707188" y="1206500"/>
            <a:ext cx="685800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03863161-40FC-4CD4-96FA-DE2E65E836DE}" type="datetime'''''''''''''''''Q''''''''1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Q1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Rectangle 3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auto">
          <a:xfrm>
            <a:off x="7392988" y="1206500"/>
            <a:ext cx="69373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7AF9D8E5-6E20-4299-9418-8D89E69A9560}" type="datetime'''''''''''''''''''''''Q''''''''''''''''''''''''''''''2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Q2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Rectangle 3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8086725" y="1206500"/>
            <a:ext cx="70008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348FCC36-377A-4517-9141-C35DA0646120}" type="datetime'''''''Q''''''''''''''''''''''''''''''''''''''''''3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Q3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Rectangle 3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8786813" y="1206500"/>
            <a:ext cx="700088" cy="260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13" rIns="0" bIns="23813" numCol="1" spcCol="0" anchor="ctr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fld id="{BD337ABC-64F5-423F-B0AE-6D8DBF63EE6C}" type="datetime'''''''''''''''''''''''''Q''''''''''4'''''''''''''''''''''''">
              <a:rPr kumimoji="0" lang="da-DK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66B43"/>
                </a:buClr>
                <a:buSzTx/>
                <a:buFont typeface="Symbol" panose="05050102010706020507" pitchFamily="18" charset="2"/>
                <a:buNone/>
                <a:tabLst/>
                <a:defRPr/>
              </a:pPr>
              <a:t>Q4</a:t>
            </a:fld>
            <a:endParaRPr kumimoji="0" lang="da-DK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94" name="Lige forbindelse 93"/>
          <p:cNvCxnSpPr/>
          <p:nvPr>
            <p:custDataLst>
              <p:tags r:id="rId17"/>
            </p:custDataLst>
          </p:nvPr>
        </p:nvCxnSpPr>
        <p:spPr bwMode="auto">
          <a:xfrm>
            <a:off x="3919538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Lige forbindelse 103"/>
          <p:cNvCxnSpPr/>
          <p:nvPr>
            <p:custDataLst>
              <p:tags r:id="rId18"/>
            </p:custDataLst>
          </p:nvPr>
        </p:nvCxnSpPr>
        <p:spPr bwMode="auto">
          <a:xfrm>
            <a:off x="6707188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Lige forbindelse 62"/>
          <p:cNvCxnSpPr/>
          <p:nvPr>
            <p:custDataLst>
              <p:tags r:id="rId19"/>
            </p:custDataLst>
          </p:nvPr>
        </p:nvCxnSpPr>
        <p:spPr bwMode="auto">
          <a:xfrm>
            <a:off x="363538" y="1466850"/>
            <a:ext cx="0" cy="461645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Lige forbindelse 60"/>
          <p:cNvCxnSpPr/>
          <p:nvPr>
            <p:custDataLst>
              <p:tags r:id="rId20"/>
            </p:custDataLst>
          </p:nvPr>
        </p:nvCxnSpPr>
        <p:spPr bwMode="auto">
          <a:xfrm>
            <a:off x="1825625" y="1466850"/>
            <a:ext cx="0" cy="461645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Lige forbindelse 115"/>
          <p:cNvCxnSpPr/>
          <p:nvPr>
            <p:custDataLst>
              <p:tags r:id="rId21"/>
            </p:custDataLst>
          </p:nvPr>
        </p:nvCxnSpPr>
        <p:spPr bwMode="auto">
          <a:xfrm>
            <a:off x="9486900" y="1466850"/>
            <a:ext cx="2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Lige forbindelse 106"/>
          <p:cNvCxnSpPr/>
          <p:nvPr>
            <p:custDataLst>
              <p:tags r:id="rId22"/>
            </p:custDataLst>
          </p:nvPr>
        </p:nvCxnSpPr>
        <p:spPr bwMode="auto">
          <a:xfrm>
            <a:off x="7392988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Lige forbindelse 105"/>
          <p:cNvCxnSpPr/>
          <p:nvPr>
            <p:custDataLst>
              <p:tags r:id="rId23"/>
            </p:custDataLst>
          </p:nvPr>
        </p:nvCxnSpPr>
        <p:spPr bwMode="auto">
          <a:xfrm>
            <a:off x="6007100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Lige forbindelse 94"/>
          <p:cNvCxnSpPr/>
          <p:nvPr>
            <p:custDataLst>
              <p:tags r:id="rId24"/>
            </p:custDataLst>
          </p:nvPr>
        </p:nvCxnSpPr>
        <p:spPr bwMode="auto">
          <a:xfrm>
            <a:off x="2519363" y="1497428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Lige forbindelse 96"/>
          <p:cNvCxnSpPr/>
          <p:nvPr>
            <p:custDataLst>
              <p:tags r:id="rId25"/>
            </p:custDataLst>
          </p:nvPr>
        </p:nvCxnSpPr>
        <p:spPr bwMode="auto">
          <a:xfrm>
            <a:off x="4613275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Lige forbindelse 104"/>
          <p:cNvCxnSpPr/>
          <p:nvPr>
            <p:custDataLst>
              <p:tags r:id="rId26"/>
            </p:custDataLst>
          </p:nvPr>
        </p:nvCxnSpPr>
        <p:spPr bwMode="auto">
          <a:xfrm>
            <a:off x="5305425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Lige forbindelse 110"/>
          <p:cNvCxnSpPr/>
          <p:nvPr>
            <p:custDataLst>
              <p:tags r:id="rId27"/>
            </p:custDataLst>
          </p:nvPr>
        </p:nvCxnSpPr>
        <p:spPr bwMode="auto">
          <a:xfrm>
            <a:off x="8086725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Lige forbindelse 111"/>
          <p:cNvCxnSpPr/>
          <p:nvPr>
            <p:custDataLst>
              <p:tags r:id="rId28"/>
            </p:custDataLst>
          </p:nvPr>
        </p:nvCxnSpPr>
        <p:spPr bwMode="auto">
          <a:xfrm>
            <a:off x="8786813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Lige forbindelse 95"/>
          <p:cNvCxnSpPr/>
          <p:nvPr>
            <p:custDataLst>
              <p:tags r:id="rId29"/>
            </p:custDataLst>
          </p:nvPr>
        </p:nvCxnSpPr>
        <p:spPr bwMode="auto">
          <a:xfrm>
            <a:off x="3219450" y="1466850"/>
            <a:ext cx="0" cy="461645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Lige forbindelse 44"/>
          <p:cNvCxnSpPr/>
          <p:nvPr>
            <p:custDataLst>
              <p:tags r:id="rId30"/>
            </p:custDataLst>
          </p:nvPr>
        </p:nvCxnSpPr>
        <p:spPr bwMode="auto">
          <a:xfrm>
            <a:off x="363538" y="2933700"/>
            <a:ext cx="9123364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Lige forbindelse 45"/>
          <p:cNvCxnSpPr/>
          <p:nvPr>
            <p:custDataLst>
              <p:tags r:id="rId31"/>
            </p:custDataLst>
          </p:nvPr>
        </p:nvCxnSpPr>
        <p:spPr bwMode="auto">
          <a:xfrm>
            <a:off x="363538" y="4402138"/>
            <a:ext cx="9110191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Lige forbindelse 64"/>
          <p:cNvCxnSpPr/>
          <p:nvPr>
            <p:custDataLst>
              <p:tags r:id="rId32"/>
            </p:custDataLst>
          </p:nvPr>
        </p:nvCxnSpPr>
        <p:spPr bwMode="auto">
          <a:xfrm>
            <a:off x="363538" y="6083300"/>
            <a:ext cx="9110191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angle 3"/>
          <p:cNvSpPr>
            <a:spLocks noGrp="1" noChangeArrowheads="1"/>
          </p:cNvSpPr>
          <p:nvPr>
            <p:custDataLst>
              <p:tags r:id="rId33"/>
            </p:custDataLst>
          </p:nvPr>
        </p:nvSpPr>
        <p:spPr bwMode="auto">
          <a:xfrm>
            <a:off x="434975" y="6140450"/>
            <a:ext cx="6810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buClr>
                <a:srgbClr val="066B43"/>
              </a:buClr>
              <a:buNone/>
              <a:defRPr/>
            </a:pPr>
            <a:r>
              <a:rPr lang="da-DK" sz="1200" dirty="0"/>
              <a:t>Initiativlisten skal desuden være visualiseret i et </a:t>
            </a:r>
            <a:r>
              <a:rPr lang="da-DK" sz="1200" dirty="0" err="1"/>
              <a:t>roadmap</a:t>
            </a:r>
            <a:r>
              <a:rPr lang="da-DK" sz="1200" dirty="0" smtClean="0"/>
              <a:t>. Ovenstående er et eksempel.</a:t>
            </a:r>
            <a:endParaRPr kumimoji="0" lang="da-DK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custDataLst>
              <p:tags r:id="rId34"/>
            </p:custDataLst>
          </p:nvPr>
        </p:nvSpPr>
        <p:spPr bwMode="auto">
          <a:xfrm>
            <a:off x="434976" y="1987550"/>
            <a:ext cx="995363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66B43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kumimoji="0" lang="da-DK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[Emne </a:t>
            </a:r>
            <a:r>
              <a:rPr kumimoji="0" lang="da-DK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1]</a:t>
            </a:r>
            <a:endParaRPr kumimoji="0" lang="da-DK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custDataLst>
              <p:tags r:id="rId35"/>
            </p:custDataLst>
          </p:nvPr>
        </p:nvSpPr>
        <p:spPr bwMode="auto">
          <a:xfrm>
            <a:off x="434975" y="4924425"/>
            <a:ext cx="1319213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buClr>
                <a:srgbClr val="066B43"/>
              </a:buClr>
              <a:buNone/>
              <a:defRPr/>
            </a:pPr>
            <a:r>
              <a:rPr lang="da-DK" altLang="en-US" sz="1400" kern="0" dirty="0" smtClean="0">
                <a:solidFill>
                  <a:srgbClr val="000000"/>
                </a:solidFill>
              </a:rPr>
              <a:t>[Emne 3]</a:t>
            </a:r>
            <a:endParaRPr lang="da-DK" sz="1400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custDataLst>
              <p:tags r:id="rId36"/>
            </p:custDataLst>
          </p:nvPr>
        </p:nvSpPr>
        <p:spPr bwMode="auto">
          <a:xfrm>
            <a:off x="434975" y="3455988"/>
            <a:ext cx="896938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buClr>
                <a:srgbClr val="066B43"/>
              </a:buClr>
              <a:buNone/>
              <a:defRPr/>
            </a:pPr>
            <a:r>
              <a:rPr lang="da-DK" altLang="en-US" sz="1400" kern="0" dirty="0" smtClean="0">
                <a:solidFill>
                  <a:srgbClr val="000000"/>
                </a:solidFill>
              </a:rPr>
              <a:t>[Emne 2]</a:t>
            </a:r>
            <a:endParaRPr lang="da-DK" sz="1400" kern="0" dirty="0">
              <a:solidFill>
                <a:srgbClr val="000000"/>
              </a:solidFill>
            </a:endParaRPr>
          </a:p>
        </p:txBody>
      </p:sp>
      <p:sp>
        <p:nvSpPr>
          <p:cNvPr id="117" name="Rektangel 116"/>
          <p:cNvSpPr/>
          <p:nvPr/>
        </p:nvSpPr>
        <p:spPr bwMode="auto">
          <a:xfrm>
            <a:off x="1991544" y="1719607"/>
            <a:ext cx="3744416" cy="144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8" name="Rektangel 117"/>
          <p:cNvSpPr/>
          <p:nvPr/>
        </p:nvSpPr>
        <p:spPr bwMode="auto">
          <a:xfrm>
            <a:off x="2809827" y="3210829"/>
            <a:ext cx="2062037" cy="144000"/>
          </a:xfrm>
          <a:prstGeom prst="rect">
            <a:avLst/>
          </a:prstGeom>
          <a:solidFill>
            <a:srgbClr val="B09400"/>
          </a:solidFill>
          <a:ln w="6350" cap="flat" cmpd="sng" algn="ctr">
            <a:solidFill>
              <a:srgbClr val="B094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9" name="Rektangel 118"/>
          <p:cNvSpPr/>
          <p:nvPr/>
        </p:nvSpPr>
        <p:spPr bwMode="auto">
          <a:xfrm>
            <a:off x="1735714" y="4707113"/>
            <a:ext cx="2125087" cy="144000"/>
          </a:xfrm>
          <a:prstGeom prst="rect">
            <a:avLst/>
          </a:prstGeom>
          <a:solidFill>
            <a:srgbClr val="002060"/>
          </a:solidFill>
          <a:ln w="63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0" name="Rektangel 119"/>
          <p:cNvSpPr/>
          <p:nvPr/>
        </p:nvSpPr>
        <p:spPr bwMode="auto">
          <a:xfrm>
            <a:off x="4904582" y="5184179"/>
            <a:ext cx="4564999" cy="182097"/>
          </a:xfrm>
          <a:prstGeom prst="rect">
            <a:avLst/>
          </a:prstGeom>
          <a:solidFill>
            <a:srgbClr val="002060"/>
          </a:solidFill>
          <a:ln w="63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1" name="Rektangel 120"/>
          <p:cNvSpPr/>
          <p:nvPr/>
        </p:nvSpPr>
        <p:spPr bwMode="auto">
          <a:xfrm>
            <a:off x="4197710" y="4158527"/>
            <a:ext cx="5276019" cy="160441"/>
          </a:xfrm>
          <a:prstGeom prst="rect">
            <a:avLst/>
          </a:prstGeom>
          <a:solidFill>
            <a:srgbClr val="B09400"/>
          </a:solidFill>
          <a:ln w="6350" cap="flat" cmpd="sng" algn="ctr">
            <a:solidFill>
              <a:srgbClr val="B094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2" name="Rektangel 121"/>
          <p:cNvSpPr/>
          <p:nvPr/>
        </p:nvSpPr>
        <p:spPr bwMode="auto">
          <a:xfrm>
            <a:off x="1729869" y="2564920"/>
            <a:ext cx="1269788" cy="144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3" name="Rektangel 122"/>
          <p:cNvSpPr/>
          <p:nvPr/>
        </p:nvSpPr>
        <p:spPr bwMode="auto">
          <a:xfrm>
            <a:off x="3429337" y="3679955"/>
            <a:ext cx="3863243" cy="144000"/>
          </a:xfrm>
          <a:prstGeom prst="rect">
            <a:avLst/>
          </a:prstGeom>
          <a:solidFill>
            <a:srgbClr val="B09400"/>
          </a:solidFill>
          <a:ln w="6350" cap="flat" cmpd="sng" algn="ctr">
            <a:solidFill>
              <a:srgbClr val="B094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4" name="Rektangel 123"/>
          <p:cNvSpPr/>
          <p:nvPr/>
        </p:nvSpPr>
        <p:spPr bwMode="auto">
          <a:xfrm>
            <a:off x="5413554" y="2564920"/>
            <a:ext cx="2125087" cy="144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5" name="Rektangel 124"/>
          <p:cNvSpPr/>
          <p:nvPr/>
        </p:nvSpPr>
        <p:spPr bwMode="auto">
          <a:xfrm>
            <a:off x="8038828" y="4707112"/>
            <a:ext cx="1430754" cy="158135"/>
          </a:xfrm>
          <a:prstGeom prst="rect">
            <a:avLst/>
          </a:prstGeom>
          <a:solidFill>
            <a:srgbClr val="002060"/>
          </a:solidFill>
          <a:ln w="63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6" name="Rektangel 125"/>
          <p:cNvSpPr/>
          <p:nvPr/>
        </p:nvSpPr>
        <p:spPr bwMode="auto">
          <a:xfrm>
            <a:off x="3563015" y="2142264"/>
            <a:ext cx="4981257" cy="144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63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7" name="Rektangel 126"/>
          <p:cNvSpPr/>
          <p:nvPr/>
        </p:nvSpPr>
        <p:spPr bwMode="auto">
          <a:xfrm>
            <a:off x="2318920" y="5661248"/>
            <a:ext cx="5719907" cy="144000"/>
          </a:xfrm>
          <a:prstGeom prst="rect">
            <a:avLst/>
          </a:prstGeom>
          <a:solidFill>
            <a:srgbClr val="002060"/>
          </a:solidFill>
          <a:ln w="635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7" name="Tåre 146"/>
          <p:cNvSpPr/>
          <p:nvPr/>
        </p:nvSpPr>
        <p:spPr bwMode="auto">
          <a:xfrm>
            <a:off x="5663952" y="1636666"/>
            <a:ext cx="144016" cy="13615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8" name="Tåre 147"/>
          <p:cNvSpPr/>
          <p:nvPr/>
        </p:nvSpPr>
        <p:spPr bwMode="auto">
          <a:xfrm>
            <a:off x="9325565" y="4058887"/>
            <a:ext cx="144016" cy="13615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9" name="Tåre 148"/>
          <p:cNvSpPr/>
          <p:nvPr/>
        </p:nvSpPr>
        <p:spPr bwMode="auto">
          <a:xfrm>
            <a:off x="4787437" y="3135510"/>
            <a:ext cx="144016" cy="13615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0" name="Tåre 149"/>
          <p:cNvSpPr/>
          <p:nvPr/>
        </p:nvSpPr>
        <p:spPr bwMode="auto">
          <a:xfrm>
            <a:off x="7216004" y="3598251"/>
            <a:ext cx="144016" cy="13615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1" name="Tåre 150"/>
          <p:cNvSpPr/>
          <p:nvPr/>
        </p:nvSpPr>
        <p:spPr bwMode="auto">
          <a:xfrm>
            <a:off x="9768408" y="1507213"/>
            <a:ext cx="144016" cy="13615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2" name="Tekstfelt 151"/>
          <p:cNvSpPr txBox="1"/>
          <p:nvPr/>
        </p:nvSpPr>
        <p:spPr>
          <a:xfrm>
            <a:off x="10072364" y="1484784"/>
            <a:ext cx="1133983" cy="1020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Initiativer med højeste prioritet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1200" b="0" i="0" u="none" strike="noStrike" kern="1200" cap="none" spc="0" normalizeH="0" baseline="0" noProof="0" dirty="0" err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31" name="Titel 4"/>
          <p:cNvSpPr>
            <a:spLocks noGrp="1"/>
          </p:cNvSpPr>
          <p:nvPr>
            <p:ph type="title"/>
          </p:nvPr>
        </p:nvSpPr>
        <p:spPr>
          <a:xfrm>
            <a:off x="343222" y="180414"/>
            <a:ext cx="10785475" cy="502750"/>
          </a:xfrm>
        </p:spPr>
        <p:txBody>
          <a:bodyPr vert="horz"/>
          <a:lstStyle/>
          <a:p>
            <a:r>
              <a:rPr lang="da-DK" dirty="0" smtClean="0"/>
              <a:t>3</a:t>
            </a:r>
            <a:r>
              <a:rPr lang="da-DK" dirty="0" smtClean="0">
                <a:solidFill>
                  <a:schemeClr val="tx1"/>
                </a:solidFill>
              </a:rPr>
              <a:t>.2 </a:t>
            </a:r>
            <a:r>
              <a:rPr lang="da-DK" dirty="0" err="1" smtClean="0">
                <a:solidFill>
                  <a:schemeClr val="tx1"/>
                </a:solidFill>
              </a:rPr>
              <a:t>Roadmap</a:t>
            </a:r>
            <a:r>
              <a:rPr lang="da-DK" dirty="0" smtClean="0">
                <a:solidFill>
                  <a:schemeClr val="tx1"/>
                </a:solidFill>
              </a:rPr>
              <a:t> for initiativer 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9" name="Tåre 78"/>
          <p:cNvSpPr/>
          <p:nvPr/>
        </p:nvSpPr>
        <p:spPr bwMode="auto">
          <a:xfrm>
            <a:off x="9307621" y="5113112"/>
            <a:ext cx="144016" cy="13615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13</a:t>
            </a:fld>
            <a:endParaRPr lang="da-DK" dirty="0"/>
          </a:p>
        </p:txBody>
      </p:sp>
      <p:cxnSp>
        <p:nvCxnSpPr>
          <p:cNvPr id="16" name="Lige forbindelse 15"/>
          <p:cNvCxnSpPr/>
          <p:nvPr/>
        </p:nvCxnSpPr>
        <p:spPr bwMode="auto">
          <a:xfrm>
            <a:off x="370415" y="1466850"/>
            <a:ext cx="1455211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Rektangel 58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805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437152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9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17" y="370224"/>
            <a:ext cx="10785475" cy="936000"/>
          </a:xfrm>
        </p:spPr>
        <p:txBody>
          <a:bodyPr vert="horz"/>
          <a:lstStyle/>
          <a:p>
            <a:r>
              <a:rPr lang="da-DK" dirty="0" smtClean="0">
                <a:solidFill>
                  <a:srgbClr val="000000"/>
                </a:solidFill>
              </a:rPr>
              <a:t>3.3 One </a:t>
            </a:r>
            <a:r>
              <a:rPr lang="da-DK" dirty="0">
                <a:solidFill>
                  <a:srgbClr val="000000"/>
                </a:solidFill>
              </a:rPr>
              <a:t>pager: initiativ*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Afrundet rektangel 10"/>
          <p:cNvSpPr/>
          <p:nvPr/>
        </p:nvSpPr>
        <p:spPr bwMode="auto">
          <a:xfrm>
            <a:off x="605480" y="1052736"/>
            <a:ext cx="6282607" cy="2448272"/>
          </a:xfrm>
          <a:prstGeom prst="roundRect">
            <a:avLst>
              <a:gd name="adj" fmla="val 8552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/>
              <a:t>Initiativets kontekst</a:t>
            </a:r>
          </a:p>
          <a:p>
            <a:pPr marL="171450" indent="-171450">
              <a:buClr>
                <a:srgbClr val="3B5463"/>
              </a:buClr>
              <a:buFont typeface="Arial" panose="020B0604020202020204" pitchFamily="34" charset="0"/>
              <a:buChar char="•"/>
            </a:pPr>
            <a:r>
              <a:rPr lang="da-DK" sz="1200"/>
              <a:t>Beskriv hvor initiativet udspringer fra fx kortlægningsresultaterne eller en digital strategi. </a:t>
            </a:r>
            <a:endParaRPr lang="da-DK" sz="1200" dirty="0"/>
          </a:p>
        </p:txBody>
      </p:sp>
      <p:sp>
        <p:nvSpPr>
          <p:cNvPr id="12" name="Afrundet rektangel 11"/>
          <p:cNvSpPr/>
          <p:nvPr/>
        </p:nvSpPr>
        <p:spPr bwMode="auto">
          <a:xfrm>
            <a:off x="7032103" y="1052736"/>
            <a:ext cx="4455047" cy="2448272"/>
          </a:xfrm>
          <a:prstGeom prst="roundRect">
            <a:avLst>
              <a:gd name="adj" fmla="val 7760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Nøgledata om initiativet</a:t>
            </a:r>
          </a:p>
          <a:p>
            <a:pPr marL="171450" indent="-171450">
              <a:buClr>
                <a:srgbClr val="3B5463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Økonomi:</a:t>
            </a:r>
          </a:p>
          <a:p>
            <a:pPr marL="171450" indent="-171450">
              <a:buClr>
                <a:srgbClr val="3B5463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Ressourceforbrug (internt og eksternt</a:t>
            </a:r>
            <a:r>
              <a:rPr lang="da-DK" sz="1200" dirty="0" smtClean="0"/>
              <a:t>):</a:t>
            </a:r>
          </a:p>
          <a:p>
            <a:pPr marL="171450" indent="-171450">
              <a:buClr>
                <a:srgbClr val="3B5463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Succeskriterier: </a:t>
            </a:r>
          </a:p>
          <a:p>
            <a:pPr marL="171450" indent="-171450">
              <a:buClr>
                <a:srgbClr val="3B5463"/>
              </a:buClr>
              <a:buFont typeface="Arial" panose="020B0604020202020204" pitchFamily="34" charset="0"/>
              <a:buChar char="•"/>
            </a:pPr>
            <a:endParaRPr lang="da-DK" sz="1200" dirty="0"/>
          </a:p>
        </p:txBody>
      </p:sp>
      <p:sp>
        <p:nvSpPr>
          <p:cNvPr id="13" name="Afrundet rektangel 12"/>
          <p:cNvSpPr/>
          <p:nvPr/>
        </p:nvSpPr>
        <p:spPr bwMode="auto">
          <a:xfrm>
            <a:off x="605480" y="3653408"/>
            <a:ext cx="10881670" cy="2619876"/>
          </a:xfrm>
          <a:prstGeom prst="roundRect">
            <a:avLst>
              <a:gd name="adj" fmla="val 8552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/>
              <a:t>Initiativets formål</a:t>
            </a:r>
          </a:p>
          <a:p>
            <a:pPr marL="171450" indent="-171450">
              <a:buClr>
                <a:srgbClr val="3B5463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Beskriv formålet med initiativet, herunder relevante nøgleoplysninger såsom </a:t>
            </a:r>
            <a:r>
              <a:rPr lang="da-DK" sz="1200" dirty="0" err="1"/>
              <a:t>kritikalitet</a:t>
            </a:r>
            <a:r>
              <a:rPr lang="da-DK" sz="1200" dirty="0"/>
              <a:t>, risikobillede og afhængigheder.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983432" y="6309320"/>
            <a:ext cx="1078547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000" dirty="0" smtClean="0"/>
              <a:t>*One pagers bør udarbejdes for myndighedens initiativer, som minimum for de mest kritiske. En </a:t>
            </a:r>
            <a:r>
              <a:rPr lang="da-DK" sz="1000" dirty="0" err="1" smtClean="0"/>
              <a:t>one</a:t>
            </a:r>
            <a:r>
              <a:rPr lang="da-DK" sz="1000" dirty="0" smtClean="0"/>
              <a:t> pager pr. initiativ. Hvis myndigheden helt eller delvist kan udfylde one </a:t>
            </a:r>
            <a:r>
              <a:rPr lang="da-DK" sz="1000" dirty="0" err="1" smtClean="0"/>
              <a:t>pagere</a:t>
            </a:r>
            <a:r>
              <a:rPr lang="da-DK" sz="1000" dirty="0" smtClean="0"/>
              <a:t> for kommende kritiske initiativer, fx projekter som forventes at skulle risikovurderes, skal dette gøres. </a:t>
            </a:r>
            <a:br>
              <a:rPr lang="da-DK" sz="1000" dirty="0" smtClean="0"/>
            </a:br>
            <a:r>
              <a:rPr lang="da-DK" sz="1000" dirty="0" smtClean="0"/>
              <a:t>Såfremt myndigheden har risikovurderede projekter anvendes i stedet </a:t>
            </a:r>
            <a:r>
              <a:rPr lang="da-DK" sz="1000" dirty="0" err="1" smtClean="0"/>
              <a:t>one</a:t>
            </a:r>
            <a:r>
              <a:rPr lang="da-DK" sz="1000" dirty="0" smtClean="0"/>
              <a:t> </a:t>
            </a:r>
            <a:r>
              <a:rPr lang="da-DK" sz="1000" dirty="0" err="1" smtClean="0"/>
              <a:t>pageren</a:t>
            </a:r>
            <a:r>
              <a:rPr lang="da-DK" sz="1000" dirty="0" smtClean="0"/>
              <a:t> på næste slide til udfyldning af information om disse.  </a:t>
            </a:r>
          </a:p>
        </p:txBody>
      </p:sp>
      <p:sp>
        <p:nvSpPr>
          <p:cNvPr id="17" name="Rektangel 16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90806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364" y="240900"/>
            <a:ext cx="8172908" cy="258848"/>
          </a:xfrm>
        </p:spPr>
        <p:txBody>
          <a:bodyPr/>
          <a:lstStyle/>
          <a:p>
            <a:r>
              <a:rPr lang="da-DK" sz="18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Projektoverblik for [projektnavn</a:t>
            </a:r>
            <a:r>
              <a:rPr lang="da-DK" sz="18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] (kun for risikovurderede projekter) </a:t>
            </a:r>
            <a:endParaRPr lang="da-DK" sz="1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>
          <a:xfrm>
            <a:off x="0" y="7029400"/>
            <a:ext cx="0" cy="0"/>
          </a:xfrm>
          <a:ln w="12700">
            <a:solidFill>
              <a:schemeClr val="tx1"/>
            </a:solidFill>
          </a:ln>
        </p:spPr>
        <p:txBody>
          <a:bodyPr/>
          <a:lstStyle/>
          <a:p>
            <a:fld id="{1E80101F-5742-4645-B1C0-D6AFABF6C92F}" type="slidenum">
              <a:rPr lang="da-DK" smtClean="0"/>
              <a:pPr/>
              <a:t>15</a:t>
            </a:fld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371364" y="543614"/>
            <a:ext cx="11197244" cy="69814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da-DK" sz="105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 for udfyldelse: </a:t>
            </a:r>
            <a:endParaRPr lang="da-DK" sz="105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da-DK" sz="105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Projektårsag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[National lovgivning og politiske aftaler/EU-lovgivning/Teknologinære eller juridiske forhold/Forretningsbehov]</a:t>
            </a:r>
          </a:p>
          <a:p>
            <a:pPr lvl="0">
              <a:spcBef>
                <a:spcPts val="0"/>
              </a:spcBef>
            </a:pPr>
            <a:r>
              <a:rPr lang="da-DK" sz="105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Myndighed:</a:t>
            </a:r>
            <a:endParaRPr lang="da-DK" sz="1050" kern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da-DK" sz="105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Porteføljeprioritering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[Benyt gerne høj, mellem eller lav prioritering]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 bwMode="auto">
          <a:xfrm>
            <a:off x="4223792" y="5220063"/>
            <a:ext cx="785411" cy="216023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Tidsplan</a:t>
            </a:r>
          </a:p>
        </p:txBody>
      </p:sp>
      <p:sp>
        <p:nvSpPr>
          <p:cNvPr id="7" name="Rektangel 6"/>
          <p:cNvSpPr/>
          <p:nvPr/>
        </p:nvSpPr>
        <p:spPr bwMode="auto">
          <a:xfrm>
            <a:off x="371364" y="1605263"/>
            <a:ext cx="5580620" cy="2384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[Beskriv kort projektets overordnede formål. Projektets 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HVORFOR.]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ktangel 7"/>
          <p:cNvSpPr/>
          <p:nvPr/>
        </p:nvSpPr>
        <p:spPr bwMode="auto">
          <a:xfrm>
            <a:off x="290638" y="1340768"/>
            <a:ext cx="67620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Formål</a:t>
            </a:r>
          </a:p>
        </p:txBody>
      </p:sp>
      <p:sp>
        <p:nvSpPr>
          <p:cNvPr id="63" name="Rektangel 62"/>
          <p:cNvSpPr/>
          <p:nvPr/>
        </p:nvSpPr>
        <p:spPr bwMode="auto">
          <a:xfrm>
            <a:off x="6226565" y="1605263"/>
            <a:ext cx="5558067" cy="2384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Beskriv den forventede indfrielse af projektets formål. Giv her en kort beskrivelse af projektets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scope/leverancer/releases. Projektets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HVORDAN. Indsæt gerne mindre tabel med leveranceoversigt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da-DK" sz="1050" kern="0" dirty="0">
              <a:solidFill>
                <a:srgbClr val="000000"/>
              </a:solidFill>
            </a:endParaRPr>
          </a:p>
        </p:txBody>
      </p:sp>
      <p:sp>
        <p:nvSpPr>
          <p:cNvPr id="65" name="Rektangel 64"/>
          <p:cNvSpPr/>
          <p:nvPr/>
        </p:nvSpPr>
        <p:spPr bwMode="auto">
          <a:xfrm>
            <a:off x="371364" y="4336485"/>
            <a:ext cx="5580620" cy="781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a-DK" sz="1050" kern="0" dirty="0" smtClean="0">
                <a:solidFill>
                  <a:srgbClr val="000000"/>
                </a:solidFill>
              </a:rPr>
              <a:t>[</a:t>
            </a:r>
            <a:r>
              <a:rPr lang="da-DK" sz="105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projektets 1-4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styrende gevinster – både økonomiske og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ikke-økonomiske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i punktform.</a:t>
            </a:r>
            <a:r>
              <a:rPr lang="da-DK" sz="1050" kern="0" dirty="0" smtClean="0">
                <a:solidFill>
                  <a:srgbClr val="000000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a-DK" sz="1050" kern="0" dirty="0" smtClean="0">
              <a:solidFill>
                <a:srgbClr val="000000"/>
              </a:solidFill>
            </a:endParaRPr>
          </a:p>
        </p:txBody>
      </p:sp>
      <p:sp>
        <p:nvSpPr>
          <p:cNvPr id="66" name="Rektangel 65"/>
          <p:cNvSpPr/>
          <p:nvPr/>
        </p:nvSpPr>
        <p:spPr bwMode="auto">
          <a:xfrm>
            <a:off x="6145839" y="1340768"/>
            <a:ext cx="139628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Løsning og scope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67" name="Rektangel 66"/>
          <p:cNvSpPr/>
          <p:nvPr/>
        </p:nvSpPr>
        <p:spPr bwMode="auto">
          <a:xfrm>
            <a:off x="6226565" y="4336485"/>
            <a:ext cx="5558067" cy="781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[List kort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projektets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væsentligste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risici i punktform.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ktangel 67"/>
          <p:cNvSpPr/>
          <p:nvPr/>
        </p:nvSpPr>
        <p:spPr bwMode="auto">
          <a:xfrm>
            <a:off x="6145839" y="4077386"/>
            <a:ext cx="67620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Risici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85" name="Rektangel 84"/>
          <p:cNvSpPr/>
          <p:nvPr/>
        </p:nvSpPr>
        <p:spPr bwMode="auto">
          <a:xfrm>
            <a:off x="307232" y="5194277"/>
            <a:ext cx="1108248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Organisering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93" name="Rektangel 92"/>
          <p:cNvSpPr/>
          <p:nvPr/>
        </p:nvSpPr>
        <p:spPr bwMode="auto">
          <a:xfrm>
            <a:off x="8228112" y="5211929"/>
            <a:ext cx="1108248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Økonomi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64" name="Rektangel 63"/>
          <p:cNvSpPr/>
          <p:nvPr/>
        </p:nvSpPr>
        <p:spPr bwMode="auto">
          <a:xfrm>
            <a:off x="290638" y="4077072"/>
            <a:ext cx="1612303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Styrende gevinster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graphicFrame>
        <p:nvGraphicFramePr>
          <p:cNvPr id="11" name="Tabel 10" descr="#AltTextNotRequired"/>
          <p:cNvGraphicFramePr>
            <a:graphicFrameLocks noGrp="1"/>
          </p:cNvGraphicFramePr>
          <p:nvPr>
            <p:extLst/>
          </p:nvPr>
        </p:nvGraphicFramePr>
        <p:xfrm>
          <a:off x="387958" y="5479568"/>
          <a:ext cx="3475794" cy="1117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416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645378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Organisatorisk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placering</a:t>
                      </a:r>
                      <a:endParaRPr lang="da-DK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Styregruppeformand</a:t>
                      </a:r>
                      <a:endParaRPr lang="da-DK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Gevinstejer</a:t>
                      </a:r>
                      <a:endParaRPr lang="da-DK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Projektleder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31122"/>
                  </a:ext>
                </a:extLst>
              </a:tr>
            </a:tbl>
          </a:graphicData>
        </a:graphic>
      </p:graphicFrame>
      <p:graphicFrame>
        <p:nvGraphicFramePr>
          <p:cNvPr id="25" name="Tabel 24" descr="#AltTextNotRequired"/>
          <p:cNvGraphicFramePr>
            <a:graphicFrameLocks noGrp="1"/>
          </p:cNvGraphicFramePr>
          <p:nvPr>
            <p:extLst/>
          </p:nvPr>
        </p:nvGraphicFramePr>
        <p:xfrm>
          <a:off x="8308838" y="5476664"/>
          <a:ext cx="3475794" cy="1117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3666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279446">
                <a:tc>
                  <a:txBody>
                    <a:bodyPr/>
                    <a:lstStyle/>
                    <a:p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Mio. kr.,</a:t>
                      </a:r>
                      <a:r>
                        <a:rPr lang="da-DK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[20xx-PL]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da-DK" sz="1050" baseline="0" dirty="0" smtClean="0"/>
                        <a:t> </a:t>
                      </a:r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 projektudgifter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(ekskl. renter)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driftseffekter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 effekter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31122"/>
                  </a:ext>
                </a:extLst>
              </a:tr>
            </a:tbl>
          </a:graphicData>
        </a:graphic>
      </p:graphicFrame>
      <p:graphicFrame>
        <p:nvGraphicFramePr>
          <p:cNvPr id="27" name="Tabel 26" descr="#AltTextNotRequired"/>
          <p:cNvGraphicFramePr>
            <a:graphicFrameLocks noGrp="1"/>
          </p:cNvGraphicFramePr>
          <p:nvPr>
            <p:extLst/>
          </p:nvPr>
        </p:nvGraphicFramePr>
        <p:xfrm>
          <a:off x="4304518" y="5479568"/>
          <a:ext cx="3475794" cy="111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482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684312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371627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analysefase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371627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 for gennemførelsesfase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371627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realiseringsfase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6273844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4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1" y="361840"/>
            <a:ext cx="11151790" cy="936000"/>
          </a:xfrm>
        </p:spPr>
        <p:txBody>
          <a:bodyPr vert="horz"/>
          <a:lstStyle/>
          <a:p>
            <a:pPr marL="216000" lvl="1"/>
            <a:r>
              <a:rPr lang="da-DK" sz="2800" b="0" dirty="0" smtClean="0">
                <a:latin typeface="+mj-lt"/>
              </a:rPr>
              <a:t>4.1 Kerneopgaver</a:t>
            </a:r>
            <a:r>
              <a:rPr lang="da-DK" sz="2800" b="0" dirty="0">
                <a:latin typeface="+mj-lt"/>
              </a:rPr>
              <a:t>, forretningsstrategi, mål og organisation</a:t>
            </a:r>
          </a:p>
        </p:txBody>
      </p:sp>
      <p:sp>
        <p:nvSpPr>
          <p:cNvPr id="10" name="Afrundet rektangel 9"/>
          <p:cNvSpPr/>
          <p:nvPr/>
        </p:nvSpPr>
        <p:spPr bwMode="auto">
          <a:xfrm>
            <a:off x="605480" y="1052736"/>
            <a:ext cx="10881671" cy="1656184"/>
          </a:xfrm>
          <a:prstGeom prst="roundRect">
            <a:avLst>
              <a:gd name="adj" fmla="val 5679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00000"/>
              </a:lnSpc>
              <a:spcBef>
                <a:spcPts val="1100"/>
              </a:spcBef>
              <a:buClr>
                <a:srgbClr val="066B43"/>
              </a:buClr>
            </a:pPr>
            <a:r>
              <a:rPr lang="da-DK" sz="1200" b="1" kern="0" dirty="0">
                <a:solidFill>
                  <a:srgbClr val="000000"/>
                </a:solidFill>
                <a:latin typeface="Arial"/>
              </a:rPr>
              <a:t>Strategi og mål</a:t>
            </a:r>
          </a:p>
          <a:p>
            <a:pPr lvl="0">
              <a:lnSpc>
                <a:spcPct val="100000"/>
              </a:lnSpc>
              <a:spcBef>
                <a:spcPts val="1100"/>
              </a:spcBef>
              <a:buClr>
                <a:srgbClr val="3B5463"/>
              </a:buClr>
            </a:pPr>
            <a:r>
              <a:rPr lang="da-DK" sz="1200" kern="0" dirty="0">
                <a:solidFill>
                  <a:srgbClr val="000000"/>
                </a:solidFill>
                <a:latin typeface="Arial"/>
              </a:rPr>
              <a:t>Angiv </a:t>
            </a:r>
            <a:r>
              <a:rPr lang="da-DK" sz="1200" kern="0" dirty="0" smtClean="0">
                <a:solidFill>
                  <a:srgbClr val="000000"/>
                </a:solidFill>
                <a:latin typeface="Arial"/>
              </a:rPr>
              <a:t>myndighedens kerneopgaver, </a:t>
            </a:r>
            <a:r>
              <a:rPr lang="da-DK" sz="1200" kern="0" dirty="0">
                <a:solidFill>
                  <a:srgbClr val="000000"/>
                </a:solidFill>
                <a:latin typeface="Arial"/>
              </a:rPr>
              <a:t>forretningsstrategi og </a:t>
            </a:r>
            <a:r>
              <a:rPr lang="da-DK" sz="1200" kern="0" dirty="0" smtClean="0">
                <a:solidFill>
                  <a:srgbClr val="000000"/>
                </a:solidFill>
                <a:latin typeface="Arial"/>
              </a:rPr>
              <a:t>mål.</a:t>
            </a:r>
            <a:endParaRPr lang="da-DK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Afrundet rektangel 11"/>
          <p:cNvSpPr/>
          <p:nvPr/>
        </p:nvSpPr>
        <p:spPr bwMode="auto">
          <a:xfrm>
            <a:off x="605480" y="2852936"/>
            <a:ext cx="10881671" cy="3420348"/>
          </a:xfrm>
          <a:prstGeom prst="roundRect">
            <a:avLst>
              <a:gd name="adj" fmla="val 308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z="1200" b="1" dirty="0">
                <a:solidFill>
                  <a:srgbClr val="000000"/>
                </a:solidFill>
              </a:rPr>
              <a:t>Organisation og forretningsområder</a:t>
            </a:r>
          </a:p>
          <a:p>
            <a:pPr lvl="0"/>
            <a:r>
              <a:rPr lang="da-DK" sz="1200" dirty="0" smtClean="0">
                <a:solidFill>
                  <a:srgbClr val="000000"/>
                </a:solidFill>
              </a:rPr>
              <a:t>Indsæt overordnet </a:t>
            </a:r>
            <a:r>
              <a:rPr lang="da-DK" sz="1200" dirty="0">
                <a:solidFill>
                  <a:srgbClr val="000000"/>
                </a:solidFill>
              </a:rPr>
              <a:t>præsentation af myndighedens </a:t>
            </a:r>
            <a:r>
              <a:rPr lang="da-DK" sz="1200" dirty="0" smtClean="0">
                <a:solidFill>
                  <a:srgbClr val="000000"/>
                </a:solidFill>
              </a:rPr>
              <a:t>organisation og </a:t>
            </a:r>
            <a:r>
              <a:rPr lang="da-DK" sz="1200" dirty="0">
                <a:solidFill>
                  <a:srgbClr val="000000"/>
                </a:solidFill>
              </a:rPr>
              <a:t>forretningsområder, herunder beskrivelse af it-organisationen og størrelsen af denne sammenlignet med myndighedens totale størrelse</a:t>
            </a:r>
            <a:r>
              <a:rPr lang="da-DK" sz="1200" dirty="0" smtClean="0">
                <a:solidFill>
                  <a:srgbClr val="000000"/>
                </a:solidFill>
              </a:rPr>
              <a:t>.</a:t>
            </a:r>
            <a:endParaRPr lang="da-DK" sz="1200" dirty="0">
              <a:solidFill>
                <a:srgbClr val="000000"/>
              </a:solidFill>
            </a:endParaRPr>
          </a:p>
          <a:p>
            <a:pPr lvl="0"/>
            <a:r>
              <a:rPr lang="da-DK" sz="1200" dirty="0">
                <a:solidFill>
                  <a:srgbClr val="000000"/>
                </a:solidFill>
              </a:rPr>
              <a:t>Præsentationen kan med fordel tage udgangspunkt i et </a:t>
            </a:r>
            <a:r>
              <a:rPr lang="da-DK" sz="1200" dirty="0" smtClean="0">
                <a:solidFill>
                  <a:srgbClr val="000000"/>
                </a:solidFill>
              </a:rPr>
              <a:t>organisationsdiagram</a:t>
            </a:r>
            <a:r>
              <a:rPr lang="da-DK" sz="1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16</a:t>
            </a:fld>
            <a:endParaRPr lang="da-DK" dirty="0"/>
          </a:p>
        </p:txBody>
      </p:sp>
      <p:sp>
        <p:nvSpPr>
          <p:cNvPr id="13" name="Rektangel 12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109129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4</a:t>
            </a:r>
            <a:r>
              <a:rPr lang="da-DK" dirty="0" smtClean="0">
                <a:solidFill>
                  <a:schemeClr val="tx1"/>
                </a:solidFill>
              </a:rPr>
              <a:t>.2 It-styringsmodel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" name="Pladsholder til indhold 4"/>
          <p:cNvSpPr>
            <a:spLocks noGrp="1"/>
          </p:cNvSpPr>
          <p:nvPr>
            <p:ph idx="4294967295"/>
          </p:nvPr>
        </p:nvSpPr>
        <p:spPr bwMode="auto">
          <a:xfrm>
            <a:off x="605481" y="1052736"/>
            <a:ext cx="10881669" cy="2448272"/>
          </a:xfrm>
          <a:prstGeom prst="roundRect">
            <a:avLst>
              <a:gd name="adj" fmla="val 6539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lvl="0" indent="0">
              <a:lnSpc>
                <a:spcPct val="100000"/>
              </a:lnSpc>
              <a:spcBef>
                <a:spcPts val="1100"/>
              </a:spcBef>
              <a:buClr>
                <a:srgbClr val="3B5463"/>
              </a:buClr>
              <a:buNone/>
            </a:pPr>
            <a:r>
              <a:rPr lang="da-DK" sz="1200" b="1" kern="0" dirty="0">
                <a:solidFill>
                  <a:srgbClr val="000000"/>
                </a:solidFill>
                <a:latin typeface="Arial"/>
              </a:rPr>
              <a:t>Sammenhæng mellem forretningsstrategi og styring af it-porteføljen</a:t>
            </a:r>
          </a:p>
          <a:p>
            <a:pPr marL="0" lvl="0" indent="0">
              <a:lnSpc>
                <a:spcPct val="100000"/>
              </a:lnSpc>
              <a:spcBef>
                <a:spcPts val="1100"/>
              </a:spcBef>
              <a:buClr>
                <a:srgbClr val="3B5463"/>
              </a:buClr>
              <a:buNone/>
            </a:pPr>
            <a:r>
              <a:rPr lang="da-DK" sz="1200" kern="0" dirty="0" smtClean="0">
                <a:solidFill>
                  <a:srgbClr val="000000"/>
                </a:solidFill>
                <a:latin typeface="Arial"/>
              </a:rPr>
              <a:t>Angiv </a:t>
            </a:r>
            <a:r>
              <a:rPr lang="da-DK" sz="1200" kern="0" dirty="0">
                <a:solidFill>
                  <a:srgbClr val="000000"/>
                </a:solidFill>
                <a:latin typeface="Arial"/>
              </a:rPr>
              <a:t>myndighedens vision for it-understøttelsen og hvordan denne hænger sammen med forretningsstrategien.</a:t>
            </a:r>
          </a:p>
          <a:p>
            <a:pPr marL="0" lvl="0" indent="0">
              <a:lnSpc>
                <a:spcPct val="100000"/>
              </a:lnSpc>
              <a:spcBef>
                <a:spcPts val="1100"/>
              </a:spcBef>
              <a:buClr>
                <a:srgbClr val="3B5463"/>
              </a:buClr>
              <a:buNone/>
            </a:pPr>
            <a:r>
              <a:rPr lang="da-DK" sz="1200" kern="0" dirty="0">
                <a:solidFill>
                  <a:srgbClr val="000000"/>
                </a:solidFill>
                <a:latin typeface="Arial"/>
              </a:rPr>
              <a:t>Angiv eller visualiser hvordan samarbejdet mellem it og forretning er organiseret, herunder fx processer for brugerinvolvering.</a:t>
            </a:r>
          </a:p>
          <a:p>
            <a:pPr marL="0" indent="0">
              <a:buFont typeface="Symbol" panose="05050102010706020507" pitchFamily="18" charset="2"/>
              <a:buNone/>
            </a:pPr>
            <a:endParaRPr lang="da-DK" sz="1200" b="1" kern="0" dirty="0" smtClean="0"/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1" y="3645024"/>
            <a:ext cx="5346503" cy="2628260"/>
          </a:xfrm>
          <a:prstGeom prst="roundRect">
            <a:avLst>
              <a:gd name="adj" fmla="val 537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da-DK" sz="1200" b="1" kern="0" dirty="0" smtClean="0">
                <a:solidFill>
                  <a:srgbClr val="000000"/>
                </a:solidFill>
              </a:rPr>
              <a:t>Styringsmodel, </a:t>
            </a:r>
            <a:r>
              <a:rPr lang="da-DK" sz="1200" b="1" kern="0" dirty="0">
                <a:solidFill>
                  <a:srgbClr val="000000"/>
                </a:solidFill>
              </a:rPr>
              <a:t>samarbejds- og beslutningsfora</a:t>
            </a:r>
          </a:p>
          <a:p>
            <a:pPr lvl="0"/>
            <a:r>
              <a:rPr lang="da-DK" sz="1200" kern="0" dirty="0">
                <a:solidFill>
                  <a:srgbClr val="000000"/>
                </a:solidFill>
              </a:rPr>
              <a:t>Angiv hvordan it-styringen er organiseret, herunder hvordan it-aktiviteter </a:t>
            </a:r>
            <a:r>
              <a:rPr lang="da-DK" sz="1200" kern="0" dirty="0" smtClean="0">
                <a:solidFill>
                  <a:srgbClr val="000000"/>
                </a:solidFill>
              </a:rPr>
              <a:t>prioriteres og </a:t>
            </a:r>
            <a:r>
              <a:rPr lang="da-DK" sz="1200" kern="0" dirty="0">
                <a:solidFill>
                  <a:srgbClr val="000000"/>
                </a:solidFill>
              </a:rPr>
              <a:t>hvordan der træffes beslutninger om it-porteføljen.</a:t>
            </a:r>
          </a:p>
          <a:p>
            <a:pPr lvl="0"/>
            <a:r>
              <a:rPr lang="da-DK" sz="1200" kern="0" dirty="0">
                <a:solidFill>
                  <a:srgbClr val="000000"/>
                </a:solidFill>
              </a:rPr>
              <a:t>Indsæt evt. illustration af myndighedens it-styringsmodel, herunder relevante samarbejds- og </a:t>
            </a:r>
            <a:r>
              <a:rPr lang="da-DK" sz="1200" kern="0" dirty="0" smtClean="0">
                <a:solidFill>
                  <a:srgbClr val="000000"/>
                </a:solidFill>
              </a:rPr>
              <a:t>beslutningsfora, </a:t>
            </a:r>
            <a:r>
              <a:rPr lang="da-DK" sz="1200" kern="0" dirty="0">
                <a:solidFill>
                  <a:srgbClr val="000000"/>
                </a:solidFill>
              </a:rPr>
              <a:t>og hvordan disse er forankret i topledelsen</a:t>
            </a:r>
            <a:r>
              <a:rPr lang="da-DK" sz="1200" kern="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" name="Afrundet rektangel 5"/>
          <p:cNvSpPr/>
          <p:nvPr/>
        </p:nvSpPr>
        <p:spPr bwMode="auto">
          <a:xfrm>
            <a:off x="6096000" y="3645024"/>
            <a:ext cx="5391150" cy="2628260"/>
          </a:xfrm>
          <a:prstGeom prst="roundRect">
            <a:avLst>
              <a:gd name="adj" fmla="val 537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da-DK" sz="1200" b="1" kern="0" dirty="0" err="1" smtClean="0">
                <a:solidFill>
                  <a:srgbClr val="000000"/>
                </a:solidFill>
              </a:rPr>
              <a:t>Sourcing</a:t>
            </a:r>
            <a:endParaRPr lang="da-DK" sz="1200" b="1" kern="0" dirty="0">
              <a:solidFill>
                <a:srgbClr val="000000"/>
              </a:solidFill>
            </a:endParaRPr>
          </a:p>
          <a:p>
            <a:r>
              <a:rPr lang="da-DK" sz="1200" kern="0" dirty="0" smtClean="0"/>
              <a:t>Beskriv </a:t>
            </a:r>
            <a:r>
              <a:rPr lang="da-DK" sz="1200" kern="0" dirty="0" err="1"/>
              <a:t>sourcingmodellen</a:t>
            </a:r>
            <a:r>
              <a:rPr lang="da-DK" sz="1200" kern="0" dirty="0"/>
              <a:t>, herunder hvilke opgaver der i dag er hhv. outsourcet og </a:t>
            </a:r>
            <a:r>
              <a:rPr lang="da-DK" sz="1200" kern="0" dirty="0" err="1"/>
              <a:t>insourcet</a:t>
            </a:r>
            <a:r>
              <a:rPr lang="da-DK" sz="1200" kern="0" dirty="0"/>
              <a:t> samt hvordan fordelingen af in- og outsourcing ønskes fremadrettet. Hvis der arbejdes efter særlige </a:t>
            </a:r>
            <a:r>
              <a:rPr lang="da-DK" sz="1200" kern="0" dirty="0" err="1"/>
              <a:t>sourcingprincipper</a:t>
            </a:r>
            <a:r>
              <a:rPr lang="da-DK" sz="1200" kern="0" dirty="0"/>
              <a:t>, kan disse også vises.</a:t>
            </a:r>
            <a:endParaRPr lang="da-DK" sz="1200" dirty="0"/>
          </a:p>
          <a:p>
            <a:pPr lvl="0"/>
            <a:endParaRPr lang="da-DK" sz="1200" kern="0" dirty="0">
              <a:solidFill>
                <a:srgbClr val="000000"/>
              </a:solidFill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17</a:t>
            </a:fld>
            <a:endParaRPr lang="da-DK" dirty="0"/>
          </a:p>
        </p:txBody>
      </p:sp>
      <p:sp>
        <p:nvSpPr>
          <p:cNvPr id="10" name="Rektangel 9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262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0467695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27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89" y="394472"/>
            <a:ext cx="10785475" cy="936000"/>
          </a:xfrm>
        </p:spPr>
        <p:txBody>
          <a:bodyPr vert="horz"/>
          <a:lstStyle/>
          <a:p>
            <a:r>
              <a:rPr lang="da-DK" dirty="0" smtClean="0"/>
              <a:t>4</a:t>
            </a:r>
            <a:r>
              <a:rPr lang="da-DK" dirty="0" smtClean="0">
                <a:solidFill>
                  <a:schemeClr val="tx1"/>
                </a:solidFill>
              </a:rPr>
              <a:t>.3 It-systemlandskab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Afrundet rektangel 7"/>
          <p:cNvSpPr/>
          <p:nvPr/>
        </p:nvSpPr>
        <p:spPr bwMode="auto">
          <a:xfrm>
            <a:off x="605481" y="1052736"/>
            <a:ext cx="10881670" cy="5220548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Font typeface="Symbol" panose="05050102010706020507" pitchFamily="18" charset="2"/>
              <a:buNone/>
            </a:pPr>
            <a:r>
              <a:rPr lang="da-DK" sz="1200" b="1" kern="0" dirty="0"/>
              <a:t>It-systemlandskab (arkitektur)</a:t>
            </a:r>
          </a:p>
          <a:p>
            <a:pPr>
              <a:buClrTx/>
            </a:pPr>
            <a:r>
              <a:rPr lang="da-DK" sz="1200" kern="0" dirty="0"/>
              <a:t>Beskriv det tekniske landskab evt. ved visualisering fx i form af en målarkitektur eller nuværende arkitektur i oversigtsform (se evt. FDA-reolen). Beskriv også it-systemernes understøttelse af forretningens kerneopgaver. </a:t>
            </a:r>
          </a:p>
        </p:txBody>
      </p:sp>
      <p:sp>
        <p:nvSpPr>
          <p:cNvPr id="11" name="Rektangel 10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171103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1257735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6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5.1 Overblik over it-systemporteføljens tilstand 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1052736"/>
            <a:ext cx="10881670" cy="5220548"/>
          </a:xfrm>
          <a:prstGeom prst="roundRect">
            <a:avLst>
              <a:gd name="adj" fmla="val 537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b="1" dirty="0" smtClean="0">
                <a:solidFill>
                  <a:srgbClr val="000000"/>
                </a:solidFill>
              </a:rPr>
              <a:t>Systemporteføljen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>
                <a:solidFill>
                  <a:srgbClr val="000000"/>
                </a:solidFill>
              </a:rPr>
              <a:t>Indsæt kopi af fanen ”Overblik” fra seneste datagrundlag og angiv betragtninger om porteføljens overordnede tilstand, herunder de væsentligste udfordringer. Angiv dato for seneste opdatering af datagrundlaget.</a:t>
            </a:r>
            <a:endParaRPr lang="da-DK" sz="1200" dirty="0">
              <a:solidFill>
                <a:srgbClr val="000000"/>
              </a:solidFill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19</a:t>
            </a:fld>
            <a:endParaRPr lang="da-DK" dirty="0"/>
          </a:p>
        </p:txBody>
      </p:sp>
      <p:sp>
        <p:nvSpPr>
          <p:cNvPr id="13" name="Rektangel 12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374915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44991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62" name="think-cell Slide" r:id="rId5" imgW="342" imgH="337" progId="TCLayout.ActiveDocument.1">
                  <p:embed/>
                </p:oleObj>
              </mc:Choice>
              <mc:Fallback>
                <p:oleObj name="think-cell Slide" r:id="rId5" imgW="342" imgH="33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ladsholder til tekst 3"/>
          <p:cNvSpPr txBox="1">
            <a:spLocks/>
          </p:cNvSpPr>
          <p:nvPr/>
        </p:nvSpPr>
        <p:spPr>
          <a:xfrm>
            <a:off x="702668" y="764704"/>
            <a:ext cx="10784482" cy="5148734"/>
          </a:xfrm>
          <a:prstGeom prst="rect">
            <a:avLst/>
          </a:prstGeom>
        </p:spPr>
        <p:txBody>
          <a:bodyPr/>
          <a:lstStyle>
            <a:lvl1pPr marL="180000" indent="-180000" algn="l" rtl="0" eaLnBrk="1" fontAlgn="base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>
                <a:schemeClr val="tx2"/>
              </a:buClr>
              <a:buFont typeface="Symbol" panose="05050102010706020507" pitchFamily="18" charset="2"/>
              <a:buChar char="·"/>
              <a:defRPr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68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633600" indent="-21600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da-DK" sz="3600" b="1" kern="0" dirty="0" smtClean="0">
                <a:solidFill>
                  <a:srgbClr val="3B5463"/>
                </a:solidFill>
              </a:rPr>
              <a:t>It-handlingsplan</a:t>
            </a:r>
          </a:p>
          <a:p>
            <a:pPr marL="0" indent="0">
              <a:buNone/>
            </a:pPr>
            <a:r>
              <a:rPr lang="da-DK" sz="2400" kern="0" dirty="0" smtClean="0">
                <a:solidFill>
                  <a:srgbClr val="3B5463"/>
                </a:solidFill>
              </a:rPr>
              <a:t/>
            </a:r>
            <a:br>
              <a:rPr lang="da-DK" sz="2400" kern="0" dirty="0" smtClean="0">
                <a:solidFill>
                  <a:srgbClr val="3B5463"/>
                </a:solidFill>
              </a:rPr>
            </a:br>
            <a:r>
              <a:rPr lang="da-DK" sz="2400" kern="0" dirty="0" smtClean="0">
                <a:solidFill>
                  <a:srgbClr val="3B5463"/>
                </a:solidFill>
              </a:rPr>
              <a:t>[Myndighed] </a:t>
            </a:r>
          </a:p>
          <a:p>
            <a:endParaRPr lang="da-DK" kern="0" dirty="0" smtClean="0">
              <a:solidFill>
                <a:srgbClr val="3B5463"/>
              </a:solidFill>
            </a:endParaRPr>
          </a:p>
        </p:txBody>
      </p:sp>
      <p:cxnSp>
        <p:nvCxnSpPr>
          <p:cNvPr id="8" name="Lige forbindelse 7"/>
          <p:cNvCxnSpPr/>
          <p:nvPr/>
        </p:nvCxnSpPr>
        <p:spPr bwMode="auto">
          <a:xfrm>
            <a:off x="809621" y="1628800"/>
            <a:ext cx="324036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ktangel 8"/>
          <p:cNvSpPr/>
          <p:nvPr/>
        </p:nvSpPr>
        <p:spPr bwMode="auto">
          <a:xfrm>
            <a:off x="9525000" y="5517232"/>
            <a:ext cx="2259632" cy="1008112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Indsæt logo</a:t>
            </a:r>
          </a:p>
        </p:txBody>
      </p:sp>
      <p:sp>
        <p:nvSpPr>
          <p:cNvPr id="10" name="Tekstfelt 9"/>
          <p:cNvSpPr txBox="1"/>
          <p:nvPr/>
        </p:nvSpPr>
        <p:spPr>
          <a:xfrm>
            <a:off x="1008366" y="6448400"/>
            <a:ext cx="223224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0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It-handlingsplansskabelon v. 1.1</a:t>
            </a:r>
            <a:r>
              <a:rPr lang="da-DK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graphicFrame>
        <p:nvGraphicFramePr>
          <p:cNvPr id="3" name="Tabel 2" descr="1. Første kolonne - Version nr. 2. Anden kolonne - dato 3. Tredje kolonne - Udarbejdet/revideret af 4. Fjerde kolonne - Ændringer/bemærkning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234678"/>
              </p:ext>
            </p:extLst>
          </p:nvPr>
        </p:nvGraphicFramePr>
        <p:xfrm>
          <a:off x="801247" y="3212976"/>
          <a:ext cx="8022684" cy="1387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0660">
                  <a:extLst>
                    <a:ext uri="{9D8B030D-6E8A-4147-A177-3AD203B41FA5}">
                      <a16:colId xmlns:a16="http://schemas.microsoft.com/office/drawing/2014/main" val="3329776023"/>
                    </a:ext>
                  </a:extLst>
                </a:gridCol>
                <a:gridCol w="1535549">
                  <a:extLst>
                    <a:ext uri="{9D8B030D-6E8A-4147-A177-3AD203B41FA5}">
                      <a16:colId xmlns:a16="http://schemas.microsoft.com/office/drawing/2014/main" val="812689438"/>
                    </a:ext>
                  </a:extLst>
                </a:gridCol>
                <a:gridCol w="2201260">
                  <a:extLst>
                    <a:ext uri="{9D8B030D-6E8A-4147-A177-3AD203B41FA5}">
                      <a16:colId xmlns:a16="http://schemas.microsoft.com/office/drawing/2014/main" val="2675601845"/>
                    </a:ext>
                  </a:extLst>
                </a:gridCol>
                <a:gridCol w="3345215">
                  <a:extLst>
                    <a:ext uri="{9D8B030D-6E8A-4147-A177-3AD203B41FA5}">
                      <a16:colId xmlns:a16="http://schemas.microsoft.com/office/drawing/2014/main" val="1247709572"/>
                    </a:ext>
                  </a:extLst>
                </a:gridCol>
              </a:tblGrid>
              <a:tr h="30679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Version nr.</a:t>
                      </a:r>
                      <a:endParaRPr lang="da-DK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 dirty="0">
                          <a:effectLst/>
                        </a:rPr>
                        <a:t>Dato</a:t>
                      </a:r>
                      <a:endParaRPr lang="da-DK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 dirty="0">
                          <a:effectLst/>
                        </a:rPr>
                        <a:t>Udarbejdet/revideret af</a:t>
                      </a:r>
                      <a:endParaRPr lang="da-DK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Ændringer/bemærkninger</a:t>
                      </a:r>
                      <a:endParaRPr lang="da-DK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381431881"/>
                  </a:ext>
                </a:extLst>
              </a:tr>
              <a:tr h="180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3160674982"/>
                  </a:ext>
                </a:extLst>
              </a:tr>
              <a:tr h="180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3363782190"/>
                  </a:ext>
                </a:extLst>
              </a:tr>
              <a:tr h="180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2046755524"/>
                  </a:ext>
                </a:extLst>
              </a:tr>
              <a:tr h="180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1234046604"/>
                  </a:ext>
                </a:extLst>
              </a:tr>
              <a:tr h="180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733375760"/>
                  </a:ext>
                </a:extLst>
              </a:tr>
              <a:tr h="180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a-DK" sz="9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3516807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01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08158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44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5.2 Målbillede for it-systemporteføljen 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1052736"/>
            <a:ext cx="10881669" cy="5220548"/>
          </a:xfrm>
          <a:prstGeom prst="roundRect">
            <a:avLst>
              <a:gd name="adj" fmla="val 537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b="1" dirty="0" smtClean="0">
                <a:solidFill>
                  <a:srgbClr val="000000"/>
                </a:solidFill>
              </a:rPr>
              <a:t>Målbillede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>
                <a:solidFill>
                  <a:srgbClr val="000000"/>
                </a:solidFill>
              </a:rPr>
              <a:t>Beskriv målbilledet for systemporteføljen om et år og om tre år. Målbilledet kan eventuelt opstilles som datapunkter eller visninger fx baseret på de visninger der kan findes i datagrundlaget. Det er vigtigt, at målbilledet er konkret og tager udgangspunkt i it-systemporteføljen.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>
                <a:solidFill>
                  <a:srgbClr val="000000"/>
                </a:solidFill>
              </a:rPr>
              <a:t>Desuden bør det beskrives, om der har været den forventede fremdrift i forhold til forrige målbilleder for it-systemporteføljen. </a:t>
            </a:r>
            <a:endParaRPr lang="da-DK" sz="1200" dirty="0">
              <a:solidFill>
                <a:srgbClr val="000000"/>
              </a:solidFill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20</a:t>
            </a:fld>
            <a:endParaRPr lang="da-DK" dirty="0"/>
          </a:p>
        </p:txBody>
      </p:sp>
      <p:sp>
        <p:nvSpPr>
          <p:cNvPr id="12" name="Rektangel 11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84224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3637856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0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rgbClr val="000000"/>
                </a:solidFill>
              </a:rPr>
              <a:t>5.3 It-systemporteføljens </a:t>
            </a:r>
            <a:r>
              <a:rPr lang="da-DK" dirty="0">
                <a:solidFill>
                  <a:srgbClr val="000000"/>
                </a:solidFill>
              </a:rPr>
              <a:t>tilstand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21</a:t>
            </a:fld>
            <a:endParaRPr lang="da-DK" dirty="0"/>
          </a:p>
        </p:txBody>
      </p:sp>
      <p:sp>
        <p:nvSpPr>
          <p:cNvPr id="10" name="Afrundet rektangel 9"/>
          <p:cNvSpPr/>
          <p:nvPr/>
        </p:nvSpPr>
        <p:spPr bwMode="auto">
          <a:xfrm>
            <a:off x="605481" y="1052736"/>
            <a:ext cx="10881670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It-porteføljens tilstand</a:t>
            </a:r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it-porteføljens overordnede tilstand og indsigter fra kortlægningen, herunder hvad der opfattes som mest kritisk.  </a:t>
            </a:r>
            <a:endParaRPr lang="da-DK" sz="1200" dirty="0"/>
          </a:p>
        </p:txBody>
      </p:sp>
      <p:sp>
        <p:nvSpPr>
          <p:cNvPr id="11" name="Afrundet rektangel 10"/>
          <p:cNvSpPr/>
          <p:nvPr/>
        </p:nvSpPr>
        <p:spPr bwMode="auto">
          <a:xfrm>
            <a:off x="605481" y="3645024"/>
            <a:ext cx="10881670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Kortlægning </a:t>
            </a:r>
            <a:r>
              <a:rPr lang="da-DK" sz="1200" b="1" dirty="0"/>
              <a:t>og afgrænsning</a:t>
            </a:r>
          </a:p>
          <a:p>
            <a:pPr>
              <a:buClr>
                <a:srgbClr val="3B5463"/>
              </a:buClr>
            </a:pPr>
            <a:r>
              <a:rPr lang="da-DK" sz="1200" dirty="0"/>
              <a:t>Her angiver myndigheden fokus og afgrænsning af kortlægningen samt </a:t>
            </a:r>
            <a:r>
              <a:rPr lang="da-DK" sz="1200" dirty="0" smtClean="0"/>
              <a:t>angiver den </a:t>
            </a:r>
            <a:r>
              <a:rPr lang="da-DK" sz="1200" dirty="0"/>
              <a:t>andel af den samlede portefølje, der er omfattet af den dybdegående kortlægning. </a:t>
            </a:r>
            <a:endParaRPr lang="da-DK" sz="1200" dirty="0" smtClean="0"/>
          </a:p>
        </p:txBody>
      </p:sp>
      <p:sp>
        <p:nvSpPr>
          <p:cNvPr id="13" name="Rektangel 12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95314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5295224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5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25" y="361840"/>
            <a:ext cx="10785475" cy="936000"/>
          </a:xfrm>
        </p:spPr>
        <p:txBody>
          <a:bodyPr vert="horz"/>
          <a:lstStyle/>
          <a:p>
            <a:r>
              <a:rPr lang="da-DK" dirty="0" smtClean="0">
                <a:solidFill>
                  <a:srgbClr val="000000"/>
                </a:solidFill>
              </a:rPr>
              <a:t>5.3 It-systemporteføljens </a:t>
            </a:r>
            <a:r>
              <a:rPr lang="da-DK" dirty="0">
                <a:solidFill>
                  <a:srgbClr val="000000"/>
                </a:solidFill>
              </a:rPr>
              <a:t>tilstand </a:t>
            </a:r>
            <a:r>
              <a:rPr lang="da-DK" dirty="0" smtClean="0">
                <a:solidFill>
                  <a:srgbClr val="000000"/>
                </a:solidFill>
              </a:rPr>
              <a:t>– forretningsunderstøttelse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22</a:t>
            </a:fld>
            <a:endParaRPr lang="da-DK" dirty="0"/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1052736"/>
            <a:ext cx="10881670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Forretningsunderstøttelse</a:t>
            </a:r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it-porteføljens overordnede forretningsunderstøttelse og vurder, om dette giver anledning til handlinger. 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3" name="Afrundet rektangel 12"/>
          <p:cNvSpPr/>
          <p:nvPr/>
        </p:nvSpPr>
        <p:spPr bwMode="auto">
          <a:xfrm>
            <a:off x="605481" y="3645024"/>
            <a:ext cx="10881670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dirty="0" smtClean="0"/>
              <a:t>Her indsættes den obligatoriske visning om tilfredshed med forretningsunderstøttelse fra datagrundlaget.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1" name="Rektangel 10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40570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1649169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1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25" y="361840"/>
            <a:ext cx="10785475" cy="936000"/>
          </a:xfrm>
        </p:spPr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5.3 It-systemporteføljens tilstand – </a:t>
            </a:r>
            <a:r>
              <a:rPr lang="da-DK" dirty="0"/>
              <a:t> </a:t>
            </a:r>
            <a:r>
              <a:rPr lang="da-DK" dirty="0" smtClean="0"/>
              <a:t>teknisk </a:t>
            </a:r>
            <a:r>
              <a:rPr lang="da-DK" dirty="0" smtClean="0">
                <a:solidFill>
                  <a:schemeClr val="tx1"/>
                </a:solidFill>
              </a:rPr>
              <a:t>tilstand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1" y="1052736"/>
            <a:ext cx="10881670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Teknisk tilstand  </a:t>
            </a:r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overordnet it-porteføljens tekniske tilstand og </a:t>
            </a:r>
            <a:r>
              <a:rPr lang="da-DK" sz="1200" dirty="0"/>
              <a:t>vurder, om dette giver anledning til </a:t>
            </a:r>
            <a:r>
              <a:rPr lang="da-DK" sz="1200" dirty="0" smtClean="0"/>
              <a:t>handlinger.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23</a:t>
            </a:fld>
            <a:endParaRPr lang="da-DK" dirty="0"/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3645024"/>
            <a:ext cx="10881669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dirty="0" smtClean="0"/>
              <a:t>Her indsættes den obligatoriske visning om teknisk tilstand fra datagrundlaget.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0" name="Rektangel 9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190174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7666317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7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25" y="361840"/>
            <a:ext cx="10785475" cy="936000"/>
          </a:xfrm>
        </p:spPr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5.3 It-systemporteføljens tilstand – </a:t>
            </a:r>
            <a:r>
              <a:rPr lang="da-DK" dirty="0" smtClean="0"/>
              <a:t>dokumentation og viden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1" y="1052736"/>
            <a:ext cx="10881670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Dokumentation og viden </a:t>
            </a:r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overordnet tilstanden for dokumentation og viden om systemerne og vurder, om dette giver anledning til handlinger.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24</a:t>
            </a:fld>
            <a:endParaRPr lang="da-DK" dirty="0"/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79" y="3645024"/>
            <a:ext cx="10881671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dirty="0" smtClean="0"/>
              <a:t>Her indsættes den obligatoriske visning om dokumentation og viden fra datagrundlaget.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0" name="Rektangel 9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33339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2048415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4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25" y="361840"/>
            <a:ext cx="10785475" cy="936000"/>
          </a:xfrm>
        </p:spPr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5.3 It-systemporteføljens tilstand –</a:t>
            </a:r>
            <a:r>
              <a:rPr lang="da-DK" dirty="0"/>
              <a:t> </a:t>
            </a:r>
            <a:r>
              <a:rPr lang="da-DK" dirty="0" smtClean="0">
                <a:solidFill>
                  <a:schemeClr val="tx1"/>
                </a:solidFill>
              </a:rPr>
              <a:t>kontrakter og </a:t>
            </a:r>
            <a:r>
              <a:rPr lang="da-DK" dirty="0" err="1" smtClean="0">
                <a:solidFill>
                  <a:schemeClr val="tx1"/>
                </a:solidFill>
              </a:rPr>
              <a:t>sourcing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1" y="1052736"/>
            <a:ext cx="10881670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Kontrakter og </a:t>
            </a:r>
            <a:r>
              <a:rPr lang="da-DK" sz="1200" b="1" dirty="0" err="1" smtClean="0"/>
              <a:t>sourcing</a:t>
            </a:r>
            <a:endParaRPr lang="da-DK" sz="1200" b="1" dirty="0" smtClean="0"/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den overordnede tilstand for kontrakter og </a:t>
            </a:r>
            <a:r>
              <a:rPr lang="da-DK" sz="1200" dirty="0" err="1"/>
              <a:t>sourcing</a:t>
            </a:r>
            <a:r>
              <a:rPr lang="da-DK" sz="1200" dirty="0"/>
              <a:t> og vurder, om dette giver anledning til handlinger</a:t>
            </a:r>
            <a:r>
              <a:rPr lang="da-DK" sz="1200" dirty="0" smtClean="0"/>
              <a:t>. </a:t>
            </a:r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25</a:t>
            </a:fld>
            <a:endParaRPr lang="da-DK" dirty="0"/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3645024"/>
            <a:ext cx="10881670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dirty="0" smtClean="0"/>
              <a:t>Her indsættes obligatoriske visninger om kontrakter og </a:t>
            </a:r>
            <a:r>
              <a:rPr lang="da-DK" sz="1200" dirty="0" err="1" smtClean="0"/>
              <a:t>sourcing</a:t>
            </a:r>
            <a:r>
              <a:rPr lang="da-DK" sz="1200" dirty="0" smtClean="0"/>
              <a:t> fra datagrundlaget, samt evt. visningen om genudbud.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0" name="Rektangel 9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302325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7763786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0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25" y="361840"/>
            <a:ext cx="10785475" cy="936000"/>
          </a:xfrm>
        </p:spPr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5.3 It-systemporteføljens tilstand – sikkerhed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1" y="1052736"/>
            <a:ext cx="10881670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Sikkerhed</a:t>
            </a:r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overordnet it-porteføljens sikkerhed </a:t>
            </a:r>
            <a:r>
              <a:rPr lang="da-DK" sz="1200" dirty="0"/>
              <a:t>og vurder, om dette giver anledning til </a:t>
            </a:r>
            <a:r>
              <a:rPr lang="da-DK" sz="1200" dirty="0" smtClean="0"/>
              <a:t>handlinger.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26</a:t>
            </a:fld>
            <a:endParaRPr lang="da-DK" dirty="0"/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3645024"/>
            <a:ext cx="10881669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dirty="0" smtClean="0"/>
              <a:t>Her indsættes den obligatoriske visning om sikkerhed fra datagrundlaget.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0" name="Rektangel 9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404599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2290433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8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sz="2400" dirty="0" smtClean="0">
                <a:solidFill>
                  <a:schemeClr val="tx1"/>
                </a:solidFill>
              </a:rPr>
              <a:t>5.4 It-systemporteføljens tilstand – </a:t>
            </a:r>
            <a:br>
              <a:rPr lang="da-DK" sz="2400" dirty="0" smtClean="0">
                <a:solidFill>
                  <a:schemeClr val="tx1"/>
                </a:solidFill>
              </a:rPr>
            </a:br>
            <a:r>
              <a:rPr lang="da-DK" sz="2400" dirty="0" smtClean="0">
                <a:solidFill>
                  <a:schemeClr val="tx1"/>
                </a:solidFill>
              </a:rPr>
              <a:t>forsyningssikkerhed for samfundskritiske it-systemer</a:t>
            </a:r>
            <a:endParaRPr lang="da-DK" sz="2400" dirty="0">
              <a:solidFill>
                <a:schemeClr val="tx1"/>
              </a:solidFill>
            </a:endParaRPr>
          </a:p>
        </p:txBody>
      </p:sp>
      <p:sp>
        <p:nvSpPr>
          <p:cNvPr id="7" name="Afrundet rektangel 6"/>
          <p:cNvSpPr/>
          <p:nvPr/>
        </p:nvSpPr>
        <p:spPr bwMode="auto">
          <a:xfrm>
            <a:off x="594364" y="1052736"/>
            <a:ext cx="10892786" cy="2448272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b="1" dirty="0" smtClean="0"/>
              <a:t>Forsyningssikkerhed for samfundskritiske it-systemer</a:t>
            </a:r>
          </a:p>
          <a:p>
            <a:pPr>
              <a:buClr>
                <a:srgbClr val="3B5463"/>
              </a:buClr>
            </a:pPr>
            <a:r>
              <a:rPr lang="da-DK" sz="1200" dirty="0" smtClean="0"/>
              <a:t>Beskriv den overordnede forsyningssikkerhed for samfundskritiske </a:t>
            </a:r>
            <a:r>
              <a:rPr lang="da-DK" sz="1200" dirty="0"/>
              <a:t>it-systemer og vurder, om dette giver anledning til </a:t>
            </a:r>
            <a:r>
              <a:rPr lang="da-DK" sz="1200" dirty="0" smtClean="0"/>
              <a:t>handlinger. </a:t>
            </a:r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27</a:t>
            </a:fld>
            <a:endParaRPr lang="da-DK" dirty="0"/>
          </a:p>
        </p:txBody>
      </p:sp>
      <p:sp>
        <p:nvSpPr>
          <p:cNvPr id="9" name="Afrundet rektangel 8"/>
          <p:cNvSpPr/>
          <p:nvPr/>
        </p:nvSpPr>
        <p:spPr bwMode="auto">
          <a:xfrm>
            <a:off x="594364" y="3645024"/>
            <a:ext cx="10892786" cy="2628260"/>
          </a:xfrm>
          <a:prstGeom prst="roundRect">
            <a:avLst>
              <a:gd name="adj" fmla="val 380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3B5463"/>
              </a:buClr>
            </a:pPr>
            <a:r>
              <a:rPr lang="da-DK" sz="1200" dirty="0" smtClean="0"/>
              <a:t>Her indsættes en valgfri visning om forsyningssikkerhed af samfundskritiske it-systemer fra datagrundlaget. Vælg den eller de visninger, som er mest sigende for systemernes tilstand. 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  <a:p>
            <a:pPr>
              <a:buClr>
                <a:srgbClr val="3B5463"/>
              </a:buClr>
            </a:pPr>
            <a:endParaRPr lang="da-DK" sz="1200" dirty="0"/>
          </a:p>
        </p:txBody>
      </p:sp>
      <p:sp>
        <p:nvSpPr>
          <p:cNvPr id="10" name="Rektangel 9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40602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84685571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0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rgbClr val="000000"/>
                </a:solidFill>
              </a:rPr>
              <a:t>5.4 One pager</a:t>
            </a:r>
            <a:r>
              <a:rPr lang="da-DK" dirty="0">
                <a:solidFill>
                  <a:srgbClr val="000000"/>
                </a:solidFill>
              </a:rPr>
              <a:t>: Samfundskritisk </a:t>
            </a:r>
            <a:r>
              <a:rPr lang="da-DK" dirty="0" smtClean="0">
                <a:solidFill>
                  <a:srgbClr val="000000"/>
                </a:solidFill>
              </a:rPr>
              <a:t>it-system</a:t>
            </a:r>
            <a:r>
              <a:rPr lang="da-DK" dirty="0">
                <a:solidFill>
                  <a:srgbClr val="000000"/>
                </a:solidFill>
              </a:rPr>
              <a:t>*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28</a:t>
            </a:fld>
            <a:endParaRPr lang="da-DK" dirty="0"/>
          </a:p>
        </p:txBody>
      </p:sp>
      <p:sp>
        <p:nvSpPr>
          <p:cNvPr id="10" name="Afrundet rektangel 9"/>
          <p:cNvSpPr/>
          <p:nvPr/>
        </p:nvSpPr>
        <p:spPr bwMode="auto">
          <a:xfrm>
            <a:off x="605481" y="1052736"/>
            <a:ext cx="5346503" cy="2952328"/>
          </a:xfrm>
          <a:prstGeom prst="roundRect">
            <a:avLst>
              <a:gd name="adj" fmla="val 308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b="1" dirty="0" smtClean="0"/>
              <a:t>Systemets </a:t>
            </a:r>
            <a:r>
              <a:rPr lang="da-DK" sz="1200" b="1" dirty="0"/>
              <a:t>nøglefunktion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Angiv systemets nøglefunktion samt hvilke processer det understøtter</a:t>
            </a:r>
            <a:r>
              <a:rPr lang="da-DK" sz="1200" dirty="0" smtClean="0"/>
              <a:t>.</a:t>
            </a:r>
          </a:p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b="1" dirty="0"/>
              <a:t>Grundlag for </a:t>
            </a:r>
            <a:r>
              <a:rPr lang="da-DK" sz="1200" b="1" dirty="0" err="1"/>
              <a:t>kritikalitetsvurdering</a:t>
            </a:r>
            <a:endParaRPr lang="da-DK" sz="1200" b="1" dirty="0"/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Kort beskrivelse af, hvorfor systemet kategoriseres som samfundskritisk.</a:t>
            </a:r>
          </a:p>
          <a:p>
            <a:pPr>
              <a:buClr>
                <a:srgbClr val="3B5463"/>
              </a:buClr>
            </a:pPr>
            <a:endParaRPr lang="da-DK" sz="1200" dirty="0" smtClean="0"/>
          </a:p>
        </p:txBody>
      </p:sp>
      <p:sp>
        <p:nvSpPr>
          <p:cNvPr id="11" name="Afrundet rektangel 10"/>
          <p:cNvSpPr/>
          <p:nvPr/>
        </p:nvSpPr>
        <p:spPr bwMode="auto">
          <a:xfrm>
            <a:off x="6102274" y="1052736"/>
            <a:ext cx="5384875" cy="2952328"/>
          </a:xfrm>
          <a:prstGeom prst="roundRect">
            <a:avLst>
              <a:gd name="adj" fmla="val 308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b="1"/>
              <a:t>Systemrelaterede tiltag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1200"/>
              <a:t>Indsæt relevante tiltag til udbedring af eventuelle udfordringer med systemet, og angiv, hvornår de forventes færdige.</a:t>
            </a:r>
            <a:br>
              <a:rPr lang="da-DK" sz="1200"/>
            </a:br>
            <a:r>
              <a:rPr lang="da-DK" sz="1200"/>
              <a:t>Gerne præsenteret som problem – initiativ – afhjælpning. </a:t>
            </a:r>
            <a:endParaRPr lang="da-DK" sz="1200" dirty="0"/>
          </a:p>
        </p:txBody>
      </p:sp>
      <p:sp>
        <p:nvSpPr>
          <p:cNvPr id="12" name="Tekstfelt 11"/>
          <p:cNvSpPr txBox="1"/>
          <p:nvPr/>
        </p:nvSpPr>
        <p:spPr>
          <a:xfrm>
            <a:off x="855141" y="6363761"/>
            <a:ext cx="1078547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050" dirty="0"/>
              <a:t>*Der skal indsættes en one-pager for hvert </a:t>
            </a:r>
            <a:r>
              <a:rPr lang="da-DK" sz="1050" dirty="0" smtClean="0"/>
              <a:t>samfundskritisk </a:t>
            </a:r>
            <a:r>
              <a:rPr lang="da-DK" sz="1050" dirty="0"/>
              <a:t>system i myndigheden</a:t>
            </a:r>
            <a:r>
              <a:rPr lang="da-DK" sz="1050" dirty="0" smtClean="0"/>
              <a:t>.</a:t>
            </a:r>
            <a:endParaRPr lang="da-DK" sz="1050" dirty="0"/>
          </a:p>
        </p:txBody>
      </p:sp>
      <p:sp>
        <p:nvSpPr>
          <p:cNvPr id="14" name="Afrundet rektangel 13"/>
          <p:cNvSpPr/>
          <p:nvPr/>
        </p:nvSpPr>
        <p:spPr bwMode="auto">
          <a:xfrm>
            <a:off x="605482" y="4149080"/>
            <a:ext cx="10881668" cy="2124204"/>
          </a:xfrm>
          <a:prstGeom prst="roundRect">
            <a:avLst>
              <a:gd name="adj" fmla="val 308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da-DK" sz="1200" b="1"/>
              <a:t>Tilstand på systemet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da-DK" sz="1200"/>
              <a:t>Angiv systemets tilstand og udfordringsbillede ved at indsætte et udklip af systemets basiskortlægning fra fanen ”Heatmap – basis” i datagrundlaget. Vælg systemnavnet, så det kun er det pågældende system, som vises, før udklippet laves. </a:t>
            </a:r>
            <a:endParaRPr lang="da-DK" sz="1200" dirty="0"/>
          </a:p>
        </p:txBody>
      </p:sp>
      <p:sp>
        <p:nvSpPr>
          <p:cNvPr id="16" name="Rektangel 15"/>
          <p:cNvSpPr/>
          <p:nvPr/>
        </p:nvSpPr>
        <p:spPr bwMode="auto">
          <a:xfrm>
            <a:off x="10137898" y="177672"/>
            <a:ext cx="1790750" cy="659040"/>
          </a:xfrm>
          <a:prstGeom prst="rect">
            <a:avLst/>
          </a:prstGeom>
          <a:pattFill prst="pct70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Indsæt </a:t>
            </a:r>
            <a:r>
              <a:rPr lang="da-DK" sz="1200" dirty="0" smtClean="0">
                <a:solidFill>
                  <a:sysClr val="windowText" lastClr="000000"/>
                </a:solidFill>
              </a:rPr>
              <a:t>dato for seneste opdatering</a:t>
            </a:r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386737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805092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8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>
                <a:solidFill>
                  <a:schemeClr val="tx1"/>
                </a:solidFill>
              </a:rPr>
              <a:t>Indhold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695400" y="980728"/>
            <a:ext cx="1079175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892175" algn="l"/>
              </a:tabLst>
            </a:pPr>
            <a:r>
              <a:rPr lang="da-DK" sz="1800" kern="0" dirty="0">
                <a:solidFill>
                  <a:srgbClr val="000000"/>
                </a:solidFill>
                <a:latin typeface="+mn-lt"/>
                <a:hlinkClick r:id="rId6" action="ppaction://hlinksldjump" tooltip="#AutoGenerate"/>
              </a:rPr>
              <a:t>Status og fremdrift</a:t>
            </a:r>
            <a:endParaRPr lang="da-DK" sz="1800" kern="0" dirty="0">
              <a:solidFill>
                <a:srgbClr val="000000"/>
              </a:solidFill>
              <a:latin typeface="+mn-lt"/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1.1 Status </a:t>
            </a:r>
            <a:r>
              <a:rPr lang="da-DK" sz="1400" kern="0" dirty="0">
                <a:solidFill>
                  <a:srgbClr val="000000"/>
                </a:solidFill>
                <a:latin typeface="+mn-lt"/>
              </a:rPr>
              <a:t>og fremdrift 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1.2 Arbejdet </a:t>
            </a:r>
            <a:r>
              <a:rPr lang="da-DK" sz="1400" kern="0" dirty="0">
                <a:solidFill>
                  <a:srgbClr val="000000"/>
                </a:solidFill>
                <a:latin typeface="+mn-lt"/>
              </a:rPr>
              <a:t>med anbefalingerne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1.3 Prioritering </a:t>
            </a:r>
            <a:r>
              <a:rPr lang="da-DK" sz="1400" kern="0" dirty="0">
                <a:solidFill>
                  <a:srgbClr val="000000"/>
                </a:solidFill>
                <a:latin typeface="+mn-lt"/>
              </a:rPr>
              <a:t>og vurdering af balance i aktiviteter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892175" algn="l"/>
              </a:tabLst>
            </a:pPr>
            <a:r>
              <a:rPr lang="da-DK" sz="1800" kern="0" dirty="0" smtClean="0">
                <a:solidFill>
                  <a:srgbClr val="000000"/>
                </a:solidFill>
                <a:latin typeface="+mn-lt"/>
                <a:hlinkClick r:id="rId7" action="ppaction://hlinksldjump" tooltip="#AutoGenerate"/>
              </a:rPr>
              <a:t>Ressourcer </a:t>
            </a:r>
            <a:r>
              <a:rPr lang="da-DK" sz="1800" kern="0" dirty="0">
                <a:solidFill>
                  <a:srgbClr val="000000"/>
                </a:solidFill>
                <a:latin typeface="+mn-lt"/>
                <a:hlinkClick r:id="rId7" action="ppaction://hlinksldjump" tooltip="#AutoGenerate"/>
              </a:rPr>
              <a:t>og kapacitet</a:t>
            </a:r>
            <a:endParaRPr lang="da-DK" sz="1800" kern="0" dirty="0">
              <a:solidFill>
                <a:srgbClr val="000000"/>
              </a:solidFill>
              <a:latin typeface="+mn-lt"/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2.1 Medarbejdere </a:t>
            </a:r>
            <a:r>
              <a:rPr lang="da-DK" sz="1400" kern="0" dirty="0">
                <a:solidFill>
                  <a:srgbClr val="000000"/>
                </a:solidFill>
                <a:latin typeface="+mn-lt"/>
              </a:rPr>
              <a:t>og kompetencer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2.2 Økonomi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892175" algn="l"/>
              </a:tabLst>
            </a:pPr>
            <a:r>
              <a:rPr lang="da-DK" sz="1800" kern="0" dirty="0" smtClean="0">
                <a:solidFill>
                  <a:srgbClr val="000000"/>
                </a:solidFill>
                <a:latin typeface="+mn-lt"/>
                <a:hlinkClick r:id="rId8" action="ppaction://hlinksldjump" tooltip="#AutoGenerate"/>
              </a:rPr>
              <a:t>It-initiativer</a:t>
            </a:r>
            <a:r>
              <a:rPr lang="da-DK" sz="1800" kern="0" dirty="0" smtClean="0">
                <a:solidFill>
                  <a:srgbClr val="000000"/>
                </a:solidFill>
                <a:latin typeface="+mn-lt"/>
              </a:rPr>
              <a:t> </a:t>
            </a:r>
            <a:endParaRPr lang="da-DK" sz="1800" kern="0" dirty="0">
              <a:solidFill>
                <a:srgbClr val="000000"/>
              </a:solidFill>
              <a:latin typeface="+mn-lt"/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3.1 Initiativliste 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3.2 </a:t>
            </a:r>
            <a:r>
              <a:rPr lang="da-DK" sz="1400" kern="0" dirty="0" err="1" smtClean="0">
                <a:solidFill>
                  <a:srgbClr val="000000"/>
                </a:solidFill>
                <a:latin typeface="+mn-lt"/>
              </a:rPr>
              <a:t>Roadmap</a:t>
            </a:r>
            <a:endParaRPr lang="da-DK" sz="1400" kern="0" dirty="0" smtClean="0">
              <a:solidFill>
                <a:srgbClr val="000000"/>
              </a:solidFill>
              <a:latin typeface="+mn-lt"/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/>
                </a:solidFill>
                <a:latin typeface="+mn-lt"/>
              </a:rPr>
              <a:t>3.3 One </a:t>
            </a:r>
            <a:r>
              <a:rPr lang="da-DK" sz="1400" kern="0" dirty="0" err="1" smtClean="0">
                <a:solidFill>
                  <a:srgbClr val="000000"/>
                </a:solidFill>
                <a:latin typeface="+mn-lt"/>
              </a:rPr>
              <a:t>pagere</a:t>
            </a:r>
            <a:endParaRPr lang="da-DK" sz="1400" kern="0" dirty="0" smtClean="0">
              <a:solidFill>
                <a:srgbClr val="000000"/>
              </a:solidFill>
              <a:latin typeface="+mn-lt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892175" algn="l"/>
              </a:tabLst>
            </a:pPr>
            <a:r>
              <a:rPr lang="da-DK" sz="1800" kern="0" dirty="0">
                <a:solidFill>
                  <a:schemeClr val="bg2">
                    <a:lumMod val="50000"/>
                  </a:schemeClr>
                </a:solidFill>
                <a:hlinkClick r:id="rId9" action="ppaction://hlinksldjump" tooltip="#AutoGenerate"/>
              </a:rPr>
              <a:t>Strategi og organisering</a:t>
            </a:r>
            <a:r>
              <a:rPr lang="da-DK" sz="1800" kern="0" dirty="0">
                <a:solidFill>
                  <a:schemeClr val="bg2">
                    <a:lumMod val="50000"/>
                  </a:schemeClr>
                </a:solidFill>
              </a:rPr>
              <a:t> – udfyldes ved kortlægning hvert tredje </a:t>
            </a:r>
            <a:r>
              <a:rPr lang="da-DK" sz="1800" kern="0" dirty="0" smtClean="0">
                <a:solidFill>
                  <a:schemeClr val="bg2">
                    <a:lumMod val="50000"/>
                  </a:schemeClr>
                </a:solidFill>
              </a:rPr>
              <a:t>år og ved ændringer</a:t>
            </a:r>
            <a:endParaRPr lang="da-DK" sz="1800" kern="0" dirty="0">
              <a:solidFill>
                <a:schemeClr val="bg2">
                  <a:lumMod val="50000"/>
                </a:schemeClr>
              </a:solidFill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chemeClr val="bg2">
                    <a:lumMod val="50000"/>
                  </a:schemeClr>
                </a:solidFill>
              </a:rPr>
              <a:t>4.1 Kerneopgaver</a:t>
            </a:r>
            <a:r>
              <a:rPr lang="da-DK" sz="1400" kern="0" dirty="0">
                <a:solidFill>
                  <a:schemeClr val="bg2">
                    <a:lumMod val="50000"/>
                  </a:schemeClr>
                </a:solidFill>
              </a:rPr>
              <a:t>, forretningsstrategi, mål og organisation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chemeClr val="bg2">
                    <a:lumMod val="50000"/>
                  </a:schemeClr>
                </a:solidFill>
              </a:rPr>
              <a:t>4.2 It-styringsmodel</a:t>
            </a:r>
            <a:endParaRPr lang="da-DK" sz="1400" kern="0" dirty="0">
              <a:solidFill>
                <a:schemeClr val="bg2">
                  <a:lumMod val="50000"/>
                </a:schemeClr>
              </a:solidFill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chemeClr val="bg2">
                    <a:lumMod val="50000"/>
                  </a:schemeClr>
                </a:solidFill>
              </a:rPr>
              <a:t>4.3 It-systemlandskab</a:t>
            </a:r>
            <a:endParaRPr lang="da-DK" sz="1400" kern="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tabLst>
                <a:tab pos="892175" algn="l"/>
              </a:tabLst>
            </a:pPr>
            <a:r>
              <a:rPr lang="da-DK" sz="180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  <a:hlinkClick r:id="rId10" action="ppaction://hlinksldjump" tooltip="#AutoGenerate"/>
              </a:rPr>
              <a:t>It-systemporteføljens </a:t>
            </a:r>
            <a:r>
              <a:rPr lang="da-DK" sz="1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  <a:hlinkClick r:id="rId10" action="ppaction://hlinksldjump" tooltip="#AutoGenerate"/>
              </a:rPr>
              <a:t>tilstand </a:t>
            </a:r>
            <a:r>
              <a:rPr lang="da-DK" sz="18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– udfyldes ved kortlægning hvert tredje år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5.1 Overblik </a:t>
            </a:r>
            <a:r>
              <a:rPr lang="da-DK" sz="140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over </a:t>
            </a:r>
            <a:r>
              <a:rPr lang="da-DK" sz="140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it-systemporteføljens tilstand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5.2 Målbillede for it-systemporteføljen</a:t>
            </a:r>
            <a:endParaRPr lang="da-DK" sz="1400" kern="0" dirty="0">
              <a:solidFill>
                <a:srgbClr val="000000">
                  <a:lumMod val="50000"/>
                  <a:lumOff val="50000"/>
                </a:srgbClr>
              </a:solidFill>
              <a:latin typeface="+mn-lt"/>
            </a:endParaRP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5.3 It-systemporteføljens tilstand</a:t>
            </a:r>
          </a:p>
          <a:p>
            <a:pPr marL="216000" lvl="1">
              <a:lnSpc>
                <a:spcPct val="100000"/>
              </a:lnSpc>
              <a:spcBef>
                <a:spcPts val="0"/>
              </a:spcBef>
            </a:pPr>
            <a:r>
              <a:rPr lang="da-DK" sz="140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+mn-lt"/>
              </a:rPr>
              <a:t>5.4 Samfundskritiske it-systemer</a:t>
            </a:r>
            <a:endParaRPr lang="da-DK" sz="1400" kern="0" dirty="0">
              <a:solidFill>
                <a:srgbClr val="000000">
                  <a:lumMod val="50000"/>
                  <a:lumOff val="50000"/>
                </a:srgb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09763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1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1.1 Status </a:t>
            </a:r>
            <a:r>
              <a:rPr lang="da-DK" dirty="0">
                <a:solidFill>
                  <a:schemeClr val="tx1"/>
                </a:solidFill>
              </a:rPr>
              <a:t>og fremdrift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0" y="1052736"/>
            <a:ext cx="10881670" cy="2880320"/>
          </a:xfrm>
          <a:prstGeom prst="roundRect">
            <a:avLst>
              <a:gd name="adj" fmla="val 537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b="1" dirty="0" smtClean="0">
                <a:solidFill>
                  <a:srgbClr val="000000"/>
                </a:solidFill>
              </a:rPr>
              <a:t>De </a:t>
            </a:r>
            <a:r>
              <a:rPr lang="da-DK" sz="1200" b="1" dirty="0">
                <a:solidFill>
                  <a:srgbClr val="000000"/>
                </a:solidFill>
              </a:rPr>
              <a:t>tre største udfordringer </a:t>
            </a:r>
            <a:r>
              <a:rPr lang="da-DK" sz="1200" b="1" dirty="0" smtClean="0">
                <a:solidFill>
                  <a:srgbClr val="000000"/>
                </a:solidFill>
              </a:rPr>
              <a:t>og tre største udviklingsmuligheder lige </a:t>
            </a:r>
            <a:r>
              <a:rPr lang="da-DK" sz="1200" b="1" dirty="0">
                <a:solidFill>
                  <a:srgbClr val="000000"/>
                </a:solidFill>
              </a:rPr>
              <a:t>nu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dirty="0">
                <a:solidFill>
                  <a:srgbClr val="000000"/>
                </a:solidFill>
              </a:rPr>
              <a:t>Angiv myndighedens tre største aktuelle </a:t>
            </a:r>
            <a:r>
              <a:rPr lang="da-DK" sz="1200" dirty="0" smtClean="0">
                <a:solidFill>
                  <a:srgbClr val="000000"/>
                </a:solidFill>
              </a:rPr>
              <a:t>udfordringer </a:t>
            </a:r>
            <a:r>
              <a:rPr lang="da-DK" sz="1200" dirty="0">
                <a:solidFill>
                  <a:srgbClr val="000000"/>
                </a:solidFill>
              </a:rPr>
              <a:t>fx ændring i kerneopgaver, implementering af ny lovgivning, sikkerhed, teknisk gæld, skift i strategisk retning for </a:t>
            </a:r>
            <a:r>
              <a:rPr lang="da-DK" sz="1200" dirty="0" smtClean="0">
                <a:solidFill>
                  <a:srgbClr val="000000"/>
                </a:solidFill>
              </a:rPr>
              <a:t>it-understøttelsen, store udfordrende projekter </a:t>
            </a:r>
            <a:r>
              <a:rPr lang="da-DK" sz="1200" dirty="0">
                <a:solidFill>
                  <a:srgbClr val="000000"/>
                </a:solidFill>
              </a:rPr>
              <a:t>mm</a:t>
            </a:r>
            <a:r>
              <a:rPr lang="da-DK" sz="12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>
                <a:solidFill>
                  <a:srgbClr val="000000"/>
                </a:solidFill>
              </a:rPr>
              <a:t>Angiv samtidig myndighedens tre største udviklingsmuligheder fx potentialer for bedre anvendelse af data, forbedring af forretningsprocesser mm. 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dirty="0" smtClean="0">
                <a:solidFill>
                  <a:srgbClr val="000000"/>
                </a:solidFill>
              </a:rPr>
              <a:t>Udfordringer og udviklingsmuligheder bør så vidt muligt udspringe af forretningsbehov.</a:t>
            </a:r>
            <a:endParaRPr lang="da-DK" sz="1200" dirty="0">
              <a:solidFill>
                <a:srgbClr val="000000"/>
              </a:solidFill>
            </a:endParaRPr>
          </a:p>
        </p:txBody>
      </p:sp>
      <p:sp>
        <p:nvSpPr>
          <p:cNvPr id="8" name="Afrundet rektangel 7"/>
          <p:cNvSpPr/>
          <p:nvPr/>
        </p:nvSpPr>
        <p:spPr bwMode="auto">
          <a:xfrm>
            <a:off x="605480" y="4077072"/>
            <a:ext cx="10881669" cy="2196212"/>
          </a:xfrm>
          <a:prstGeom prst="roundRect">
            <a:avLst>
              <a:gd name="adj" fmla="val 5027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00000"/>
              </a:lnSpc>
              <a:spcBef>
                <a:spcPts val="1100"/>
              </a:spcBef>
              <a:buClr>
                <a:srgbClr val="3B5463"/>
              </a:buClr>
            </a:pPr>
            <a:r>
              <a:rPr lang="da-DK" sz="1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Siden sidst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Angiv 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hvad der er sket siden sidste møde med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It-rådet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fx 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nye forretningsområder/opgaver, politiske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krav, nye ansigter 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andet.</a:t>
            </a:r>
          </a:p>
          <a:p>
            <a:pPr lvl="0">
              <a:lnSpc>
                <a:spcPct val="100000"/>
              </a:lnSpc>
              <a:spcBef>
                <a:spcPts val="1100"/>
              </a:spcBef>
            </a:pP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myndigheden har været til </a:t>
            </a:r>
            <a:r>
              <a:rPr lang="da-DK" sz="12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før, angiv da, hvordan it-systemporteføljens tilstand har rykket sig, og hvordan forrige it-handlingsplan har bidraget til at få en bedre tilstand.  </a:t>
            </a:r>
            <a:endParaRPr lang="da-DK" sz="1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tx1"/>
                </a:solidFill>
              </a:rPr>
              <a:t>1.2 Arbejdet med anbefalingerne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6" name="Afrundet rektangel 5"/>
          <p:cNvSpPr/>
          <p:nvPr/>
        </p:nvSpPr>
        <p:spPr bwMode="auto">
          <a:xfrm>
            <a:off x="605481" y="1052736"/>
            <a:ext cx="10881670" cy="5220548"/>
          </a:xfrm>
          <a:prstGeom prst="roundRect">
            <a:avLst>
              <a:gd name="adj" fmla="val 332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Clr>
                <a:srgbClr val="3B5463"/>
              </a:buClr>
              <a:buFont typeface="Symbol" panose="05050102010706020507" pitchFamily="18" charset="2"/>
              <a:buNone/>
            </a:pPr>
            <a:r>
              <a:rPr lang="da-DK" sz="1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Arbejdet med anbefalingerne</a:t>
            </a:r>
            <a:endParaRPr lang="da-DK" sz="12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da-DK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Angiv 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myndigheden har arbejdet 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 It-rådets anbefalinger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siden </a:t>
            </a:r>
            <a:r>
              <a:rPr lang="da-DK" sz="1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seneste 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møde. Medtag både anbefalinger fra </a:t>
            </a:r>
            <a:r>
              <a:rPr lang="da-DK" sz="12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da-DK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fra de risikovurderede projekter, såfremt sidstnævnte har relevans for hele organisationen.  </a:t>
            </a:r>
            <a:endParaRPr lang="da-DK" sz="1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572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9298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7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>
                <a:solidFill>
                  <a:schemeClr val="tx1"/>
                </a:solidFill>
              </a:rPr>
              <a:t>1.3 Prioritering </a:t>
            </a:r>
            <a:r>
              <a:rPr lang="da-DK" dirty="0">
                <a:solidFill>
                  <a:schemeClr val="tx1"/>
                </a:solidFill>
              </a:rPr>
              <a:t>og vurdering af </a:t>
            </a:r>
            <a:r>
              <a:rPr lang="da-DK" dirty="0" smtClean="0">
                <a:solidFill>
                  <a:schemeClr val="tx1"/>
                </a:solidFill>
              </a:rPr>
              <a:t>balancer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7" name="Afrundet rektangel 6"/>
          <p:cNvSpPr/>
          <p:nvPr/>
        </p:nvSpPr>
        <p:spPr bwMode="auto">
          <a:xfrm>
            <a:off x="605480" y="1052735"/>
            <a:ext cx="3330279" cy="2907954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200" b="1" dirty="0" smtClean="0"/>
              <a:t>Højest prioriterede it-initiativer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effectLst/>
              </a:rPr>
              <a:t>Fremhæv de højest prioriterede</a:t>
            </a:r>
            <a:r>
              <a:rPr kumimoji="0" lang="da-DK" sz="1200" b="0" i="0" u="none" strike="noStrike" cap="none" normalizeH="0" dirty="0" smtClean="0">
                <a:ln>
                  <a:noFill/>
                </a:ln>
                <a:effectLst/>
              </a:rPr>
              <a:t> it-aktiviteter det næste år.</a:t>
            </a:r>
            <a:r>
              <a:rPr kumimoji="0" lang="da-DK" sz="1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1.  </a:t>
            </a:r>
            <a:endParaRPr kumimoji="0" lang="da-DK" sz="1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2.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3.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[…]</a:t>
            </a:r>
            <a:endParaRPr kumimoji="0" lang="da-DK" sz="1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Afrundet rektangel 7"/>
          <p:cNvSpPr/>
          <p:nvPr/>
        </p:nvSpPr>
        <p:spPr bwMode="auto">
          <a:xfrm>
            <a:off x="4069402" y="1052735"/>
            <a:ext cx="3471163" cy="2913554"/>
          </a:xfrm>
          <a:prstGeom prst="roundRect">
            <a:avLst>
              <a:gd name="adj" fmla="val 14234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200" b="1" dirty="0" smtClean="0"/>
              <a:t>Største risici relateret til de højest prioriterede it-initiativer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effectLst/>
              </a:rPr>
              <a:t>Fremhæv</a:t>
            </a:r>
            <a:r>
              <a:rPr kumimoji="0" lang="da-DK" sz="1200" b="0" i="0" u="none" strike="noStrike" cap="none" normalizeH="0" dirty="0" smtClean="0">
                <a:ln>
                  <a:noFill/>
                </a:ln>
                <a:effectLst/>
              </a:rPr>
              <a:t> de største risici for gennemførelsen af it-aktiviteterne.</a:t>
            </a:r>
            <a:endParaRPr kumimoji="0" lang="da-DK" sz="1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da-DK" sz="1200" dirty="0"/>
              <a:t> </a:t>
            </a:r>
            <a:endParaRPr lang="da-DK" sz="1200" dirty="0" smtClean="0"/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da-DK" sz="1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endParaRPr kumimoji="0" lang="da-DK" sz="1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3.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[…] </a:t>
            </a:r>
            <a:r>
              <a:rPr kumimoji="0" lang="da-DK" sz="1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9" name="Afrundet rektangel 8"/>
          <p:cNvSpPr/>
          <p:nvPr/>
        </p:nvSpPr>
        <p:spPr bwMode="auto">
          <a:xfrm>
            <a:off x="605481" y="4088973"/>
            <a:ext cx="6930679" cy="2184311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200" b="1" dirty="0" err="1" smtClean="0"/>
              <a:t>Mitigerende</a:t>
            </a:r>
            <a:r>
              <a:rPr lang="da-DK" sz="1200" b="1" dirty="0" smtClean="0"/>
              <a:t>/forebyggende tiltag til at håndtere udfordringer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effectLst/>
              </a:rPr>
              <a:t>Angiv</a:t>
            </a:r>
            <a:r>
              <a:rPr kumimoji="0" lang="da-DK" sz="1200" b="0" i="0" u="none" strike="noStrike" cap="none" normalizeH="0" dirty="0" smtClean="0">
                <a:ln>
                  <a:noFill/>
                </a:ln>
                <a:effectLst/>
              </a:rPr>
              <a:t> relevante tiltag, der skal forebygge og/eller håndtere de største udfordringer og risici.</a:t>
            </a:r>
            <a:endParaRPr kumimoji="0" lang="da-DK" sz="1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/>
              <a:t> </a:t>
            </a:r>
            <a:endParaRPr lang="da-DK" sz="1200" dirty="0" smtClean="0"/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kumimoji="0" lang="da-DK" sz="1200" b="0" i="0" u="none" strike="noStrike" cap="none" normalizeH="0" baseline="0" dirty="0">
                <a:ln>
                  <a:noFill/>
                </a:ln>
                <a:effectLst/>
              </a:rPr>
              <a:t> </a:t>
            </a:r>
            <a:endParaRPr kumimoji="0" lang="da-DK" sz="12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endParaRPr lang="da-DK" sz="1400" dirty="0" smtClean="0"/>
          </a:p>
        </p:txBody>
      </p:sp>
      <p:sp>
        <p:nvSpPr>
          <p:cNvPr id="10" name="Afrundet rektangel 9"/>
          <p:cNvSpPr/>
          <p:nvPr/>
        </p:nvSpPr>
        <p:spPr bwMode="auto">
          <a:xfrm>
            <a:off x="7669803" y="1052737"/>
            <a:ext cx="3817347" cy="5220548"/>
          </a:xfrm>
          <a:prstGeom prst="roundRect">
            <a:avLst>
              <a:gd name="adj" fmla="val 1219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kumimoji="0" lang="da-DK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</a:t>
            </a:r>
            <a:r>
              <a:rPr lang="da-DK" sz="1200" b="1" dirty="0" smtClean="0"/>
              <a:t>Vurdering af balancer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tabLst/>
            </a:pPr>
            <a:r>
              <a:rPr lang="da-DK" sz="1200" dirty="0" smtClean="0"/>
              <a:t>Her opsummeres myndighedens vurdering af, om der er balance i mængden af aktiviteter i it-porteføljen og den tilgængelige kapacitet. Desuden redegøres for eventuelle tiltag, der kan adressere udfordringer i balancen. Myndigheden bør forholde sig til i hvor høj grad, det er realistisk at følge planen.</a:t>
            </a:r>
          </a:p>
        </p:txBody>
      </p:sp>
    </p:spTree>
    <p:extLst>
      <p:ext uri="{BB962C8B-B14F-4D97-AF65-F5344CB8AC3E}">
        <p14:creationId xmlns:p14="http://schemas.microsoft.com/office/powerpoint/2010/main" val="30329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367118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2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dirty="0" smtClean="0"/>
              <a:t>2</a:t>
            </a:r>
            <a:r>
              <a:rPr lang="da-DK" dirty="0" smtClean="0">
                <a:solidFill>
                  <a:schemeClr val="tx1"/>
                </a:solidFill>
              </a:rPr>
              <a:t>.1 Medarbejdere </a:t>
            </a:r>
            <a:r>
              <a:rPr lang="da-DK" dirty="0">
                <a:solidFill>
                  <a:schemeClr val="tx1"/>
                </a:solidFill>
              </a:rPr>
              <a:t>og kompetencer 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0" name="Tabel 9" descr="Overblik over årsværk: &#10;1. Årsværk i alt&#10;2. Heraf it-relaterede årsværk &#10;3. Heraf interne&#10;4. Heraf eksterne&#10;5. Medarbejderomsætning i procent for hele organisationen&#10;6. Medarbejderomsætning i procent for it-afdelingen&#10;7. Gennemsnitlig anciennitet i år for hele organisationen&#10;8. Gennemsnitlig anciennitet i år i it-afdelinge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66396"/>
              </p:ext>
            </p:extLst>
          </p:nvPr>
        </p:nvGraphicFramePr>
        <p:xfrm>
          <a:off x="7104112" y="1052736"/>
          <a:ext cx="4383038" cy="38172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23139">
                  <a:extLst>
                    <a:ext uri="{9D8B030D-6E8A-4147-A177-3AD203B41FA5}">
                      <a16:colId xmlns:a16="http://schemas.microsoft.com/office/drawing/2014/main" val="3949665990"/>
                    </a:ext>
                  </a:extLst>
                </a:gridCol>
                <a:gridCol w="2259899">
                  <a:extLst>
                    <a:ext uri="{9D8B030D-6E8A-4147-A177-3AD203B41FA5}">
                      <a16:colId xmlns:a16="http://schemas.microsoft.com/office/drawing/2014/main" val="242308565"/>
                    </a:ext>
                  </a:extLst>
                </a:gridCol>
              </a:tblGrid>
              <a:tr h="396590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Overblik over årsværk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09883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ÅV i alt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030593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Heraf</a:t>
                      </a:r>
                      <a:r>
                        <a:rPr lang="da-DK" sz="1050" baseline="0" dirty="0" smtClean="0"/>
                        <a:t> i</a:t>
                      </a:r>
                      <a:r>
                        <a:rPr lang="da-DK" sz="1050" dirty="0" smtClean="0"/>
                        <a:t>t-relaterede ÅV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811834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Heraf interne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871730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Heraf eksterne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97245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Medarbejderomsætning i procent</a:t>
                      </a:r>
                      <a:r>
                        <a:rPr lang="da-DK" sz="1050" baseline="0" dirty="0" smtClean="0"/>
                        <a:t> for hele organisationen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428768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Medarbejderomsætning i procent</a:t>
                      </a:r>
                      <a:r>
                        <a:rPr lang="da-DK" sz="1050" baseline="0" dirty="0" smtClean="0"/>
                        <a:t> for it-afdelingen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864866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r>
                        <a:rPr lang="da-DK" sz="1050" dirty="0" smtClean="0"/>
                        <a:t>Gennemsnitlig</a:t>
                      </a:r>
                      <a:r>
                        <a:rPr lang="da-DK" sz="1050" baseline="0" dirty="0" smtClean="0"/>
                        <a:t> anciennitet i år for hele organisationen</a:t>
                      </a:r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239360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 smtClean="0"/>
                        <a:t>Gennemsnitlig</a:t>
                      </a:r>
                      <a:r>
                        <a:rPr lang="da-DK" sz="1050" baseline="0" dirty="0" smtClean="0"/>
                        <a:t> anciennitet i år i it-afdelingen</a:t>
                      </a:r>
                      <a:endParaRPr lang="da-DK" sz="1050" dirty="0" smtClean="0"/>
                    </a:p>
                    <a:p>
                      <a:endParaRPr lang="da-DK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490777"/>
                  </a:ext>
                </a:extLst>
              </a:tr>
            </a:tbl>
          </a:graphicData>
        </a:graphic>
      </p:graphicFrame>
      <p:sp>
        <p:nvSpPr>
          <p:cNvPr id="7" name="Afrundet rektangel 6"/>
          <p:cNvSpPr/>
          <p:nvPr/>
        </p:nvSpPr>
        <p:spPr bwMode="auto">
          <a:xfrm>
            <a:off x="605480" y="1052736"/>
            <a:ext cx="5778552" cy="5220548"/>
          </a:xfrm>
          <a:prstGeom prst="roundRect">
            <a:avLst>
              <a:gd name="adj" fmla="val 8552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lang="da-DK" sz="1200" b="1" dirty="0"/>
              <a:t>Situation ift. medarbejdere og kompetencer</a:t>
            </a:r>
          </a:p>
          <a:p>
            <a:r>
              <a:rPr lang="da-DK" sz="1200" dirty="0"/>
              <a:t>Beskriv medarbejder- og kompetencesammensætningen i forhold til arbejdet med it i myndigheden. Dette skal dække over antal årsværk, herunder snittet mellem interne og eksterne medarbejdere, medarbejderomsætningen og gennemsnitlig anciennitet. </a:t>
            </a:r>
          </a:p>
          <a:p>
            <a:r>
              <a:rPr lang="da-DK" sz="1200" dirty="0"/>
              <a:t>Beskriv eventuelle fastholdelses- og rekrutteringsindsatser i myndigheden.  </a:t>
            </a:r>
          </a:p>
          <a:p>
            <a:r>
              <a:rPr lang="da-DK" sz="1200" dirty="0"/>
              <a:t>Hvis myndigheden har risikovurderede projekter, angives det, hvor mange interne og eksterne medarbejdere, der er allokeret til dem. </a:t>
            </a:r>
          </a:p>
          <a:p>
            <a:r>
              <a:rPr lang="da-DK" sz="1200" dirty="0"/>
              <a:t>Derudover beskrives eventuelle flaskehalse og andre udfordringer i forhold til medarbejdere og kompetencer. Det kan fx omhandle antal af medarbejdere eller mangel på specifikke kompetencer. Nævn også, hvis der er vakancer. </a:t>
            </a:r>
          </a:p>
          <a:p>
            <a:r>
              <a:rPr lang="da-DK" sz="1200" dirty="0"/>
              <a:t>Til at identificere flaskehalse eller andre ressourceudfordringer kan myndigheden anvende eksemplerne på de næste slides som internt arbejdsredskab. Der er udarbejdet tre eksempler, hvor medarbejdere/kompetencer optælles på forskellige måder. Fælles for alle tre eksempler er, at de skal understøtte myndighedens interne drøftelser og overblik over tilgængelige medarbejdere/kompetencer sammenstillet med behov. Eksemplerne er ikke obligatoriske at udfylde.</a:t>
            </a: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29116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1443304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5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sz="2400" dirty="0">
                <a:solidFill>
                  <a:schemeClr val="tx1"/>
                </a:solidFill>
              </a:rPr>
              <a:t>EKSEMPEL: Ressourcer og GAP opgjort i årsværk, opgjort organisatorisk med specifikation af to overordnede it-funktionsområder</a:t>
            </a:r>
            <a:endParaRPr lang="da-DK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Tabel 7" descr="EKSEMPEL: Ressourcer og GAP opgjort i årsværk, opgjort organisatiorisk med specifikation af to overordnede it-funktionsområder.&#10;&#10;Spøgsmål i tabel, som kan besvares i en centeropdeling af organisationen: &#10;&#10;Medarbejdere beskæftiget med udvikling&#10;&#10;Medarbejdere beskæftiget med drift og vedligehold&#10;&#10;Alle besvaret indenfor rammen&#10;Behov, Kapacitet og Gap i henholdsvis år 1,2 og 3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34592"/>
              </p:ext>
            </p:extLst>
          </p:nvPr>
        </p:nvGraphicFramePr>
        <p:xfrm>
          <a:off x="605483" y="1268760"/>
          <a:ext cx="10881664" cy="5004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622">
                  <a:extLst>
                    <a:ext uri="{9D8B030D-6E8A-4147-A177-3AD203B41FA5}">
                      <a16:colId xmlns:a16="http://schemas.microsoft.com/office/drawing/2014/main" val="561388513"/>
                    </a:ext>
                  </a:extLst>
                </a:gridCol>
                <a:gridCol w="3955497">
                  <a:extLst>
                    <a:ext uri="{9D8B030D-6E8A-4147-A177-3AD203B41FA5}">
                      <a16:colId xmlns:a16="http://schemas.microsoft.com/office/drawing/2014/main" val="626688934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1179156472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3863869327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2165182566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3904184156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675947620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334304057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575382537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1923958632"/>
                    </a:ext>
                  </a:extLst>
                </a:gridCol>
                <a:gridCol w="432505">
                  <a:extLst>
                    <a:ext uri="{9D8B030D-6E8A-4147-A177-3AD203B41FA5}">
                      <a16:colId xmlns:a16="http://schemas.microsoft.com/office/drawing/2014/main" val="4014740530"/>
                    </a:ext>
                  </a:extLst>
                </a:gridCol>
              </a:tblGrid>
              <a:tr h="30899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1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2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390539"/>
                  </a:ext>
                </a:extLst>
              </a:tr>
              <a:tr h="128909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Organisationsområde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Funktion </a:t>
                      </a:r>
                      <a:r>
                        <a:rPr lang="da-DK" sz="1200" dirty="0" smtClean="0">
                          <a:effectLst/>
                        </a:rPr>
                        <a:t>fordelt </a:t>
                      </a:r>
                      <a:r>
                        <a:rPr lang="da-DK" sz="1200" dirty="0">
                          <a:effectLst/>
                        </a:rPr>
                        <a:t>på </a:t>
                      </a:r>
                      <a:r>
                        <a:rPr lang="da-DK" sz="1200" dirty="0" smtClean="0">
                          <a:effectLst/>
                        </a:rPr>
                        <a:t>drift, vedligehold</a:t>
                      </a:r>
                      <a:r>
                        <a:rPr lang="da-DK" sz="1200" baseline="0" dirty="0" smtClean="0">
                          <a:effectLst/>
                        </a:rPr>
                        <a:t> og udvikling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Behov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GAP 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Behov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Forventet 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GAP 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Behov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Forventet 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GAP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extLst>
                  <a:ext uri="{0D108BD9-81ED-4DB2-BD59-A6C34878D82A}">
                    <a16:rowId xmlns:a16="http://schemas.microsoft.com/office/drawing/2014/main" val="8835069"/>
                  </a:ext>
                </a:extLst>
              </a:tr>
              <a:tr h="425804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Center A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udvikling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6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5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-1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0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6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+1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5801489"/>
                  </a:ext>
                </a:extLst>
              </a:tr>
              <a:tr h="425804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drift og</a:t>
                      </a:r>
                      <a:r>
                        <a:rPr lang="da-DK" sz="1200" baseline="0" dirty="0" smtClean="0">
                          <a:effectLst/>
                        </a:rPr>
                        <a:t> vedligehold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10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8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-2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8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+1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7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0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385210"/>
                  </a:ext>
                </a:extLst>
              </a:tr>
              <a:tr h="425804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Center B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udvikling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8275217"/>
                  </a:ext>
                </a:extLst>
              </a:tr>
              <a:tr h="425804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drift og vedligehold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1062376"/>
                  </a:ext>
                </a:extLst>
              </a:tr>
              <a:tr h="425804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Center C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udvikling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3771495"/>
                  </a:ext>
                </a:extLst>
              </a:tr>
              <a:tr h="425804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drift og vedligehold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3490357"/>
                  </a:ext>
                </a:extLst>
              </a:tr>
              <a:tr h="425804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SUM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udvikling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9583650"/>
                  </a:ext>
                </a:extLst>
              </a:tr>
              <a:tr h="425804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Medarbejdere beskæftiget med </a:t>
                      </a:r>
                      <a:r>
                        <a:rPr lang="da-DK" sz="1200" dirty="0" smtClean="0">
                          <a:effectLst/>
                        </a:rPr>
                        <a:t>drift og vedligehold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1777864"/>
                  </a:ext>
                </a:extLst>
              </a:tr>
            </a:tbl>
          </a:graphicData>
        </a:graphic>
      </p:graphicFrame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76092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0596180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29" name="think-cell Slide" r:id="rId8" imgW="473" imgH="476" progId="TCLayout.ActiveDocument.1">
                  <p:embed/>
                </p:oleObj>
              </mc:Choice>
              <mc:Fallback>
                <p:oleObj name="think-cell Slide" r:id="rId8" imgW="473" imgH="476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B917CD0-740B-4A59-BEEB-B2D6225B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da-DK" sz="2400" dirty="0">
                <a:solidFill>
                  <a:srgbClr val="000000"/>
                </a:solidFill>
              </a:rPr>
              <a:t>EKSEMPEL: Ressourcer og GAP opgjort i årsværk, vist aggregeret for hele organisationen med specifikation af 6 it-funktionsområder</a:t>
            </a:r>
            <a:endParaRPr lang="da-DK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72377-3210-4AA7-99C3-66CB59BB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AE25ED-097C-4BDC-A7CE-FA97BD9CA3B5}" type="slidenum">
              <a:rPr kumimoji="0" lang="da-DK" sz="899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a-DK" sz="899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9" name="Tabel 8" descr="Eksempel: Ressourcer og GAP opgjort i årsværk, vist aggregeret for hele organisationen med specifikation af 6 it-funktionsområder&#10;&#10;De 6 it-funktionsområder:&#10;1. Projektledelse og udbudsekspertise, &#10;2. Administration og interessenter &#10;3. Økonomi og kontraktstyring &#10;4. Forretningsviden og omsætning til it&#10;5. Arkitektur, user experience (UX), udviklingsdesign og it-udvikling &#10;6. Servicemanagement og driftsledelse.&#10; 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27891"/>
              </p:ext>
            </p:extLst>
          </p:nvPr>
        </p:nvGraphicFramePr>
        <p:xfrm>
          <a:off x="605479" y="1268761"/>
          <a:ext cx="10881669" cy="5004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2249">
                  <a:extLst>
                    <a:ext uri="{9D8B030D-6E8A-4147-A177-3AD203B41FA5}">
                      <a16:colId xmlns:a16="http://schemas.microsoft.com/office/drawing/2014/main" val="3964121914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1456937697"/>
                    </a:ext>
                  </a:extLst>
                </a:gridCol>
                <a:gridCol w="366792">
                  <a:extLst>
                    <a:ext uri="{9D8B030D-6E8A-4147-A177-3AD203B41FA5}">
                      <a16:colId xmlns:a16="http://schemas.microsoft.com/office/drawing/2014/main" val="79518751"/>
                    </a:ext>
                  </a:extLst>
                </a:gridCol>
                <a:gridCol w="421463">
                  <a:extLst>
                    <a:ext uri="{9D8B030D-6E8A-4147-A177-3AD203B41FA5}">
                      <a16:colId xmlns:a16="http://schemas.microsoft.com/office/drawing/2014/main" val="519659294"/>
                    </a:ext>
                  </a:extLst>
                </a:gridCol>
                <a:gridCol w="491707">
                  <a:extLst>
                    <a:ext uri="{9D8B030D-6E8A-4147-A177-3AD203B41FA5}">
                      <a16:colId xmlns:a16="http://schemas.microsoft.com/office/drawing/2014/main" val="22392547"/>
                    </a:ext>
                  </a:extLst>
                </a:gridCol>
                <a:gridCol w="421463">
                  <a:extLst>
                    <a:ext uri="{9D8B030D-6E8A-4147-A177-3AD203B41FA5}">
                      <a16:colId xmlns:a16="http://schemas.microsoft.com/office/drawing/2014/main" val="932805697"/>
                    </a:ext>
                  </a:extLst>
                </a:gridCol>
                <a:gridCol w="491707">
                  <a:extLst>
                    <a:ext uri="{9D8B030D-6E8A-4147-A177-3AD203B41FA5}">
                      <a16:colId xmlns:a16="http://schemas.microsoft.com/office/drawing/2014/main" val="1379210985"/>
                    </a:ext>
                  </a:extLst>
                </a:gridCol>
                <a:gridCol w="399156">
                  <a:extLst>
                    <a:ext uri="{9D8B030D-6E8A-4147-A177-3AD203B41FA5}">
                      <a16:colId xmlns:a16="http://schemas.microsoft.com/office/drawing/2014/main" val="1186897596"/>
                    </a:ext>
                  </a:extLst>
                </a:gridCol>
                <a:gridCol w="371001">
                  <a:extLst>
                    <a:ext uri="{9D8B030D-6E8A-4147-A177-3AD203B41FA5}">
                      <a16:colId xmlns:a16="http://schemas.microsoft.com/office/drawing/2014/main" val="4070278475"/>
                    </a:ext>
                  </a:extLst>
                </a:gridCol>
                <a:gridCol w="565103">
                  <a:extLst>
                    <a:ext uri="{9D8B030D-6E8A-4147-A177-3AD203B41FA5}">
                      <a16:colId xmlns:a16="http://schemas.microsoft.com/office/drawing/2014/main" val="294173426"/>
                    </a:ext>
                  </a:extLst>
                </a:gridCol>
                <a:gridCol w="350588">
                  <a:extLst>
                    <a:ext uri="{9D8B030D-6E8A-4147-A177-3AD203B41FA5}">
                      <a16:colId xmlns:a16="http://schemas.microsoft.com/office/drawing/2014/main" val="218545095"/>
                    </a:ext>
                  </a:extLst>
                </a:gridCol>
              </a:tblGrid>
              <a:tr h="30282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>
                    <a:solidFill>
                      <a:srgbClr val="007E3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>
                    <a:solidFill>
                      <a:srgbClr val="007E3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1</a:t>
                      </a:r>
                      <a:endParaRPr lang="da-DK" sz="11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>
                    <a:solidFill>
                      <a:srgbClr val="007E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2</a:t>
                      </a:r>
                      <a:endParaRPr lang="da-DK" sz="11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>
                    <a:solidFill>
                      <a:srgbClr val="007E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000" dirty="0" smtClean="0">
                          <a:effectLst/>
                        </a:rPr>
                        <a:t>År 3</a:t>
                      </a:r>
                      <a:endParaRPr lang="da-DK" sz="11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>
                    <a:solidFill>
                      <a:srgbClr val="007E3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137010"/>
                  </a:ext>
                </a:extLst>
              </a:tr>
              <a:tr h="867749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Kompetenceområde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Indholdsbeskrivelse for hver af kompetenceområderne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Behov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GAP 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Behov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Forventet 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GAP 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Behov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Forventet kapacitet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GAP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vert="vert"/>
                </a:tc>
                <a:extLst>
                  <a:ext uri="{0D108BD9-81ED-4DB2-BD59-A6C34878D82A}">
                    <a16:rowId xmlns:a16="http://schemas.microsoft.com/office/drawing/2014/main" val="2205264396"/>
                  </a:ext>
                </a:extLst>
              </a:tr>
              <a:tr h="5732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Projektledelse og udbudsekspertise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Projekt/programledelse, leverandørsamarbejde, udbudskompetencer.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2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-1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0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2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3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+1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extLst>
                  <a:ext uri="{0D108BD9-81ED-4DB2-BD59-A6C34878D82A}">
                    <a16:rowId xmlns:a16="http://schemas.microsoft.com/office/drawing/2014/main" val="3849541602"/>
                  </a:ext>
                </a:extLst>
              </a:tr>
              <a:tr h="5732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 smtClean="0">
                          <a:effectLst/>
                        </a:rPr>
                        <a:t>Administration</a:t>
                      </a:r>
                      <a:r>
                        <a:rPr lang="da-DK" sz="1200" baseline="0" dirty="0" smtClean="0">
                          <a:effectLst/>
                        </a:rPr>
                        <a:t> og </a:t>
                      </a:r>
                      <a:r>
                        <a:rPr lang="da-DK" sz="1200" dirty="0" smtClean="0">
                          <a:effectLst/>
                        </a:rPr>
                        <a:t>interessenter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Sekretariatsfunktion, </a:t>
                      </a:r>
                      <a:r>
                        <a:rPr lang="da-DK" sz="1200" dirty="0" smtClean="0">
                          <a:effectLst/>
                        </a:rPr>
                        <a:t>interessenthåndtering </a:t>
                      </a:r>
                      <a:r>
                        <a:rPr lang="da-DK" sz="1200" dirty="0">
                          <a:effectLst/>
                        </a:rPr>
                        <a:t>kommunikation, implementeringsaktiviteter.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extLst>
                  <a:ext uri="{0D108BD9-81ED-4DB2-BD59-A6C34878D82A}">
                    <a16:rowId xmlns:a16="http://schemas.microsoft.com/office/drawing/2014/main" val="4169520476"/>
                  </a:ext>
                </a:extLst>
              </a:tr>
              <a:tr h="5732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Økonomi og kontraktstyring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Kontraktstyring og økonomistyring, juridiske afklaringer m.m.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extLst>
                  <a:ext uri="{0D108BD9-81ED-4DB2-BD59-A6C34878D82A}">
                    <a16:rowId xmlns:a16="http://schemas.microsoft.com/office/drawing/2014/main" val="1051784015"/>
                  </a:ext>
                </a:extLst>
              </a:tr>
              <a:tr h="5732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Forretningsviden og omsætning til it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Fagkompetencer på forretningsområdet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extLst>
                  <a:ext uri="{0D108BD9-81ED-4DB2-BD59-A6C34878D82A}">
                    <a16:rowId xmlns:a16="http://schemas.microsoft.com/office/drawing/2014/main" val="1815422898"/>
                  </a:ext>
                </a:extLst>
              </a:tr>
              <a:tr h="5732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Arkitektur, user experience (UX), udviklingsdesign, it-udvikling 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It-udviklere, it-arkitekter, design specialister, testkompetencer.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extLst>
                  <a:ext uri="{0D108BD9-81ED-4DB2-BD59-A6C34878D82A}">
                    <a16:rowId xmlns:a16="http://schemas.microsoft.com/office/drawing/2014/main" val="2783406657"/>
                  </a:ext>
                </a:extLst>
              </a:tr>
              <a:tr h="96767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Servicemanagement og driftsledelse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da-DK" sz="1200" dirty="0">
                          <a:effectLst/>
                        </a:rPr>
                        <a:t>Driftsledelse og </a:t>
                      </a:r>
                      <a:r>
                        <a:rPr lang="da-DK" sz="1200" dirty="0" err="1">
                          <a:effectLst/>
                        </a:rPr>
                        <a:t>releasestyring</a:t>
                      </a:r>
                      <a:r>
                        <a:rPr lang="da-DK" sz="1200" dirty="0">
                          <a:effectLst/>
                        </a:rPr>
                        <a:t>. Sikkerhedsopdatering og dokumentation. Opfølgning på oppetid/svartid, </a:t>
                      </a:r>
                      <a:r>
                        <a:rPr lang="da-DK" sz="1200" dirty="0" err="1">
                          <a:effectLst/>
                        </a:rPr>
                        <a:t>compliance</a:t>
                      </a:r>
                      <a:r>
                        <a:rPr lang="da-DK" sz="1200" dirty="0">
                          <a:effectLst/>
                        </a:rPr>
                        <a:t>, brugertilfredshed, fejlretning, brugersupport m.m. Videreudvikling </a:t>
                      </a:r>
                      <a:r>
                        <a:rPr lang="da-DK" sz="1200" dirty="0" err="1">
                          <a:effectLst/>
                        </a:rPr>
                        <a:t>pba</a:t>
                      </a:r>
                      <a:r>
                        <a:rPr lang="da-DK" sz="1200" dirty="0">
                          <a:effectLst/>
                        </a:rPr>
                        <a:t>. af markedsudvikling, internationale standarder mm.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>
                          <a:effectLst/>
                        </a:rPr>
                        <a:t> </a:t>
                      </a:r>
                      <a:endParaRPr lang="da-DK" sz="12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400"/>
                        </a:spcAft>
                      </a:pPr>
                      <a:r>
                        <a:rPr lang="da-DK" sz="12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94" marR="56894" marT="0" marB="0" anchor="ctr"/>
                </a:tc>
                <a:extLst>
                  <a:ext uri="{0D108BD9-81ED-4DB2-BD59-A6C34878D82A}">
                    <a16:rowId xmlns:a16="http://schemas.microsoft.com/office/drawing/2014/main" val="1120905039"/>
                  </a:ext>
                </a:extLst>
              </a:tr>
            </a:tbl>
          </a:graphicData>
        </a:graphic>
      </p:graphicFrame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59213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307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Pzt2WCImi0JZzBp_Swib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boqIghX32QSw25DeGKJC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O8Up6GpAloMlKpB0vS5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1JEGNuv3PoBEkNukCfHs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YmWK61WCJADfDMdLthi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9qm0T6STc4CR2K68NLlD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RFPhif6LQ1HeHnW1psdY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QifjaFX_4xnctXFv2mQ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zSxa07.T1QUWknjrwRON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LiMrKOlfSp.eGSpewlJ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9V5qcO1xByH2m3vAj1we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7G9n8efczLAGCgVGP90W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2kc.wHHBBi9pqcKrsKf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b1321KjUpqKp.l9b0G7r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rkGzhdv4flhtOzGPtCjq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0Asg6hczY79EQt73lamk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DHI9GiA4dWSLot6P9Zp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tTfJ3ttKQFUIFd7bfEFj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Z.sTDmj48vmK82TfGSV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1ar_G3xbEr_KH2ZVzo8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KPM4d4f7kDFpKrkDbyxn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2sOi8huI6JQ9uDJd3kHI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2bpXP4TRf9wedwwJ7JMr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tZzRgaa2D6rR0Xs9xan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OfeZQRzYSyAwchkXROvv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TQ9qkMax8x.r0N0_Y2XB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sKDnE3gker_mqNwFWl4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TVl9lLr.Fj7CWMXD2ZLZ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VGa7R85t5LcxhgBUrLe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8RS49HLvPGwqejMxgMq8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kgjA3h0yZACm4Hv1sdZ9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eRIRQXcqf_RLHa6P91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0OUaGrtCqCIcDxh.8D13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Utu0m_A1R_5HEa4NEejU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496985170511067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FM Økonomistyrelsen">
      <a:dk1>
        <a:srgbClr val="000000"/>
      </a:dk1>
      <a:lt1>
        <a:srgbClr val="FFFFFF"/>
      </a:lt1>
      <a:dk2>
        <a:srgbClr val="066B43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1 Økonomistyrelsen 16-9 skabelon DK.potx" id="{B8180851-A6DE-4307-A129-CB01FE5F6666}" vid="{717AFC8C-1E40-4B9B-8C6E-C9A31D361311}"/>
    </a:ext>
  </a:extLst>
</a:theme>
</file>

<file path=ppt/theme/theme2.xml><?xml version="1.0" encoding="utf-8"?>
<a:theme xmlns:a="http://schemas.openxmlformats.org/drawingml/2006/main" name="1_Blank">
  <a:themeElements>
    <a:clrScheme name="FM Økonomistyrelsen">
      <a:dk1>
        <a:srgbClr val="000000"/>
      </a:dk1>
      <a:lt1>
        <a:srgbClr val="FFFFFF"/>
      </a:lt1>
      <a:dk2>
        <a:srgbClr val="066B43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1 Økonomistyrelsen 16-9 skabelon DK.potx" id="{B8180851-A6DE-4307-A129-CB01FE5F6666}" vid="{717AFC8C-1E40-4B9B-8C6E-C9A31D361311}"/>
    </a:ext>
  </a:extLst>
</a:theme>
</file>

<file path=ppt/theme/theme3.xml><?xml version="1.0" encoding="utf-8"?>
<a:theme xmlns:a="http://schemas.openxmlformats.org/drawingml/2006/main" name="2_Blank">
  <a:themeElements>
    <a:clrScheme name="FM Økonomistyrelsen">
      <a:dk1>
        <a:srgbClr val="000000"/>
      </a:dk1>
      <a:lt1>
        <a:srgbClr val="FFFFFF"/>
      </a:lt1>
      <a:dk2>
        <a:srgbClr val="066B43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1 Økonomistyrelsen 16-9 skabelon DK.potx" id="{B8180851-A6DE-4307-A129-CB01FE5F6666}" vid="{717AFC8C-1E40-4B9B-8C6E-C9A31D361311}"/>
    </a:ext>
  </a:extLst>
</a:theme>
</file>

<file path=ppt/theme/theme4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ppt/theme/theme5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6A684F50F9644ADA7186C7FA154E4" ma:contentTypeVersion="19" ma:contentTypeDescription="Create a new document." ma:contentTypeScope="" ma:versionID="512e4806d3313dc0b8e0d4e8c43aab6d">
  <xsd:schema xmlns:xsd="http://www.w3.org/2001/XMLSchema" xmlns:xs="http://www.w3.org/2001/XMLSchema" xmlns:p="http://schemas.microsoft.com/office/2006/metadata/properties" xmlns:ns2="adc6f7d2-2fd4-4c58-add3-50ea831b733c" xmlns:ns3="fe0e463f-46c1-4b5a-aeae-2e65b5901510" targetNamespace="http://schemas.microsoft.com/office/2006/metadata/properties" ma:root="true" ma:fieldsID="f2601e98e476e37259289359d6fa58a2" ns2:_="" ns3:_="">
    <xsd:import namespace="adc6f7d2-2fd4-4c58-add3-50ea831b733c"/>
    <xsd:import namespace="fe0e463f-46c1-4b5a-aeae-2e65b590151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Picture" minOccurs="0"/>
                <xsd:element ref="ns3:Hyperlink" minOccurs="0"/>
                <xsd:element ref="ns3:MediaServiceAutoKeyPoints" minOccurs="0"/>
                <xsd:element ref="ns3:MediaServiceKeyPoint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6f7d2-2fd4-4c58-add3-50ea831b73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e463f-46c1-4b5a-aeae-2e65b5901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icture" ma:index="18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" ma:index="19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slideVersion":0,"isValidatorEnabled":false,"isLocked":false,"elementsMetadata":[],"slideId":"637438051030340499","enableDocumentContentUpdater":true,"version":"1.14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6.xml><?xml version="1.0" encoding="utf-8"?>
<TemplafySlideFormConfiguration><![CDATA[{"formFields":[],"formDataEntries":[]}]]></TemplafySlideFormConfiguration>
</file>

<file path=customXml/item27.xml><?xml version="1.0" encoding="utf-8"?>
<TemplafySlideTemplateConfiguration><![CDATA[{"slideVersion":0,"isValidatorEnabled":false,"isLocked":false,"elementsMetadata":[],"slideId":"637438051030184281","enableDocumentContentUpdater":true,"version":"1.14"}]]></TemplafySlideTemplateConfiguration>
</file>

<file path=customXml/item28.xml><?xml version="1.0" encoding="utf-8"?>
<TemplafySlideTemplateConfiguration><![CDATA[{"slideVersion":0,"isValidatorEnabled":false,"isLocked":false,"elementsMetadata":[],"slideId":"637495927840220747","enableDocumentContentUpdater":true,"version":"1.12"}]]></TemplafySlideTemplateConfiguration>
</file>

<file path=customXml/item29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fe0e463f-46c1-4b5a-aeae-2e65b5901510" xsi:nil="true"/>
    <Picture xmlns="fe0e463f-46c1-4b5a-aeae-2e65b5901510">
      <Url xsi:nil="true"/>
      <Description xsi:nil="true"/>
    </Picture>
    <Hyperlink xmlns="fe0e463f-46c1-4b5a-aeae-2e65b5901510">
      <Url xsi:nil="true"/>
      <Description xsi:nil="true"/>
    </Hyperlink>
  </documentManagement>
</p:properties>
</file>

<file path=customXml/item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5.xml><?xml version="1.0" encoding="utf-8"?>
<TemplafySlideTemplateConfiguration><![CDATA[{"slideVersion":0,"isValidatorEnabled":false,"isLocked":false,"elementsMetadata":[],"slideId":"637438051029871703","enableDocumentContentUpdater":true,"version":"1.14"}]]></TemplafySlideTemplateConfiguration>
</file>

<file path=customXml/item36.xml><?xml version="1.0" encoding="utf-8"?>
<TemplafySlideTemplateConfiguration><![CDATA[{"slideVersion":0,"isValidatorEnabled":false,"isLocked":false,"elementsMetadata":[],"slideId":"637438051030027915","enableDocumentContentUpdater":true,"version":"1.14"}]]></TemplafySlideTemplateConfiguration>
</file>

<file path=customXml/item3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8.xml><?xml version="1.0" encoding="utf-8"?>
<TemplafySlideFormConfiguration><![CDATA[{"formFields":[],"formDataEntries":[]}]]></TemplafySlideFormConfiguration>
</file>

<file path=customXml/item39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0.xml><?xml version="1.0" encoding="utf-8"?>
<TemplafySlideFormConfiguration><![CDATA[{"formFields":[],"formDataEntries":[]}]]></TemplafySlideForm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slideVersion":0,"isValidatorEnabled":false,"isLocked":false,"elementsMetadata":[],"slideId":"637438051030184283","enableDocumentContentUpdater":true,"version":"1.14"}]]></TemplafySlideTemplateConfiguration>
</file>

<file path=customXml/item43.xml><?xml version="1.0" encoding="utf-8"?>
<TemplafySlideTemplateConfiguration><![CDATA[{"slideVersion":0,"isValidatorEnabled":false,"isLocked":false,"elementsMetadata":[],"slideId":"637438051029871702","enableDocumentContentUpdater":true,"version":"1.14"}]]></TemplafySlideTemplateConfiguration>
</file>

<file path=customXml/item44.xml><?xml version="1.0" encoding="utf-8"?>
<TemplafySlideFormConfiguration><![CDATA[{"formFields":[],"formDataEntries":[]}]]></TemplafySlideFormConfiguration>
</file>

<file path=customXml/item4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6.xml><?xml version="1.0" encoding="utf-8"?>
<TemplafySlideFormConfiguration><![CDATA[{"formFields":[],"formDataEntries":[]}]]></TemplafySlideForm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TemplateConfiguration><![CDATA[{"slideVersion":0,"isValidatorEnabled":false,"isLocked":false,"elementsMetadata":[],"slideId":"637438051029871701","enableDocumentContentUpdater":true,"version":"1.14"}]]></TemplafySlideTemplateConfiguration>
</file>

<file path=customXml/item49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5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4.xml><?xml version="1.0" encoding="utf-8"?>
<TemplafySlideFormConfiguration><![CDATA[{"formFields":[],"formDataEntries":[]}]]></TemplafySlideFormConfiguration>
</file>

<file path=customXml/item55.xml><?xml version="1.0" encoding="utf-8"?>
<TemplafySlideFormConfiguration><![CDATA[{"formFields":[],"formDataEntries":[]}]]></TemplafySlideFormConfiguration>
</file>

<file path=customXml/item5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8.xml><?xml version="1.0" encoding="utf-8"?>
<TemplafySlideTemplateConfiguration><![CDATA[{"slideVersion":0,"isValidatorEnabled":false,"isLocked":false,"elementsMetadata":[],"slideId":"637438051029715440","enableDocumentContentUpdater":true,"version":"1.14"}]]></TemplafySlideTemplateConfiguration>
</file>

<file path=customXml/item59.xml><?xml version="1.0" encoding="utf-8"?>
<TemplafyFormConfiguration><![CDATA[{"formFields":[],"formDataEntries":[]}]]></TemplafyFormConfiguration>
</file>

<file path=customXml/item6.xml><?xml version="1.0" encoding="utf-8"?>
<TemplafySlideTemplateConfiguration><![CDATA[{"slideVersion":0,"isValidatorEnabled":false,"isLocked":false,"elementsMetadata":[],"slideId":"637438051030496761","enableDocumentContentUpdater":true,"version":"1.14"}]]></TemplafySlideTemplateConfiguration>
</file>

<file path=customXml/item60.xml><?xml version="1.0" encoding="utf-8"?>
<TemplafySlideFormConfiguration><![CDATA[{"formFields":[],"formDataEntries":[]}]]></TemplafySlideFormConfiguration>
</file>

<file path=customXml/item61.xml><?xml version="1.0" encoding="utf-8"?>
<TemplafyTemplateConfiguration><![CDATA[{"elementsMetadata":[{"type":"shape","id":"21d876a0-b534-431e-bcbe-7e7c11ecef30","elementConfiguration":{"inheritDimensions":"inheritNone","width":"7.04 cm","height":"1.82 cm","binding":"UserProfile.LogoInsertion.PpLogoName","disableUpdates":false,"type":"image"}},{"type":"shape","id":"42643065-2d26-470e-938c-00b19ecaa693","elementConfiguration":{"inheritDimensions":"inheritNone","width":"7.04 cm","height":"1.82 cm","binding":"UserProfile.LogoInsertion.PpLogoNameWhite","disableUpdates":false,"type":"image"}},{"type":"shape","id":"a3cb8520-ae4f-4543-a329-680a22a7141e","elementConfiguration":{"inheritDimensions":"inheritNone","width":"7.04 cm","height":"1.82 cm","binding":"UserProfile.LogoInsertion.PpLogoNameWhite","disableUpdates":false,"type":"image"}},{"type":"shape","id":"c6f674c2-2fb8-4faa-bdd3-2db4a43d34f4","elementConfiguration":{"inheritDimensions":"inheritNone","width":"7.04 cm","height":"1.82 cm","binding":"UserProfile.LogoInsertion.PpLogoNameWhite","disableUpdates":false,"type":"image"}},{"type":"shape","id":"bb9b40a1-7921-4ccb-b4cc-b8dbbb0bfa35","elementConfiguration":{"inheritDimensions":"inheritNone","width":"7.04 cm","height":"1.82 cm","binding":"UserProfile.LogoInsertion.PpLogoNameWhite","disableUpdates":false,"type":"image"}},{"type":"shape","id":"8c9a39b1-ad2b-4b35-842f-e8b9c6668a0b","elementConfiguration":{"inheritDimensions":"inheritNone","width":"7.57 cm","height":"1.96 cm","binding":"UserProfile.LogoInsertion.PpLogoName","disableUpdates":false,"type":"image"}},{"type":"shape","id":"2f58ddaa-934c-446e-9577-25a67b2ee27d","elementConfiguration":{"inheritDimensions":"inheritNone","width":"7.04 cm","height":"1.82 cm","binding":"UserProfile.LogoInsertion.PpLogoNameWhite","disableUpdates":false,"type":"image"}},{"type":"shape","id":"0e5b72e3-9efe-4d54-9759-3a2a88311034","elementConfiguration":{"inheritDimensions":"inheritNone","width":"7.04 cm","height":"1.82 cm","binding":"UserProfile.LogoInsertion.PpLogoNameWhite","disableUpdates":false,"type":"image"}},{"type":"shape","id":"64464403-9d76-436b-baae-2cc9e0ef1e77","elementConfiguration":{"inheritDimensions":"inheritNone","width":"7.57 cm","height":"1.96 cm","binding":"UserProfile.LogoInsertion.PpLogoNameWhite","disableUpdates":false,"type":"image"}},{"type":"shape","id":"09459f99-5db5-44ac-976a-32da37d66e64","elementConfiguration":{"inheritDimensions":"inheritNone","width":"7.04 cm","height":"1.82 cm","binding":"UserProfile.LogoInsertion.PpLogoName","disableUpdates":false,"type":"image"}},{"type":"shape","id":"7c20312e-3a24-4615-aee2-20c1ccf4522b","elementConfiguration":{"inheritDimensions":"inheritNone","width":"7.04 cm","height":"1.82 cm","binding":"UserProfile.LogoInsertion.PpLogoNameWhite","disableUpdates":false,"type":"image"}}],"transformationConfigurations":[{"colorTheme":"{{UserProfile.Office.ColorTheme}}","originalColorThemeXml":"<a:clrScheme name=\"FM Finansministeriet\" xmlns:a=\"http://schemas.openxmlformats.org/drawingml/2006/main\"><a:dk1><a:srgbClr val=\"000000\" /></a:dk1><a:lt1><a:srgbClr val=\"FFFFFF\" /></a:lt1><a:dk2><a:srgbClr val=\"031D5C\" /></a:dk2><a:lt2><a:srgbClr val=\"F6F6F6\" /></a:lt2><a:accent1><a:srgbClr val=\"3B5463\" /></a:accent1><a:accent2><a:srgbClr val=\"00B08C\" /></a:accent2><a:accent3><a:srgbClr val=\"85909A\" /></a:accent3><a:accent4><a:srgbClr val=\"ED5E66\" /></a:accent4><a:accent5><a:srgbClr val=\"64AACC\" /></a:accent5><a:accent6><a:srgbClr val=\"82244D\" /></a:accent6><a:hlink><a:srgbClr val=\"3E72A6\" /></a:hlink><a:folHlink><a:srgbClr val=\"000000\" /></a:folHlink></a:clrScheme>","disableUpdates":false,"type":"colorTheme"},{"language":"{{DocumentLanguage}}","disableUpdates":false,"type":"proofingLanguage"}],"templateName":"","templateDescription":"","enableDocumentContentUpdater":true,"version":"1.12"}]]></TemplafyTemplateConfiguration>
</file>

<file path=customXml/item62.xml><?xml version="1.0" encoding="utf-8"?>
<TemplafySlideFormConfiguration><![CDATA[{"formFields":[],"formDataEntries":[]}]]></TemplafySlideFormConfiguration>
</file>

<file path=customXml/item63.xml><?xml version="1.0" encoding="utf-8"?>
<TemplafySlideFormConfiguration><![CDATA[{"formFields":[],"formDataEntries":[]}]]></TemplafySlideFormConfiguration>
</file>

<file path=customXml/item64.xml><?xml version="1.0" encoding="utf-8"?>
<TemplafySlideFormConfiguration><![CDATA[{"formFields":[],"formDataEntries":[]}]]></TemplafySlideFormConfiguration>
</file>

<file path=customXml/item6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6.xml><?xml version="1.0" encoding="utf-8"?>
<TemplafySlideFormConfiguration><![CDATA[{"formFields":[],"formDataEntries":[]}]]></TemplafySlideFormConfiguration>
</file>

<file path=customXml/item6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8.xml><?xml version="1.0" encoding="utf-8"?>
<TemplafySlideFormConfiguration><![CDATA[{"formFields":[],"formDataEntries":[]}]]></TemplafySlideFormConfiguration>
</file>

<file path=customXml/item69.xml><?xml version="1.0" encoding="utf-8"?>
<TemplafySlideTemplateConfiguration><![CDATA[{"slideVersion":0,"isValidatorEnabled":false,"isLocked":false,"elementsMetadata":[],"slideId":"637438051030340500","enableDocumentContentUpdater":true,"version":"1.14"}]]></TemplafySlideTemplateConfiguration>
</file>

<file path=customXml/item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0.xml><?xml version="1.0" encoding="utf-8"?>
<TemplafySlideFormConfiguration><![CDATA[{"formFields":[],"formDataEntries":[]}]]></TemplafySlideFormConfiguration>
</file>

<file path=customXml/item71.xml><?xml version="1.0" encoding="utf-8"?>
<TemplafySlideFormConfiguration><![CDATA[{"formFields":[],"formDataEntries":[]}]]></TemplafySlideFormConfiguration>
</file>

<file path=customXml/item7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3.xml><?xml version="1.0" encoding="utf-8"?>
<TemplafySlideFormConfiguration><![CDATA[{"formFields":[],"formDataEntries":[]}]]></TemplafySlideFormConfiguration>
</file>

<file path=customXml/item74.xml><?xml version="1.0" encoding="utf-8"?>
<TemplafySlideTemplateConfiguration><![CDATA[{"slideVersion":0,"isValidatorEnabled":false,"isLocked":false,"elementsMetadata":[],"slideId":"637438051030184282","enableDocumentContentUpdater":true,"version":"1.14"}]]></TemplafySlideTemplateConfiguration>
</file>

<file path=customXml/item75.xml><?xml version="1.0" encoding="utf-8"?>
<TemplafySlideFormConfiguration><![CDATA[{"formFields":[],"formDataEntries":[]}]]></TemplafySlideFormConfiguration>
</file>

<file path=customXml/item76.xml><?xml version="1.0" encoding="utf-8"?>
<TemplafySlideFormConfiguration><![CDATA[{"formFields":[],"formDataEntries":[]}]]></TemplafySlideFormConfiguration>
</file>

<file path=customXml/item77.xml><?xml version="1.0" encoding="utf-8"?>
<TemplafySlideFormConfiguration><![CDATA[{"formFields":[],"formDataEntries":[]}]]></TemplafySlideFormConfiguration>
</file>

<file path=customXml/item7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0.xml><?xml version="1.0" encoding="utf-8"?>
<TemplafySlideFormConfiguration><![CDATA[{"formFields":[],"formDataEntries":[]}]]></TemplafySlideFormConfiguration>
</file>

<file path=customXml/item81.xml><?xml version="1.0" encoding="utf-8"?>
<TemplafySlideTemplateConfiguration><![CDATA[{"slideVersion":0,"isValidatorEnabled":false,"isLocked":false,"elementsMetadata":[],"slideId":"637438051030027916","enableDocumentContentUpdater":true,"version":"1.14"}]]></TemplafySlideTemplateConfiguration>
</file>

<file path=customXml/item82.xml><?xml version="1.0" encoding="utf-8"?>
<TemplafySlideFormConfiguration><![CDATA[{"formFields":[],"formDataEntries":[]}]]></TemplafySlideFormConfiguration>
</file>

<file path=customXml/item83.xml><?xml version="1.0" encoding="utf-8"?>
<TemplafySlideFormConfiguration><![CDATA[{"formFields":[],"formDataEntries":[]}]]></TemplafySlideFormConfiguration>
</file>

<file path=customXml/item84.xml><?xml version="1.0" encoding="utf-8"?>
<TemplafySlideFormConfiguration><![CDATA[{"formFields":[],"formDataEntries":[]}]]></TemplafySlideFormConfiguration>
</file>

<file path=customXml/item85.xml><?xml version="1.0" encoding="utf-8"?>
<TemplafySlideFormConfiguration><![CDATA[{"formFields":[],"formDataEntries":[]}]]></TemplafySlideFormConfiguration>
</file>

<file path=customXml/item86.xml><?xml version="1.0" encoding="utf-8"?>
<TemplafySlideFormConfiguration><![CDATA[{"formFields":[],"formDataEntries":[]}]]></TemplafySlideFormConfiguration>
</file>

<file path=customXml/item87.xml><?xml version="1.0" encoding="utf-8"?>
<TemplafySlideTemplateConfiguration><![CDATA[{"slideVersion":0,"isValidatorEnabled":false,"isLocked":false,"elementsMetadata":[],"slideId":"637438051030184280","enableDocumentContentUpdater":true,"version":"1.14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6A2465AC-71C4-40A7-A2DB-513AA5D22473}">
  <ds:schemaRefs/>
</ds:datastoreItem>
</file>

<file path=customXml/itemProps10.xml><?xml version="1.0" encoding="utf-8"?>
<ds:datastoreItem xmlns:ds="http://schemas.openxmlformats.org/officeDocument/2006/customXml" ds:itemID="{724405AF-B6CC-4E15-AEF5-3CA975D8D693}">
  <ds:schemaRefs/>
</ds:datastoreItem>
</file>

<file path=customXml/itemProps11.xml><?xml version="1.0" encoding="utf-8"?>
<ds:datastoreItem xmlns:ds="http://schemas.openxmlformats.org/officeDocument/2006/customXml" ds:itemID="{90F90671-016C-4B87-8E5A-F58015CC3600}">
  <ds:schemaRefs/>
</ds:datastoreItem>
</file>

<file path=customXml/itemProps12.xml><?xml version="1.0" encoding="utf-8"?>
<ds:datastoreItem xmlns:ds="http://schemas.openxmlformats.org/officeDocument/2006/customXml" ds:itemID="{BFC50B2C-FD98-4FCD-ADDF-07F00E2F631B}">
  <ds:schemaRefs/>
</ds:datastoreItem>
</file>

<file path=customXml/itemProps13.xml><?xml version="1.0" encoding="utf-8"?>
<ds:datastoreItem xmlns:ds="http://schemas.openxmlformats.org/officeDocument/2006/customXml" ds:itemID="{D43791F6-5260-46EB-9B73-2A912E957485}">
  <ds:schemaRefs/>
</ds:datastoreItem>
</file>

<file path=customXml/itemProps14.xml><?xml version="1.0" encoding="utf-8"?>
<ds:datastoreItem xmlns:ds="http://schemas.openxmlformats.org/officeDocument/2006/customXml" ds:itemID="{8E823B91-366F-406D-89E8-C2DF6EA457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6f7d2-2fd4-4c58-add3-50ea831b733c"/>
    <ds:schemaRef ds:uri="fe0e463f-46c1-4b5a-aeae-2e65b5901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5.xml><?xml version="1.0" encoding="utf-8"?>
<ds:datastoreItem xmlns:ds="http://schemas.openxmlformats.org/officeDocument/2006/customXml" ds:itemID="{E94DA572-0EF8-4132-B86F-917BB6E95406}">
  <ds:schemaRefs/>
</ds:datastoreItem>
</file>

<file path=customXml/itemProps16.xml><?xml version="1.0" encoding="utf-8"?>
<ds:datastoreItem xmlns:ds="http://schemas.openxmlformats.org/officeDocument/2006/customXml" ds:itemID="{F12CA845-F4C0-46A7-B9DF-A2242186BB3B}">
  <ds:schemaRefs/>
</ds:datastoreItem>
</file>

<file path=customXml/itemProps17.xml><?xml version="1.0" encoding="utf-8"?>
<ds:datastoreItem xmlns:ds="http://schemas.openxmlformats.org/officeDocument/2006/customXml" ds:itemID="{A4B5F760-528F-4A61-8041-977118B1CC08}">
  <ds:schemaRefs/>
</ds:datastoreItem>
</file>

<file path=customXml/itemProps18.xml><?xml version="1.0" encoding="utf-8"?>
<ds:datastoreItem xmlns:ds="http://schemas.openxmlformats.org/officeDocument/2006/customXml" ds:itemID="{A84D574C-F9B5-4F58-BAFD-8F1B4924A705}">
  <ds:schemaRefs/>
</ds:datastoreItem>
</file>

<file path=customXml/itemProps19.xml><?xml version="1.0" encoding="utf-8"?>
<ds:datastoreItem xmlns:ds="http://schemas.openxmlformats.org/officeDocument/2006/customXml" ds:itemID="{DC8CF4C8-7BC0-4B94-B487-2CA913F55036}">
  <ds:schemaRefs/>
</ds:datastoreItem>
</file>

<file path=customXml/itemProps2.xml><?xml version="1.0" encoding="utf-8"?>
<ds:datastoreItem xmlns:ds="http://schemas.openxmlformats.org/officeDocument/2006/customXml" ds:itemID="{ADC02916-9546-4D65-B999-02E55B153D2D}">
  <ds:schemaRefs/>
</ds:datastoreItem>
</file>

<file path=customXml/itemProps20.xml><?xml version="1.0" encoding="utf-8"?>
<ds:datastoreItem xmlns:ds="http://schemas.openxmlformats.org/officeDocument/2006/customXml" ds:itemID="{C83361C6-EECB-48A5-90C7-9307BBDAB941}">
  <ds:schemaRefs/>
</ds:datastoreItem>
</file>

<file path=customXml/itemProps21.xml><?xml version="1.0" encoding="utf-8"?>
<ds:datastoreItem xmlns:ds="http://schemas.openxmlformats.org/officeDocument/2006/customXml" ds:itemID="{CDFAC705-D6E8-4A65-9652-67860632841A}">
  <ds:schemaRefs/>
</ds:datastoreItem>
</file>

<file path=customXml/itemProps22.xml><?xml version="1.0" encoding="utf-8"?>
<ds:datastoreItem xmlns:ds="http://schemas.openxmlformats.org/officeDocument/2006/customXml" ds:itemID="{C3B09D9E-95F8-4462-BE2E-E23217B8E5DF}">
  <ds:schemaRefs/>
</ds:datastoreItem>
</file>

<file path=customXml/itemProps23.xml><?xml version="1.0" encoding="utf-8"?>
<ds:datastoreItem xmlns:ds="http://schemas.openxmlformats.org/officeDocument/2006/customXml" ds:itemID="{ECF0F7BD-72EA-48FA-86B4-6AB2E914C00B}">
  <ds:schemaRefs/>
</ds:datastoreItem>
</file>

<file path=customXml/itemProps24.xml><?xml version="1.0" encoding="utf-8"?>
<ds:datastoreItem xmlns:ds="http://schemas.openxmlformats.org/officeDocument/2006/customXml" ds:itemID="{E6CFD98C-C255-4DBB-8E62-4D05ECA08626}">
  <ds:schemaRefs/>
</ds:datastoreItem>
</file>

<file path=customXml/itemProps25.xml><?xml version="1.0" encoding="utf-8"?>
<ds:datastoreItem xmlns:ds="http://schemas.openxmlformats.org/officeDocument/2006/customXml" ds:itemID="{483D99C7-EE86-40D4-911D-A66CE24BA8FE}">
  <ds:schemaRefs/>
</ds:datastoreItem>
</file>

<file path=customXml/itemProps26.xml><?xml version="1.0" encoding="utf-8"?>
<ds:datastoreItem xmlns:ds="http://schemas.openxmlformats.org/officeDocument/2006/customXml" ds:itemID="{0BEB81FE-A989-441A-AC3D-7950C0BD7DA8}">
  <ds:schemaRefs/>
</ds:datastoreItem>
</file>

<file path=customXml/itemProps27.xml><?xml version="1.0" encoding="utf-8"?>
<ds:datastoreItem xmlns:ds="http://schemas.openxmlformats.org/officeDocument/2006/customXml" ds:itemID="{96C3B170-B654-4F3C-B8A6-D336F9260C01}">
  <ds:schemaRefs/>
</ds:datastoreItem>
</file>

<file path=customXml/itemProps28.xml><?xml version="1.0" encoding="utf-8"?>
<ds:datastoreItem xmlns:ds="http://schemas.openxmlformats.org/officeDocument/2006/customXml" ds:itemID="{A4151EA0-7D5B-4CE0-8C35-1303CE36D1E9}">
  <ds:schemaRefs/>
</ds:datastoreItem>
</file>

<file path=customXml/itemProps29.xml><?xml version="1.0" encoding="utf-8"?>
<ds:datastoreItem xmlns:ds="http://schemas.openxmlformats.org/officeDocument/2006/customXml" ds:itemID="{D71D2D1C-D46C-4075-B720-FC792A8F63B0}">
  <ds:schemaRefs>
    <ds:schemaRef ds:uri="http://purl.org/dc/elements/1.1/"/>
    <ds:schemaRef ds:uri="fe0e463f-46c1-4b5a-aeae-2e65b590151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adc6f7d2-2fd4-4c58-add3-50ea831b733c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33DFF80-A54D-4804-87DC-A9BA136A63A4}">
  <ds:schemaRefs/>
</ds:datastoreItem>
</file>

<file path=customXml/itemProps30.xml><?xml version="1.0" encoding="utf-8"?>
<ds:datastoreItem xmlns:ds="http://schemas.openxmlformats.org/officeDocument/2006/customXml" ds:itemID="{EEC8841C-6B38-417C-A4D9-B5DC5AF0892B}">
  <ds:schemaRefs/>
</ds:datastoreItem>
</file>

<file path=customXml/itemProps31.xml><?xml version="1.0" encoding="utf-8"?>
<ds:datastoreItem xmlns:ds="http://schemas.openxmlformats.org/officeDocument/2006/customXml" ds:itemID="{003EDC68-2FEE-4954-99B0-5F3F14F2D0BE}">
  <ds:schemaRefs/>
</ds:datastoreItem>
</file>

<file path=customXml/itemProps32.xml><?xml version="1.0" encoding="utf-8"?>
<ds:datastoreItem xmlns:ds="http://schemas.openxmlformats.org/officeDocument/2006/customXml" ds:itemID="{E3FF7C2F-9D4D-4544-8206-EB49E81454D5}">
  <ds:schemaRefs/>
</ds:datastoreItem>
</file>

<file path=customXml/itemProps33.xml><?xml version="1.0" encoding="utf-8"?>
<ds:datastoreItem xmlns:ds="http://schemas.openxmlformats.org/officeDocument/2006/customXml" ds:itemID="{E71D6493-2F9E-4F83-819D-CEBB572B956F}">
  <ds:schemaRefs/>
</ds:datastoreItem>
</file>

<file path=customXml/itemProps34.xml><?xml version="1.0" encoding="utf-8"?>
<ds:datastoreItem xmlns:ds="http://schemas.openxmlformats.org/officeDocument/2006/customXml" ds:itemID="{ADBC93E5-4ED3-4343-986D-36E64D2286E8}">
  <ds:schemaRefs/>
</ds:datastoreItem>
</file>

<file path=customXml/itemProps35.xml><?xml version="1.0" encoding="utf-8"?>
<ds:datastoreItem xmlns:ds="http://schemas.openxmlformats.org/officeDocument/2006/customXml" ds:itemID="{24043315-D45E-43B6-B587-ECC7CBFC3958}">
  <ds:schemaRefs/>
</ds:datastoreItem>
</file>

<file path=customXml/itemProps36.xml><?xml version="1.0" encoding="utf-8"?>
<ds:datastoreItem xmlns:ds="http://schemas.openxmlformats.org/officeDocument/2006/customXml" ds:itemID="{C74AA735-B870-42FE-8C9D-6FF1F5098990}">
  <ds:schemaRefs/>
</ds:datastoreItem>
</file>

<file path=customXml/itemProps37.xml><?xml version="1.0" encoding="utf-8"?>
<ds:datastoreItem xmlns:ds="http://schemas.openxmlformats.org/officeDocument/2006/customXml" ds:itemID="{DA2D6710-2057-473B-9A3D-CB26B114FA44}">
  <ds:schemaRefs>
    <ds:schemaRef ds:uri="http://schemas.microsoft.com/sharepoint/v3/contenttype/forms"/>
  </ds:schemaRefs>
</ds:datastoreItem>
</file>

<file path=customXml/itemProps38.xml><?xml version="1.0" encoding="utf-8"?>
<ds:datastoreItem xmlns:ds="http://schemas.openxmlformats.org/officeDocument/2006/customXml" ds:itemID="{6F529639-5E0E-41E3-A3AC-11E63479F4CA}">
  <ds:schemaRefs/>
</ds:datastoreItem>
</file>

<file path=customXml/itemProps39.xml><?xml version="1.0" encoding="utf-8"?>
<ds:datastoreItem xmlns:ds="http://schemas.openxmlformats.org/officeDocument/2006/customXml" ds:itemID="{C918029C-8F8C-4569-AC64-04831F0ADC8A}">
  <ds:schemaRefs/>
</ds:datastoreItem>
</file>

<file path=customXml/itemProps4.xml><?xml version="1.0" encoding="utf-8"?>
<ds:datastoreItem xmlns:ds="http://schemas.openxmlformats.org/officeDocument/2006/customXml" ds:itemID="{F83CBA4B-7355-476B-8A02-5385D6E34366}">
  <ds:schemaRefs/>
</ds:datastoreItem>
</file>

<file path=customXml/itemProps40.xml><?xml version="1.0" encoding="utf-8"?>
<ds:datastoreItem xmlns:ds="http://schemas.openxmlformats.org/officeDocument/2006/customXml" ds:itemID="{FAAF407A-1018-437B-91D5-2C2F07BC11D3}">
  <ds:schemaRefs/>
</ds:datastoreItem>
</file>

<file path=customXml/itemProps41.xml><?xml version="1.0" encoding="utf-8"?>
<ds:datastoreItem xmlns:ds="http://schemas.openxmlformats.org/officeDocument/2006/customXml" ds:itemID="{161D18D3-5833-4F1F-9949-9C28CDA9446C}">
  <ds:schemaRefs/>
</ds:datastoreItem>
</file>

<file path=customXml/itemProps42.xml><?xml version="1.0" encoding="utf-8"?>
<ds:datastoreItem xmlns:ds="http://schemas.openxmlformats.org/officeDocument/2006/customXml" ds:itemID="{F6172B70-2C5B-4FB9-BBA3-F7DD6AF5AF7B}">
  <ds:schemaRefs/>
</ds:datastoreItem>
</file>

<file path=customXml/itemProps43.xml><?xml version="1.0" encoding="utf-8"?>
<ds:datastoreItem xmlns:ds="http://schemas.openxmlformats.org/officeDocument/2006/customXml" ds:itemID="{31165230-FBFB-41E1-A1D5-B4392E70D2EA}">
  <ds:schemaRefs/>
</ds:datastoreItem>
</file>

<file path=customXml/itemProps44.xml><?xml version="1.0" encoding="utf-8"?>
<ds:datastoreItem xmlns:ds="http://schemas.openxmlformats.org/officeDocument/2006/customXml" ds:itemID="{0C1C16EC-30E9-4B69-B234-F48467A49847}">
  <ds:schemaRefs/>
</ds:datastoreItem>
</file>

<file path=customXml/itemProps45.xml><?xml version="1.0" encoding="utf-8"?>
<ds:datastoreItem xmlns:ds="http://schemas.openxmlformats.org/officeDocument/2006/customXml" ds:itemID="{A682FF38-EC4E-4639-B444-E6E75426CE70}">
  <ds:schemaRefs/>
</ds:datastoreItem>
</file>

<file path=customXml/itemProps46.xml><?xml version="1.0" encoding="utf-8"?>
<ds:datastoreItem xmlns:ds="http://schemas.openxmlformats.org/officeDocument/2006/customXml" ds:itemID="{FDC9158F-9404-4957-BF62-599B0314AFC2}">
  <ds:schemaRefs/>
</ds:datastoreItem>
</file>

<file path=customXml/itemProps47.xml><?xml version="1.0" encoding="utf-8"?>
<ds:datastoreItem xmlns:ds="http://schemas.openxmlformats.org/officeDocument/2006/customXml" ds:itemID="{442D25AC-B25E-4416-90A2-E78D0DE84C8C}">
  <ds:schemaRefs/>
</ds:datastoreItem>
</file>

<file path=customXml/itemProps48.xml><?xml version="1.0" encoding="utf-8"?>
<ds:datastoreItem xmlns:ds="http://schemas.openxmlformats.org/officeDocument/2006/customXml" ds:itemID="{D373AA0F-D4E2-481B-AC62-26AE45B15EE5}">
  <ds:schemaRefs/>
</ds:datastoreItem>
</file>

<file path=customXml/itemProps49.xml><?xml version="1.0" encoding="utf-8"?>
<ds:datastoreItem xmlns:ds="http://schemas.openxmlformats.org/officeDocument/2006/customXml" ds:itemID="{06F0C7BC-FB27-4715-AF92-F609DC90BA03}">
  <ds:schemaRefs/>
</ds:datastoreItem>
</file>

<file path=customXml/itemProps5.xml><?xml version="1.0" encoding="utf-8"?>
<ds:datastoreItem xmlns:ds="http://schemas.openxmlformats.org/officeDocument/2006/customXml" ds:itemID="{D6330BE4-6105-4E69-9236-B5BC605601A8}">
  <ds:schemaRefs/>
</ds:datastoreItem>
</file>

<file path=customXml/itemProps50.xml><?xml version="1.0" encoding="utf-8"?>
<ds:datastoreItem xmlns:ds="http://schemas.openxmlformats.org/officeDocument/2006/customXml" ds:itemID="{5777E0EF-B71C-4AEC-900D-7F1965EDB010}">
  <ds:schemaRefs/>
</ds:datastoreItem>
</file>

<file path=customXml/itemProps51.xml><?xml version="1.0" encoding="utf-8"?>
<ds:datastoreItem xmlns:ds="http://schemas.openxmlformats.org/officeDocument/2006/customXml" ds:itemID="{91F41E87-F7D8-471F-A3E3-EAB81043C90C}">
  <ds:schemaRefs/>
</ds:datastoreItem>
</file>

<file path=customXml/itemProps52.xml><?xml version="1.0" encoding="utf-8"?>
<ds:datastoreItem xmlns:ds="http://schemas.openxmlformats.org/officeDocument/2006/customXml" ds:itemID="{9D2E2FE2-A632-4185-9737-B4CE3777BE47}">
  <ds:schemaRefs/>
</ds:datastoreItem>
</file>

<file path=customXml/itemProps53.xml><?xml version="1.0" encoding="utf-8"?>
<ds:datastoreItem xmlns:ds="http://schemas.openxmlformats.org/officeDocument/2006/customXml" ds:itemID="{57B87AAB-CCFC-40AC-A2A6-246F95987FEF}">
  <ds:schemaRefs/>
</ds:datastoreItem>
</file>

<file path=customXml/itemProps54.xml><?xml version="1.0" encoding="utf-8"?>
<ds:datastoreItem xmlns:ds="http://schemas.openxmlformats.org/officeDocument/2006/customXml" ds:itemID="{DEE69849-A78E-4842-AE06-A55464E7FC77}">
  <ds:schemaRefs/>
</ds:datastoreItem>
</file>

<file path=customXml/itemProps55.xml><?xml version="1.0" encoding="utf-8"?>
<ds:datastoreItem xmlns:ds="http://schemas.openxmlformats.org/officeDocument/2006/customXml" ds:itemID="{4C7EEFFE-AD86-4D58-AB74-31D72EAB6BEE}">
  <ds:schemaRefs/>
</ds:datastoreItem>
</file>

<file path=customXml/itemProps56.xml><?xml version="1.0" encoding="utf-8"?>
<ds:datastoreItem xmlns:ds="http://schemas.openxmlformats.org/officeDocument/2006/customXml" ds:itemID="{25E6DB4E-D817-409A-87A5-88CA9020CB6F}">
  <ds:schemaRefs/>
</ds:datastoreItem>
</file>

<file path=customXml/itemProps57.xml><?xml version="1.0" encoding="utf-8"?>
<ds:datastoreItem xmlns:ds="http://schemas.openxmlformats.org/officeDocument/2006/customXml" ds:itemID="{1659793F-B7E6-4278-BE66-1FD1D62EE799}">
  <ds:schemaRefs/>
</ds:datastoreItem>
</file>

<file path=customXml/itemProps58.xml><?xml version="1.0" encoding="utf-8"?>
<ds:datastoreItem xmlns:ds="http://schemas.openxmlformats.org/officeDocument/2006/customXml" ds:itemID="{CEED497B-890D-4822-B6D6-5371DAA332B3}">
  <ds:schemaRefs/>
</ds:datastoreItem>
</file>

<file path=customXml/itemProps59.xml><?xml version="1.0" encoding="utf-8"?>
<ds:datastoreItem xmlns:ds="http://schemas.openxmlformats.org/officeDocument/2006/customXml" ds:itemID="{0C34115A-0B87-43D4-AC3C-8C1ACA794FAD}">
  <ds:schemaRefs/>
</ds:datastoreItem>
</file>

<file path=customXml/itemProps6.xml><?xml version="1.0" encoding="utf-8"?>
<ds:datastoreItem xmlns:ds="http://schemas.openxmlformats.org/officeDocument/2006/customXml" ds:itemID="{5108CB81-23A4-4AD1-99B1-CC9A89EC4880}">
  <ds:schemaRefs/>
</ds:datastoreItem>
</file>

<file path=customXml/itemProps60.xml><?xml version="1.0" encoding="utf-8"?>
<ds:datastoreItem xmlns:ds="http://schemas.openxmlformats.org/officeDocument/2006/customXml" ds:itemID="{B6890F87-B64F-4CB1-9420-045D137B7B79}">
  <ds:schemaRefs/>
</ds:datastoreItem>
</file>

<file path=customXml/itemProps61.xml><?xml version="1.0" encoding="utf-8"?>
<ds:datastoreItem xmlns:ds="http://schemas.openxmlformats.org/officeDocument/2006/customXml" ds:itemID="{6E140973-3D96-4A92-8EC7-CC6FA41BAD8C}">
  <ds:schemaRefs/>
</ds:datastoreItem>
</file>

<file path=customXml/itemProps62.xml><?xml version="1.0" encoding="utf-8"?>
<ds:datastoreItem xmlns:ds="http://schemas.openxmlformats.org/officeDocument/2006/customXml" ds:itemID="{75FD38B2-7546-4823-8134-A49F2D0A7E8E}">
  <ds:schemaRefs/>
</ds:datastoreItem>
</file>

<file path=customXml/itemProps63.xml><?xml version="1.0" encoding="utf-8"?>
<ds:datastoreItem xmlns:ds="http://schemas.openxmlformats.org/officeDocument/2006/customXml" ds:itemID="{726BF940-4A1A-4556-8FEB-FF4FAC92B30B}">
  <ds:schemaRefs/>
</ds:datastoreItem>
</file>

<file path=customXml/itemProps64.xml><?xml version="1.0" encoding="utf-8"?>
<ds:datastoreItem xmlns:ds="http://schemas.openxmlformats.org/officeDocument/2006/customXml" ds:itemID="{1BB8DA54-AC29-48EE-BE57-AC37CFAF6BD3}">
  <ds:schemaRefs/>
</ds:datastoreItem>
</file>

<file path=customXml/itemProps65.xml><?xml version="1.0" encoding="utf-8"?>
<ds:datastoreItem xmlns:ds="http://schemas.openxmlformats.org/officeDocument/2006/customXml" ds:itemID="{2C2F47E5-13D6-4865-A45F-3B9DFD9219EB}">
  <ds:schemaRefs/>
</ds:datastoreItem>
</file>

<file path=customXml/itemProps66.xml><?xml version="1.0" encoding="utf-8"?>
<ds:datastoreItem xmlns:ds="http://schemas.openxmlformats.org/officeDocument/2006/customXml" ds:itemID="{61792002-D6B9-43CC-A2FB-7AC3FFDF572F}">
  <ds:schemaRefs/>
</ds:datastoreItem>
</file>

<file path=customXml/itemProps67.xml><?xml version="1.0" encoding="utf-8"?>
<ds:datastoreItem xmlns:ds="http://schemas.openxmlformats.org/officeDocument/2006/customXml" ds:itemID="{AAAA669C-AA3E-42FF-9C86-DCFDEC865B8D}">
  <ds:schemaRefs/>
</ds:datastoreItem>
</file>

<file path=customXml/itemProps68.xml><?xml version="1.0" encoding="utf-8"?>
<ds:datastoreItem xmlns:ds="http://schemas.openxmlformats.org/officeDocument/2006/customXml" ds:itemID="{43B774F9-99CA-491F-9287-F255F1CE0A89}">
  <ds:schemaRefs/>
</ds:datastoreItem>
</file>

<file path=customXml/itemProps69.xml><?xml version="1.0" encoding="utf-8"?>
<ds:datastoreItem xmlns:ds="http://schemas.openxmlformats.org/officeDocument/2006/customXml" ds:itemID="{D676D2B1-189F-4794-BAFF-02798AF09A77}">
  <ds:schemaRefs/>
</ds:datastoreItem>
</file>

<file path=customXml/itemProps7.xml><?xml version="1.0" encoding="utf-8"?>
<ds:datastoreItem xmlns:ds="http://schemas.openxmlformats.org/officeDocument/2006/customXml" ds:itemID="{02FE5AF1-DF5B-4986-B5CC-01443F1D1151}">
  <ds:schemaRefs/>
</ds:datastoreItem>
</file>

<file path=customXml/itemProps70.xml><?xml version="1.0" encoding="utf-8"?>
<ds:datastoreItem xmlns:ds="http://schemas.openxmlformats.org/officeDocument/2006/customXml" ds:itemID="{EB30776B-CCE9-4420-A335-BD0A39D791F5}">
  <ds:schemaRefs/>
</ds:datastoreItem>
</file>

<file path=customXml/itemProps71.xml><?xml version="1.0" encoding="utf-8"?>
<ds:datastoreItem xmlns:ds="http://schemas.openxmlformats.org/officeDocument/2006/customXml" ds:itemID="{D302D359-F4FF-426C-A7FE-7F053CEED023}">
  <ds:schemaRefs/>
</ds:datastoreItem>
</file>

<file path=customXml/itemProps72.xml><?xml version="1.0" encoding="utf-8"?>
<ds:datastoreItem xmlns:ds="http://schemas.openxmlformats.org/officeDocument/2006/customXml" ds:itemID="{2165D9AD-11C0-45A1-90D2-0EF1350A798F}">
  <ds:schemaRefs/>
</ds:datastoreItem>
</file>

<file path=customXml/itemProps73.xml><?xml version="1.0" encoding="utf-8"?>
<ds:datastoreItem xmlns:ds="http://schemas.openxmlformats.org/officeDocument/2006/customXml" ds:itemID="{4F75CC39-E405-49AD-B250-607EFA3D58A3}">
  <ds:schemaRefs/>
</ds:datastoreItem>
</file>

<file path=customXml/itemProps74.xml><?xml version="1.0" encoding="utf-8"?>
<ds:datastoreItem xmlns:ds="http://schemas.openxmlformats.org/officeDocument/2006/customXml" ds:itemID="{37AB37FA-58F5-4980-A43D-8B0711217EE2}">
  <ds:schemaRefs/>
</ds:datastoreItem>
</file>

<file path=customXml/itemProps75.xml><?xml version="1.0" encoding="utf-8"?>
<ds:datastoreItem xmlns:ds="http://schemas.openxmlformats.org/officeDocument/2006/customXml" ds:itemID="{26B90372-5DAC-458F-BE63-BD0B6101E3B7}">
  <ds:schemaRefs/>
</ds:datastoreItem>
</file>

<file path=customXml/itemProps76.xml><?xml version="1.0" encoding="utf-8"?>
<ds:datastoreItem xmlns:ds="http://schemas.openxmlformats.org/officeDocument/2006/customXml" ds:itemID="{1B5C6AC1-2671-46BC-B9A8-D0823008DAE5}">
  <ds:schemaRefs/>
</ds:datastoreItem>
</file>

<file path=customXml/itemProps77.xml><?xml version="1.0" encoding="utf-8"?>
<ds:datastoreItem xmlns:ds="http://schemas.openxmlformats.org/officeDocument/2006/customXml" ds:itemID="{682D3B19-B284-42AB-9152-565EAB830932}">
  <ds:schemaRefs/>
</ds:datastoreItem>
</file>

<file path=customXml/itemProps78.xml><?xml version="1.0" encoding="utf-8"?>
<ds:datastoreItem xmlns:ds="http://schemas.openxmlformats.org/officeDocument/2006/customXml" ds:itemID="{AE8838B8-5D9F-4862-B337-134F8B5E97BF}">
  <ds:schemaRefs/>
</ds:datastoreItem>
</file>

<file path=customXml/itemProps79.xml><?xml version="1.0" encoding="utf-8"?>
<ds:datastoreItem xmlns:ds="http://schemas.openxmlformats.org/officeDocument/2006/customXml" ds:itemID="{CB88BE3F-A51B-43B0-9E38-CAF83DF22C59}">
  <ds:schemaRefs/>
</ds:datastoreItem>
</file>

<file path=customXml/itemProps8.xml><?xml version="1.0" encoding="utf-8"?>
<ds:datastoreItem xmlns:ds="http://schemas.openxmlformats.org/officeDocument/2006/customXml" ds:itemID="{F79ADC99-14C3-419C-A770-B6DFE8A924E8}">
  <ds:schemaRefs/>
</ds:datastoreItem>
</file>

<file path=customXml/itemProps80.xml><?xml version="1.0" encoding="utf-8"?>
<ds:datastoreItem xmlns:ds="http://schemas.openxmlformats.org/officeDocument/2006/customXml" ds:itemID="{3F31610A-C254-44DB-95E1-36F91ECDA4A9}">
  <ds:schemaRefs/>
</ds:datastoreItem>
</file>

<file path=customXml/itemProps81.xml><?xml version="1.0" encoding="utf-8"?>
<ds:datastoreItem xmlns:ds="http://schemas.openxmlformats.org/officeDocument/2006/customXml" ds:itemID="{761A0A0F-3255-4DC8-AC99-DED9F583F6E6}">
  <ds:schemaRefs/>
</ds:datastoreItem>
</file>

<file path=customXml/itemProps82.xml><?xml version="1.0" encoding="utf-8"?>
<ds:datastoreItem xmlns:ds="http://schemas.openxmlformats.org/officeDocument/2006/customXml" ds:itemID="{DB1E99D0-B0F1-4DF3-8674-4984CDE6A171}">
  <ds:schemaRefs/>
</ds:datastoreItem>
</file>

<file path=customXml/itemProps83.xml><?xml version="1.0" encoding="utf-8"?>
<ds:datastoreItem xmlns:ds="http://schemas.openxmlformats.org/officeDocument/2006/customXml" ds:itemID="{B09730E0-266A-4663-9680-B649D8EB3656}">
  <ds:schemaRefs/>
</ds:datastoreItem>
</file>

<file path=customXml/itemProps84.xml><?xml version="1.0" encoding="utf-8"?>
<ds:datastoreItem xmlns:ds="http://schemas.openxmlformats.org/officeDocument/2006/customXml" ds:itemID="{E678F227-E86D-4D7B-8CC8-5FA9EC6AA583}">
  <ds:schemaRefs/>
</ds:datastoreItem>
</file>

<file path=customXml/itemProps85.xml><?xml version="1.0" encoding="utf-8"?>
<ds:datastoreItem xmlns:ds="http://schemas.openxmlformats.org/officeDocument/2006/customXml" ds:itemID="{1362AA36-0D23-45FA-8350-3CAA22C707CA}">
  <ds:schemaRefs/>
</ds:datastoreItem>
</file>

<file path=customXml/itemProps86.xml><?xml version="1.0" encoding="utf-8"?>
<ds:datastoreItem xmlns:ds="http://schemas.openxmlformats.org/officeDocument/2006/customXml" ds:itemID="{9E26A61D-EE6B-4EE3-B43A-BD81644A2C09}">
  <ds:schemaRefs/>
</ds:datastoreItem>
</file>

<file path=customXml/itemProps87.xml><?xml version="1.0" encoding="utf-8"?>
<ds:datastoreItem xmlns:ds="http://schemas.openxmlformats.org/officeDocument/2006/customXml" ds:itemID="{3F91C2A6-5839-4F67-8C46-8BBE541BA0D8}">
  <ds:schemaRefs/>
</ds:datastoreItem>
</file>

<file path=customXml/itemProps9.xml><?xml version="1.0" encoding="utf-8"?>
<ds:datastoreItem xmlns:ds="http://schemas.openxmlformats.org/officeDocument/2006/customXml" ds:itemID="{1F3CCA1A-18FD-445E-8305-57F73AADE86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28610</TotalTime>
  <Words>2766</Words>
  <Application>Microsoft Office PowerPoint</Application>
  <PresentationFormat>Widescreen</PresentationFormat>
  <Paragraphs>615</Paragraphs>
  <Slides>28</Slides>
  <Notes>22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3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28</vt:i4>
      </vt:variant>
    </vt:vector>
  </HeadingPairs>
  <TitlesOfParts>
    <vt:vector size="39" baseType="lpstr">
      <vt:lpstr>Arial</vt:lpstr>
      <vt:lpstr>Calibri</vt:lpstr>
      <vt:lpstr>Calibri Light</vt:lpstr>
      <vt:lpstr>Cambria</vt:lpstr>
      <vt:lpstr>Garamond</vt:lpstr>
      <vt:lpstr>Symbol</vt:lpstr>
      <vt:lpstr>Times New Roman</vt:lpstr>
      <vt:lpstr>Blank</vt:lpstr>
      <vt:lpstr>1_Blank</vt:lpstr>
      <vt:lpstr>2_Blank</vt:lpstr>
      <vt:lpstr>think-cell Slide</vt:lpstr>
      <vt:lpstr>Retningslinjer for it-handlingsplanen</vt:lpstr>
      <vt:lpstr>PowerPoint-præsentation</vt:lpstr>
      <vt:lpstr>Indhold</vt:lpstr>
      <vt:lpstr>1.1 Status og fremdrift</vt:lpstr>
      <vt:lpstr>1.2 Arbejdet med anbefalingerne</vt:lpstr>
      <vt:lpstr>1.3 Prioritering og vurdering af balancer</vt:lpstr>
      <vt:lpstr>2.1 Medarbejdere og kompetencer </vt:lpstr>
      <vt:lpstr>EKSEMPEL: Ressourcer og GAP opgjort i årsværk, opgjort organisatorisk med specifikation af to overordnede it-funktionsområder</vt:lpstr>
      <vt:lpstr>EKSEMPEL: Ressourcer og GAP opgjort i årsværk, vist aggregeret for hele organisationen med specifikation af 6 it-funktionsområder</vt:lpstr>
      <vt:lpstr>EKSEMPEL: Ressourcer og GAP opgjort i årsværk på organisationsniveau med fremhævelse af primære flaskehalse</vt:lpstr>
      <vt:lpstr>2.2 Økonomi </vt:lpstr>
      <vt:lpstr>3.1 Initiativliste</vt:lpstr>
      <vt:lpstr>3.2 Roadmap for initiativer </vt:lpstr>
      <vt:lpstr>3.3 One pager: initiativ*</vt:lpstr>
      <vt:lpstr>Projektoverblik for [projektnavn] (kun for risikovurderede projekter) </vt:lpstr>
      <vt:lpstr>4.1 Kerneopgaver, forretningsstrategi, mål og organisation</vt:lpstr>
      <vt:lpstr>4.2 It-styringsmodel</vt:lpstr>
      <vt:lpstr>4.3 It-systemlandskab </vt:lpstr>
      <vt:lpstr>5.1 Overblik over it-systemporteføljens tilstand </vt:lpstr>
      <vt:lpstr>5.2 Målbillede for it-systemporteføljen </vt:lpstr>
      <vt:lpstr>5.3 It-systemporteføljens tilstand</vt:lpstr>
      <vt:lpstr>5.3 It-systemporteføljens tilstand – forretningsunderstøttelse</vt:lpstr>
      <vt:lpstr>5.3 It-systemporteføljens tilstand –  teknisk tilstand</vt:lpstr>
      <vt:lpstr>5.3 It-systemporteføljens tilstand – dokumentation og viden</vt:lpstr>
      <vt:lpstr>5.3 It-systemporteføljens tilstand – kontrakter og sourcing</vt:lpstr>
      <vt:lpstr>5.3 It-systemporteføljens tilstand – sikkerhed</vt:lpstr>
      <vt:lpstr>5.4 It-systemporteføljens tilstand –  forsyningssikkerhed for samfundskritiske it-systemer</vt:lpstr>
      <vt:lpstr>5.4 One pager: Samfundskritisk it-system*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It-handlingsplansskabelon v.1.1</dc:title>
  <dc:creator>FM</dc:creator>
  <cp:lastModifiedBy>Mathias Lørup Jakobsen</cp:lastModifiedBy>
  <cp:revision>438</cp:revision>
  <cp:lastPrinted>2023-11-22T13:56:37Z</cp:lastPrinted>
  <dcterms:created xsi:type="dcterms:W3CDTF">2020-11-03T12:03:50Z</dcterms:created>
  <dcterms:modified xsi:type="dcterms:W3CDTF">2024-09-13T12:53:12Z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TemplafyTimeStamp">
    <vt:lpwstr>2022-11-02T10:18:46.3264307Z</vt:lpwstr>
  </property>
  <property fmtid="{D5CDD505-2E9C-101B-9397-08002B2CF9AE}" pid="4" name="DocumentInfoFinished">
    <vt:lpwstr>True</vt:lpwstr>
  </property>
  <property fmtid="{D5CDD505-2E9C-101B-9397-08002B2CF9AE}" pid="5" name="TemplafyAreasToUpdate">
    <vt:lpwstr>All</vt:lpwstr>
  </property>
  <property fmtid="{D5CDD505-2E9C-101B-9397-08002B2CF9AE}" pid="6" name="TemplafyNavigationPath">
    <vt:lpwstr>presentations/_generel-praesentation</vt:lpwstr>
  </property>
  <property fmtid="{D5CDD505-2E9C-101B-9397-08002B2CF9AE}" pid="7" name="TemplafyTenantId">
    <vt:lpwstr>finansministeriet</vt:lpwstr>
  </property>
  <property fmtid="{D5CDD505-2E9C-101B-9397-08002B2CF9AE}" pid="8" name="TemplafyTemplateId">
    <vt:lpwstr>637438051025188744</vt:lpwstr>
  </property>
  <property fmtid="{D5CDD505-2E9C-101B-9397-08002B2CF9AE}" pid="9" name="TemplafyUserProfileId">
    <vt:lpwstr>638168162478984588</vt:lpwstr>
  </property>
  <property fmtid="{D5CDD505-2E9C-101B-9397-08002B2CF9AE}" pid="10" name="TemplafyLanguageCode">
    <vt:lpwstr>da-DK</vt:lpwstr>
  </property>
</Properties>
</file>