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customXml/itemProps67.xml" ContentType="application/vnd.openxmlformats-officedocument.customXmlProperties+xml"/>
  <Override PartName="/customXml/itemProps68.xml" ContentType="application/vnd.openxmlformats-officedocument.customXmlProperties+xml"/>
  <Override PartName="/customXml/itemProps69.xml" ContentType="application/vnd.openxmlformats-officedocument.customXmlProperties+xml"/>
  <Override PartName="/customXml/itemProps70.xml" ContentType="application/vnd.openxmlformats-officedocument.customXmlProperties+xml"/>
  <Override PartName="/customXml/itemProps71.xml" ContentType="application/vnd.openxmlformats-officedocument.customXmlProperties+xml"/>
  <Override PartName="/customXml/itemProps72.xml" ContentType="application/vnd.openxmlformats-officedocument.customXmlProperties+xml"/>
  <Override PartName="/customXml/itemProps73.xml" ContentType="application/vnd.openxmlformats-officedocument.customXmlProperties+xml"/>
  <Override PartName="/customXml/itemProps74.xml" ContentType="application/vnd.openxmlformats-officedocument.customXmlProperties+xml"/>
  <Override PartName="/customXml/itemProps75.xml" ContentType="application/vnd.openxmlformats-officedocument.customXmlProperties+xml"/>
  <Override PartName="/customXml/itemProps76.xml" ContentType="application/vnd.openxmlformats-officedocument.customXmlProperties+xml"/>
  <Override PartName="/customXml/itemProps77.xml" ContentType="application/vnd.openxmlformats-officedocument.customXmlProperties+xml"/>
  <Override PartName="/customXml/itemProps78.xml" ContentType="application/vnd.openxmlformats-officedocument.customXmlProperties+xml"/>
  <Override PartName="/customXml/itemProps79.xml" ContentType="application/vnd.openxmlformats-officedocument.customXmlProperties+xml"/>
  <Override PartName="/customXml/itemProps80.xml" ContentType="application/vnd.openxmlformats-officedocument.customXmlProperties+xml"/>
  <Override PartName="/customXml/itemProps81.xml" ContentType="application/vnd.openxmlformats-officedocument.customXmlProperties+xml"/>
  <Override PartName="/customXml/itemProps82.xml" ContentType="application/vnd.openxmlformats-officedocument.customXmlProperties+xml"/>
  <Override PartName="/customXml/itemProps83.xml" ContentType="application/vnd.openxmlformats-officedocument.customXmlProperties+xml"/>
  <Override PartName="/customXml/itemProps84.xml" ContentType="application/vnd.openxmlformats-officedocument.customXmlProperties+xml"/>
  <Override PartName="/customXml/itemProps85.xml" ContentType="application/vnd.openxmlformats-officedocument.customXmlProperties+xml"/>
  <Override PartName="/customXml/itemProps86.xml" ContentType="application/vnd.openxmlformats-officedocument.customXmlProperties+xml"/>
  <Override PartName="/customXml/itemProps87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3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3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4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5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6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7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8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9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10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11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12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13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14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15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16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17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18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19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20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21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88"/>
    <p:sldMasterId id="2147483760" r:id="rId89"/>
    <p:sldMasterId id="2147483782" r:id="rId90"/>
  </p:sldMasterIdLst>
  <p:notesMasterIdLst>
    <p:notesMasterId r:id="rId119"/>
  </p:notesMasterIdLst>
  <p:handoutMasterIdLst>
    <p:handoutMasterId r:id="rId120"/>
  </p:handoutMasterIdLst>
  <p:sldIdLst>
    <p:sldId id="461" r:id="rId91"/>
    <p:sldId id="493" r:id="rId92"/>
    <p:sldId id="494" r:id="rId93"/>
    <p:sldId id="495" r:id="rId94"/>
    <p:sldId id="481" r:id="rId95"/>
    <p:sldId id="496" r:id="rId96"/>
    <p:sldId id="497" r:id="rId97"/>
    <p:sldId id="498" r:id="rId98"/>
    <p:sldId id="499" r:id="rId99"/>
    <p:sldId id="500" r:id="rId100"/>
    <p:sldId id="501" r:id="rId101"/>
    <p:sldId id="502" r:id="rId102"/>
    <p:sldId id="466" r:id="rId103"/>
    <p:sldId id="503" r:id="rId104"/>
    <p:sldId id="514" r:id="rId105"/>
    <p:sldId id="476" r:id="rId106"/>
    <p:sldId id="478" r:id="rId107"/>
    <p:sldId id="490" r:id="rId108"/>
    <p:sldId id="480" r:id="rId109"/>
    <p:sldId id="492" r:id="rId110"/>
    <p:sldId id="504" r:id="rId111"/>
    <p:sldId id="505" r:id="rId112"/>
    <p:sldId id="483" r:id="rId113"/>
    <p:sldId id="510" r:id="rId114"/>
    <p:sldId id="485" r:id="rId115"/>
    <p:sldId id="508" r:id="rId116"/>
    <p:sldId id="486" r:id="rId117"/>
    <p:sldId id="506" r:id="rId118"/>
  </p:sldIdLst>
  <p:sldSz cx="12192000" cy="6858000"/>
  <p:notesSz cx="6805613" cy="9944100"/>
  <p:custDataLst>
    <p:tags r:id="rId121"/>
  </p:custDataLst>
  <p:defaultTextStyle>
    <a:defPPr>
      <a:defRPr lang="en-GB"/>
    </a:defPPr>
    <a:lvl1pPr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0. Forside og indholdsfortegnelse" id="{4888BA19-CF60-4C7E-99F4-862945B40DE1}">
          <p14:sldIdLst>
            <p14:sldId id="461"/>
            <p14:sldId id="493"/>
            <p14:sldId id="494"/>
          </p14:sldIdLst>
        </p14:section>
        <p14:section name="1. Status og fremdrift" id="{835DEC22-FF02-48CD-AA27-4E94CD095F7C}">
          <p14:sldIdLst>
            <p14:sldId id="495"/>
            <p14:sldId id="481"/>
            <p14:sldId id="496"/>
          </p14:sldIdLst>
        </p14:section>
        <p14:section name="2. Ressourcer og kapacitet" id="{5E4D1F21-9B96-40FC-9EE0-DBA7577A7F70}">
          <p14:sldIdLst>
            <p14:sldId id="497"/>
            <p14:sldId id="498"/>
            <p14:sldId id="499"/>
            <p14:sldId id="500"/>
            <p14:sldId id="501"/>
          </p14:sldIdLst>
        </p14:section>
        <p14:section name="3. It-initiativer" id="{BC3939BA-2104-4960-B162-B07D356CFCC2}">
          <p14:sldIdLst>
            <p14:sldId id="502"/>
            <p14:sldId id="466"/>
            <p14:sldId id="503"/>
            <p14:sldId id="514"/>
          </p14:sldIdLst>
        </p14:section>
        <p14:section name="4. Strategi og organisering - udfyldes ved kortlægning" id="{868ED0C5-18AC-4EAE-9BD0-B0C9B75E58C9}">
          <p14:sldIdLst>
            <p14:sldId id="476"/>
            <p14:sldId id="478"/>
            <p14:sldId id="490"/>
          </p14:sldIdLst>
        </p14:section>
        <p14:section name="5. It-systemporteføljens tilstand - udfyldes ved kortlægning" id="{D6DC66B0-3BA7-4A54-A90F-E8FBEC9A3CEA}">
          <p14:sldIdLst>
            <p14:sldId id="480"/>
            <p14:sldId id="492"/>
            <p14:sldId id="504"/>
            <p14:sldId id="505"/>
            <p14:sldId id="483"/>
            <p14:sldId id="510"/>
            <p14:sldId id="485"/>
            <p14:sldId id="508"/>
            <p14:sldId id="486"/>
            <p14:sldId id="50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A2514"/>
    <a:srgbClr val="B40000"/>
    <a:srgbClr val="007E39"/>
    <a:srgbClr val="F2F2F2"/>
    <a:srgbClr val="066B43"/>
    <a:srgbClr val="343F4E"/>
    <a:srgbClr val="BAB6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yst layout 1 - Markering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yst layout 3 - Markerin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yst layout 3 - Marker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4" autoAdjust="0"/>
    <p:restoredTop sz="92245" autoAdjust="0"/>
  </p:normalViewPr>
  <p:slideViewPr>
    <p:cSldViewPr snapToObjects="1">
      <p:cViewPr varScale="1">
        <p:scale>
          <a:sx n="87" d="100"/>
          <a:sy n="87" d="100"/>
        </p:scale>
        <p:origin x="108" y="84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3" d="100"/>
          <a:sy n="83" d="100"/>
        </p:scale>
        <p:origin x="3792" y="96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customXml" Target="../customXml/item26.xml"/><Relationship Id="rId117" Type="http://schemas.openxmlformats.org/officeDocument/2006/relationships/slide" Target="slides/slide27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63" Type="http://schemas.openxmlformats.org/officeDocument/2006/relationships/customXml" Target="../customXml/item63.xml"/><Relationship Id="rId68" Type="http://schemas.openxmlformats.org/officeDocument/2006/relationships/customXml" Target="../customXml/item68.xml"/><Relationship Id="rId84" Type="http://schemas.openxmlformats.org/officeDocument/2006/relationships/customXml" Target="../customXml/item84.xml"/><Relationship Id="rId89" Type="http://schemas.openxmlformats.org/officeDocument/2006/relationships/slideMaster" Target="slideMasters/slideMaster2.xml"/><Relationship Id="rId112" Type="http://schemas.openxmlformats.org/officeDocument/2006/relationships/slide" Target="slides/slide22.xml"/><Relationship Id="rId16" Type="http://schemas.openxmlformats.org/officeDocument/2006/relationships/customXml" Target="../customXml/item16.xml"/><Relationship Id="rId107" Type="http://schemas.openxmlformats.org/officeDocument/2006/relationships/slide" Target="slides/slide17.xml"/><Relationship Id="rId11" Type="http://schemas.openxmlformats.org/officeDocument/2006/relationships/customXml" Target="../customXml/item11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53" Type="http://schemas.openxmlformats.org/officeDocument/2006/relationships/customXml" Target="../customXml/item53.xml"/><Relationship Id="rId58" Type="http://schemas.openxmlformats.org/officeDocument/2006/relationships/customXml" Target="../customXml/item58.xml"/><Relationship Id="rId74" Type="http://schemas.openxmlformats.org/officeDocument/2006/relationships/customXml" Target="../customXml/item74.xml"/><Relationship Id="rId79" Type="http://schemas.openxmlformats.org/officeDocument/2006/relationships/customXml" Target="../customXml/item79.xml"/><Relationship Id="rId102" Type="http://schemas.openxmlformats.org/officeDocument/2006/relationships/slide" Target="slides/slide12.xml"/><Relationship Id="rId123" Type="http://schemas.openxmlformats.org/officeDocument/2006/relationships/viewProps" Target="viewProps.xml"/><Relationship Id="rId5" Type="http://schemas.openxmlformats.org/officeDocument/2006/relationships/customXml" Target="../customXml/item5.xml"/><Relationship Id="rId61" Type="http://schemas.openxmlformats.org/officeDocument/2006/relationships/customXml" Target="../customXml/item61.xml"/><Relationship Id="rId82" Type="http://schemas.openxmlformats.org/officeDocument/2006/relationships/customXml" Target="../customXml/item82.xml"/><Relationship Id="rId90" Type="http://schemas.openxmlformats.org/officeDocument/2006/relationships/slideMaster" Target="slideMasters/slideMaster3.xml"/><Relationship Id="rId95" Type="http://schemas.openxmlformats.org/officeDocument/2006/relationships/slide" Target="slides/slide5.xml"/><Relationship Id="rId19" Type="http://schemas.openxmlformats.org/officeDocument/2006/relationships/customXml" Target="../customXml/item1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56" Type="http://schemas.openxmlformats.org/officeDocument/2006/relationships/customXml" Target="../customXml/item56.xml"/><Relationship Id="rId64" Type="http://schemas.openxmlformats.org/officeDocument/2006/relationships/customXml" Target="../customXml/item64.xml"/><Relationship Id="rId69" Type="http://schemas.openxmlformats.org/officeDocument/2006/relationships/customXml" Target="../customXml/item69.xml"/><Relationship Id="rId77" Type="http://schemas.openxmlformats.org/officeDocument/2006/relationships/customXml" Target="../customXml/item77.xml"/><Relationship Id="rId100" Type="http://schemas.openxmlformats.org/officeDocument/2006/relationships/slide" Target="slides/slide10.xml"/><Relationship Id="rId105" Type="http://schemas.openxmlformats.org/officeDocument/2006/relationships/slide" Target="slides/slide15.xml"/><Relationship Id="rId113" Type="http://schemas.openxmlformats.org/officeDocument/2006/relationships/slide" Target="slides/slide23.xml"/><Relationship Id="rId118" Type="http://schemas.openxmlformats.org/officeDocument/2006/relationships/slide" Target="slides/slide28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customXml" Target="../customXml/item72.xml"/><Relationship Id="rId80" Type="http://schemas.openxmlformats.org/officeDocument/2006/relationships/customXml" Target="../customXml/item80.xml"/><Relationship Id="rId85" Type="http://schemas.openxmlformats.org/officeDocument/2006/relationships/customXml" Target="../customXml/item85.xml"/><Relationship Id="rId93" Type="http://schemas.openxmlformats.org/officeDocument/2006/relationships/slide" Target="slides/slide3.xml"/><Relationship Id="rId98" Type="http://schemas.openxmlformats.org/officeDocument/2006/relationships/slide" Target="slides/slide8.xml"/><Relationship Id="rId121" Type="http://schemas.openxmlformats.org/officeDocument/2006/relationships/tags" Target="tags/tag1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customXml" Target="../customXml/item59.xml"/><Relationship Id="rId67" Type="http://schemas.openxmlformats.org/officeDocument/2006/relationships/customXml" Target="../customXml/item67.xml"/><Relationship Id="rId103" Type="http://schemas.openxmlformats.org/officeDocument/2006/relationships/slide" Target="slides/slide13.xml"/><Relationship Id="rId108" Type="http://schemas.openxmlformats.org/officeDocument/2006/relationships/slide" Target="slides/slide18.xml"/><Relationship Id="rId116" Type="http://schemas.openxmlformats.org/officeDocument/2006/relationships/slide" Target="slides/slide26.xml"/><Relationship Id="rId124" Type="http://schemas.openxmlformats.org/officeDocument/2006/relationships/theme" Target="theme/theme1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54" Type="http://schemas.openxmlformats.org/officeDocument/2006/relationships/customXml" Target="../customXml/item54.xml"/><Relationship Id="rId62" Type="http://schemas.openxmlformats.org/officeDocument/2006/relationships/customXml" Target="../customXml/item62.xml"/><Relationship Id="rId70" Type="http://schemas.openxmlformats.org/officeDocument/2006/relationships/customXml" Target="../customXml/item70.xml"/><Relationship Id="rId75" Type="http://schemas.openxmlformats.org/officeDocument/2006/relationships/customXml" Target="../customXml/item75.xml"/><Relationship Id="rId83" Type="http://schemas.openxmlformats.org/officeDocument/2006/relationships/customXml" Target="../customXml/item83.xml"/><Relationship Id="rId88" Type="http://schemas.openxmlformats.org/officeDocument/2006/relationships/slideMaster" Target="slideMasters/slideMaster1.xml"/><Relationship Id="rId91" Type="http://schemas.openxmlformats.org/officeDocument/2006/relationships/slide" Target="slides/slide1.xml"/><Relationship Id="rId96" Type="http://schemas.openxmlformats.org/officeDocument/2006/relationships/slide" Target="slides/slide6.xml"/><Relationship Id="rId111" Type="http://schemas.openxmlformats.org/officeDocument/2006/relationships/slide" Target="slides/slide2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customXml" Target="../customXml/item49.xml"/><Relationship Id="rId57" Type="http://schemas.openxmlformats.org/officeDocument/2006/relationships/customXml" Target="../customXml/item57.xml"/><Relationship Id="rId106" Type="http://schemas.openxmlformats.org/officeDocument/2006/relationships/slide" Target="slides/slide16.xml"/><Relationship Id="rId114" Type="http://schemas.openxmlformats.org/officeDocument/2006/relationships/slide" Target="slides/slide24.xml"/><Relationship Id="rId119" Type="http://schemas.openxmlformats.org/officeDocument/2006/relationships/notesMaster" Target="notesMasters/notesMaster1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customXml" Target="../customXml/item52.xml"/><Relationship Id="rId60" Type="http://schemas.openxmlformats.org/officeDocument/2006/relationships/customXml" Target="../customXml/item60.xml"/><Relationship Id="rId65" Type="http://schemas.openxmlformats.org/officeDocument/2006/relationships/customXml" Target="../customXml/item65.xml"/><Relationship Id="rId73" Type="http://schemas.openxmlformats.org/officeDocument/2006/relationships/customXml" Target="../customXml/item73.xml"/><Relationship Id="rId78" Type="http://schemas.openxmlformats.org/officeDocument/2006/relationships/customXml" Target="../customXml/item78.xml"/><Relationship Id="rId81" Type="http://schemas.openxmlformats.org/officeDocument/2006/relationships/customXml" Target="../customXml/item81.xml"/><Relationship Id="rId86" Type="http://schemas.openxmlformats.org/officeDocument/2006/relationships/customXml" Target="../customXml/item86.xml"/><Relationship Id="rId94" Type="http://schemas.openxmlformats.org/officeDocument/2006/relationships/slide" Target="slides/slide4.xml"/><Relationship Id="rId99" Type="http://schemas.openxmlformats.org/officeDocument/2006/relationships/slide" Target="slides/slide9.xml"/><Relationship Id="rId101" Type="http://schemas.openxmlformats.org/officeDocument/2006/relationships/slide" Target="slides/slide11.xml"/><Relationship Id="rId122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109" Type="http://schemas.openxmlformats.org/officeDocument/2006/relationships/slide" Target="slides/slide19.xml"/><Relationship Id="rId34" Type="http://schemas.openxmlformats.org/officeDocument/2006/relationships/customXml" Target="../customXml/item34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76" Type="http://schemas.openxmlformats.org/officeDocument/2006/relationships/customXml" Target="../customXml/item76.xml"/><Relationship Id="rId97" Type="http://schemas.openxmlformats.org/officeDocument/2006/relationships/slide" Target="slides/slide7.xml"/><Relationship Id="rId104" Type="http://schemas.openxmlformats.org/officeDocument/2006/relationships/slide" Target="slides/slide14.xml"/><Relationship Id="rId120" Type="http://schemas.openxmlformats.org/officeDocument/2006/relationships/handoutMaster" Target="handoutMasters/handoutMaster1.xml"/><Relationship Id="rId125" Type="http://schemas.openxmlformats.org/officeDocument/2006/relationships/tableStyles" Target="tableStyles.xml"/><Relationship Id="rId7" Type="http://schemas.openxmlformats.org/officeDocument/2006/relationships/customXml" Target="../customXml/item7.xml"/><Relationship Id="rId71" Type="http://schemas.openxmlformats.org/officeDocument/2006/relationships/customXml" Target="../customXml/item71.xml"/><Relationship Id="rId92" Type="http://schemas.openxmlformats.org/officeDocument/2006/relationships/slide" Target="slides/slide2.xml"/><Relationship Id="rId2" Type="http://schemas.openxmlformats.org/officeDocument/2006/relationships/customXml" Target="../customXml/item2.xml"/><Relationship Id="rId29" Type="http://schemas.openxmlformats.org/officeDocument/2006/relationships/customXml" Target="../customXml/item29.xml"/><Relationship Id="rId24" Type="http://schemas.openxmlformats.org/officeDocument/2006/relationships/customXml" Target="../customXml/item24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66" Type="http://schemas.openxmlformats.org/officeDocument/2006/relationships/customXml" Target="../customXml/item66.xml"/><Relationship Id="rId87" Type="http://schemas.openxmlformats.org/officeDocument/2006/relationships/customXml" Target="../customXml/item87.xml"/><Relationship Id="rId110" Type="http://schemas.openxmlformats.org/officeDocument/2006/relationships/slide" Target="slides/slide20.xml"/><Relationship Id="rId115" Type="http://schemas.openxmlformats.org/officeDocument/2006/relationships/slide" Target="slides/slide2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8">
            <a:extLst>
              <a:ext uri="{FF2B5EF4-FFF2-40B4-BE49-F238E27FC236}">
                <a16:creationId xmlns:a16="http://schemas.microsoft.com/office/drawing/2014/main" id="{259626BC-3014-47B2-ABB5-277382126DE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775319" y="9416509"/>
            <a:ext cx="1526712" cy="148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681EF29B-F0DE-4A5D-971E-F0D2D074F34E}" type="datetime4">
              <a:rPr lang="en-GB" smtClean="0"/>
              <a:t>13 September 2024</a:t>
            </a:fld>
            <a:endParaRPr lang="en-GB" dirty="0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8BB79479-4803-48E4-BCA9-BBA7EC166C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775319" y="9239855"/>
            <a:ext cx="1526712" cy="148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D1A99EC3-4551-41A3-93A3-E76F910E7F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503583" y="9416509"/>
            <a:ext cx="4130300" cy="148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9" name="Header Placeholder 12">
            <a:extLst>
              <a:ext uri="{FF2B5EF4-FFF2-40B4-BE49-F238E27FC236}">
                <a16:creationId xmlns:a16="http://schemas.microsoft.com/office/drawing/2014/main" id="{E835199C-5B05-418A-99B3-384C353F2A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503583" y="9239855"/>
            <a:ext cx="4130300" cy="148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7048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6125"/>
            <a:ext cx="662781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39026" y="4722946"/>
            <a:ext cx="6127561" cy="4474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91" tIns="47845" rIns="95691" bIns="478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8" name="Date Placeholder 8">
            <a:extLst>
              <a:ext uri="{FF2B5EF4-FFF2-40B4-BE49-F238E27FC236}">
                <a16:creationId xmlns:a16="http://schemas.microsoft.com/office/drawing/2014/main" id="{F4548538-D6FB-49A2-8D0E-7DD154B50DC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800999" y="9548362"/>
            <a:ext cx="1665589" cy="148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681EF29B-F0DE-4A5D-971E-F0D2D074F34E}" type="datetime4">
              <a:rPr lang="en-GB" smtClean="0"/>
              <a:t>13 September 2024</a:t>
            </a:fld>
            <a:endParaRPr lang="en-GB" sz="800" dirty="0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EDC8800B-1BAA-4993-9AC8-2CA458C16E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800999" y="9371708"/>
            <a:ext cx="1665589" cy="148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 sz="800" dirty="0"/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42BBC979-FFC8-43E2-8DDE-D425B63AFE7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39026" y="9548362"/>
            <a:ext cx="4219175" cy="148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/>
          </a:p>
        </p:txBody>
      </p:sp>
      <p:sp>
        <p:nvSpPr>
          <p:cNvPr id="11" name="Header Placeholder 12">
            <a:extLst>
              <a:ext uri="{FF2B5EF4-FFF2-40B4-BE49-F238E27FC236}">
                <a16:creationId xmlns:a16="http://schemas.microsoft.com/office/drawing/2014/main" id="{6BAB6F26-F351-4F54-BB01-EA0254B418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39026" y="9371708"/>
            <a:ext cx="4219175" cy="148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465097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</a:t>
            </a:fld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2059988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18002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99193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84595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Hele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denne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slidesektion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udfyldes</a:t>
            </a:r>
            <a:r>
              <a:rPr lang="en-GB" baseline="0" dirty="0" smtClean="0"/>
              <a:t> de </a:t>
            </a:r>
            <a:r>
              <a:rPr lang="en-GB" baseline="0" dirty="0" err="1" smtClean="0"/>
              <a:t>år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hvor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myndigheden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kortlægger</a:t>
            </a:r>
            <a:r>
              <a:rPr lang="en-GB" baseline="0" dirty="0" smtClean="0"/>
              <a:t> sin it-</a:t>
            </a:r>
            <a:r>
              <a:rPr lang="en-GB" baseline="0" dirty="0" err="1" smtClean="0"/>
              <a:t>systemportefølje</a:t>
            </a:r>
            <a:r>
              <a:rPr lang="en-GB" baseline="0" dirty="0" smtClean="0"/>
              <a:t>. 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645751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396240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93189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607778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23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614844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24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405123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25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80717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2</a:t>
            </a:fld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4719393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26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949906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27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640240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28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7328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61567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79109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56933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48757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04324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9332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A16CFAD1-D197-4A88-B173-A6412E995EE5}" type="slidenum">
              <a:rPr lang="en-GB" sz="1200">
                <a:solidFill>
                  <a:prstClr val="black"/>
                </a:solidFill>
                <a:latin typeface="Calibri" panose="020F0502020204030204"/>
              </a:rPr>
              <a:pPr defTabSz="89332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63675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13</a:t>
            </a:fld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3764072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7.bin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9.bin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0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Layouts/_rels/slideLayout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2.bin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3.bin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6.bin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DBD9D6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  <a:prstGeom prst="rect">
            <a:avLst/>
          </a:prstGeo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tx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 dirty="0"/>
              <a:t>Indsæt emne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  <a:endParaRPr lang="da-DK"/>
          </a:p>
          <a:p>
            <a:pPr lvl="6"/>
            <a:r>
              <a:rPr lang="da-DK" dirty="0"/>
              <a:t>7</a:t>
            </a:r>
            <a:endParaRPr lang="da-DK"/>
          </a:p>
          <a:p>
            <a:pPr lvl="7"/>
            <a:r>
              <a:rPr lang="da-DK" dirty="0"/>
              <a:t>8</a:t>
            </a:r>
            <a:endParaRPr lang="da-DK"/>
          </a:p>
          <a:p>
            <a:pPr lvl="8"/>
            <a:r>
              <a:rPr lang="da-DK" dirty="0"/>
              <a:t>9</a:t>
            </a:r>
            <a:endParaRPr lang="da-DK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pic>
        <p:nvPicPr>
          <p:cNvPr id="10" name="image" descr="{&quot;templafy&quot;:{&quot;id&quot;:&quot;09459f99-5db5-44ac-976a-32da37d66e64&quot;}}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8976320" y="6042696"/>
            <a:ext cx="2534400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946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3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8067600" y="179387"/>
            <a:ext cx="3941838" cy="6497638"/>
          </a:xfrm>
          <a:prstGeom prst="rect">
            <a:avLst/>
          </a:prstGeom>
        </p:spPr>
        <p:txBody>
          <a:bodyPr lIns="72000" tIns="36000" rIns="7200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2668" y="363600"/>
            <a:ext cx="7084462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8" y="1450800"/>
            <a:ext cx="7084710" cy="4464000"/>
          </a:xfrm>
          <a:prstGeom prst="rect">
            <a:avLst/>
          </a:prstGeom>
        </p:spPr>
        <p:txBody>
          <a:bodyPr rIns="14400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4008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23350376" name="Logo" descr="{&quot;templafy&quot;:{&quot;id&quot;:&quot;a3cb8520-ae4f-4543-a329-680a22a7141e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5" name="AutoShape 4">
            <a:extLst>
              <a:ext uri="{FF2B5EF4-FFF2-40B4-BE49-F238E27FC236}">
                <a16:creationId xmlns:a16="http://schemas.microsoft.com/office/drawing/2014/main" id="{6E0A83DE-F591-4D48-99C9-C41BC00857F6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44180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905">
          <p15:clr>
            <a:srgbClr val="A4A3A4"/>
          </p15:clr>
        </p15:guide>
        <p15:guide id="2" pos="5081">
          <p15:clr>
            <a:srgbClr val="A4A3A4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511175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450800"/>
            <a:ext cx="511200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096000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786513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662">
          <p15:clr>
            <a:srgbClr val="A4A3A4"/>
          </p15:clr>
        </p15:guide>
        <p15:guide id="2" pos="3839">
          <p15:clr>
            <a:srgbClr val="A4A3A4"/>
          </p15:clr>
        </p15:guide>
        <p15:guide id="3" pos="4016">
          <p15:clr>
            <a:srgbClr val="A4A3A4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</a:t>
            </a:r>
            <a:endParaRPr lang="da-DK"/>
          </a:p>
          <a:p>
            <a:pPr lvl="6"/>
            <a:r>
              <a:rPr lang="da-DK" noProof="0" dirty="0"/>
              <a:t>7</a:t>
            </a:r>
            <a:endParaRPr lang="da-DK"/>
          </a:p>
          <a:p>
            <a:pPr lvl="7"/>
            <a:r>
              <a:rPr lang="da-DK" noProof="0" dirty="0"/>
              <a:t>8</a:t>
            </a:r>
            <a:endParaRPr lang="da-DK"/>
          </a:p>
          <a:p>
            <a:pPr lvl="8"/>
            <a:r>
              <a:rPr lang="da-DK" noProof="0" dirty="0"/>
              <a:t>9</a:t>
            </a:r>
            <a:endParaRPr lang="da-DK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</p:spTree>
    <p:extLst>
      <p:ext uri="{BB962C8B-B14F-4D97-AF65-F5344CB8AC3E}">
        <p14:creationId xmlns:p14="http://schemas.microsoft.com/office/powerpoint/2010/main" val="346059965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</a:t>
            </a:r>
            <a:endParaRPr lang="da-DK"/>
          </a:p>
          <a:p>
            <a:pPr lvl="6"/>
            <a:r>
              <a:rPr lang="da-DK" noProof="0" dirty="0"/>
              <a:t>7</a:t>
            </a:r>
            <a:endParaRPr lang="da-DK"/>
          </a:p>
          <a:p>
            <a:pPr lvl="7"/>
            <a:r>
              <a:rPr lang="da-DK" noProof="0" dirty="0"/>
              <a:t>8</a:t>
            </a:r>
            <a:endParaRPr lang="da-DK"/>
          </a:p>
          <a:p>
            <a:pPr lvl="8"/>
            <a:r>
              <a:rPr lang="da-DK" noProof="0" dirty="0"/>
              <a:t>9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414064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5" y="1450800"/>
            <a:ext cx="242640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488033" y="1450800"/>
            <a:ext cx="242640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274391" y="1450800"/>
            <a:ext cx="242640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</a:t>
            </a:r>
            <a:endParaRPr lang="da-DK"/>
          </a:p>
          <a:p>
            <a:pPr lvl="6"/>
            <a:r>
              <a:rPr lang="da-DK" noProof="0" dirty="0"/>
              <a:t>7</a:t>
            </a:r>
            <a:endParaRPr lang="da-DK"/>
          </a:p>
          <a:p>
            <a:pPr lvl="7"/>
            <a:r>
              <a:rPr lang="da-DK" noProof="0" dirty="0"/>
              <a:t>8</a:t>
            </a:r>
            <a:endParaRPr lang="da-DK"/>
          </a:p>
          <a:p>
            <a:pPr lvl="8"/>
            <a:r>
              <a:rPr lang="da-DK" noProof="0" dirty="0"/>
              <a:t>9</a:t>
            </a:r>
            <a:endParaRPr lang="da-DK"/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060750" y="1455600"/>
            <a:ext cx="2426400" cy="44592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</a:t>
            </a:r>
            <a:endParaRPr lang="da-DK"/>
          </a:p>
          <a:p>
            <a:pPr lvl="6"/>
            <a:r>
              <a:rPr lang="da-DK" noProof="0" dirty="0"/>
              <a:t>7</a:t>
            </a:r>
            <a:endParaRPr lang="da-DK"/>
          </a:p>
          <a:p>
            <a:pPr lvl="7"/>
            <a:r>
              <a:rPr lang="da-DK" noProof="0" dirty="0"/>
              <a:t>8</a:t>
            </a:r>
            <a:endParaRPr lang="da-DK"/>
          </a:p>
          <a:p>
            <a:pPr lvl="8"/>
            <a:r>
              <a:rPr lang="da-DK" noProof="0" dirty="0"/>
              <a:t>9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97532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5" pos="1970">
          <p15:clr>
            <a:srgbClr val="A4A3A4"/>
          </p15:clr>
        </p15:guide>
        <p15:guide id="6" pos="2197">
          <p15:clr>
            <a:srgbClr val="A4A3A4"/>
          </p15:clr>
        </p15:guide>
        <p15:guide id="7" pos="3725">
          <p15:clr>
            <a:srgbClr val="A4A3A4"/>
          </p15:clr>
        </p15:guide>
        <p15:guide id="8" pos="3952">
          <p15:clr>
            <a:srgbClr val="A4A3A4"/>
          </p15:clr>
        </p15:guide>
        <p15:guide id="9" pos="5481">
          <p15:clr>
            <a:srgbClr val="A4A3A4"/>
          </p15:clr>
        </p15:guide>
        <p15:guide id="10" pos="5707">
          <p15:clr>
            <a:srgbClr val="A4A3A4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2610000"/>
            <a:ext cx="3221038" cy="3303438"/>
          </a:xfrm>
          <a:prstGeom prst="rect">
            <a:avLst/>
          </a:prstGeo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5pPr>
            <a:lvl6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2610000"/>
            <a:ext cx="3220050" cy="3303438"/>
          </a:xfrm>
          <a:prstGeom prst="rect">
            <a:avLst/>
          </a:prstGeo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2610000"/>
            <a:ext cx="3220050" cy="3303438"/>
          </a:xfrm>
          <a:prstGeom prst="rect">
            <a:avLst/>
          </a:prstGeo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0" indent="0" algn="ctr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3pPr>
            <a:lvl4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5pPr>
            <a:lvl6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6pPr>
            <a:lvl7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endParaRPr lang="da-DK" noProof="0" dirty="0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>
              <a:solidFill>
                <a:schemeClr val="tx1"/>
              </a:solidFill>
            </a:endParaRPr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>
              <a:solidFill>
                <a:schemeClr val="tx1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451B095-CF3A-4076-8D44-FE95CEE5E9F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844195" y="1453470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3F58AB7D-54E3-4084-923C-FE749FEF631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629289" y="1453470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7524BF0B-8CEC-4E44-8742-E707B0EF311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607" y="1453470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12553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  <p15:guide id="5" orient="horz" pos="1510">
          <p15:clr>
            <a:srgbClr val="A4A3A4"/>
          </p15:clr>
        </p15:guide>
        <p15:guide id="6" pos="1161">
          <p15:clr>
            <a:srgbClr val="A4A3A4"/>
          </p15:clr>
        </p15:guide>
        <p15:guide id="7" pos="1750">
          <p15:clr>
            <a:srgbClr val="A4A3A4"/>
          </p15:clr>
        </p15:guide>
        <p15:guide id="8" pos="3544">
          <p15:clr>
            <a:srgbClr val="A4A3A4"/>
          </p15:clr>
        </p15:guide>
        <p15:guide id="9" pos="4134">
          <p15:clr>
            <a:srgbClr val="A4A3A4"/>
          </p15:clr>
        </p15:guide>
        <p15:guide id="10" pos="5925">
          <p15:clr>
            <a:srgbClr val="A4A3A4"/>
          </p15:clr>
        </p15:guide>
        <p15:guide id="11" pos="6515">
          <p15:clr>
            <a:srgbClr val="A4A3A4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7211300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32" name="think-cell Slide" r:id="rId4" imgW="342" imgH="337" progId="TCLayout.ActiveDocument.1">
                  <p:embed/>
                </p:oleObj>
              </mc:Choice>
              <mc:Fallback>
                <p:oleObj name="think-cell Slide" r:id="rId4" imgW="342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701675" y="361840"/>
            <a:ext cx="10785475" cy="936000"/>
          </a:xfrm>
        </p:spPr>
        <p:txBody>
          <a:bodyPr vert="horz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135559" y="1383417"/>
            <a:ext cx="9351591" cy="1108800"/>
          </a:xfrm>
          <a:prstGeom prst="rect">
            <a:avLst/>
          </a:prstGeom>
        </p:spPr>
        <p:txBody>
          <a:bodyPr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dirty="0"/>
              <a:t>Klik her for at tilføje underoverskrift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135559" y="2516400"/>
            <a:ext cx="9351590" cy="1148400"/>
          </a:xfrm>
          <a:prstGeom prst="rect">
            <a:avLst/>
          </a:prstGeo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dirty="0"/>
              <a:t>Klik her for at tilføje underoverskrift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135559" y="3690000"/>
            <a:ext cx="9351590" cy="1144800"/>
          </a:xfrm>
          <a:prstGeom prst="rect">
            <a:avLst/>
          </a:prstGeo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135559" y="4860000"/>
            <a:ext cx="9351591" cy="1054800"/>
          </a:xfrm>
          <a:prstGeom prst="rect">
            <a:avLst/>
          </a:prstGeo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F058C-27D8-4D60-B55B-EE1703C75AF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2505563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9779C2-36AD-43BA-99FC-A34E95CF8078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3675182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BE8152-475F-425D-A076-79CF1E3E69F9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4844800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94792C7B-92A0-4FF6-B35D-F2AEB7880E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01675" y="1453470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C3A1B1E9-DECF-46F3-AAAB-6E78C85D04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01675" y="2620000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B0F61776-DD49-4690-AD42-D6ABADF90CF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01675" y="3797925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99D2927B-9BA1-4072-844B-1840D4566B7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01675" y="4975225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523241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5" pos="1970">
          <p15:clr>
            <a:srgbClr val="A4A3A4"/>
          </p15:clr>
        </p15:guide>
        <p15:guide id="6" pos="2197">
          <p15:clr>
            <a:srgbClr val="A4A3A4"/>
          </p15:clr>
        </p15:guide>
        <p15:guide id="7" pos="3725">
          <p15:clr>
            <a:srgbClr val="A4A3A4"/>
          </p15:clr>
        </p15:guide>
        <p15:guide id="8" pos="3952">
          <p15:clr>
            <a:srgbClr val="A4A3A4"/>
          </p15:clr>
        </p15:guide>
        <p15:guide id="9" pos="5481">
          <p15:clr>
            <a:srgbClr val="A4A3A4"/>
          </p15:clr>
        </p15:guide>
        <p15:guide id="10" pos="5707">
          <p15:clr>
            <a:srgbClr val="A4A3A4"/>
          </p15:clr>
        </p15:guide>
        <p15:guide id="11" pos="1031">
          <p15:clr>
            <a:srgbClr val="A4A3A4"/>
          </p15:clr>
        </p15:guide>
        <p15:guide id="12" orient="horz" pos="1508">
          <p15:clr>
            <a:srgbClr val="A4A3A4"/>
          </p15:clr>
        </p15:guide>
        <p15:guide id="13" orient="horz" pos="2240">
          <p15:clr>
            <a:srgbClr val="A4A3A4"/>
          </p15:clr>
        </p15:guide>
        <p15:guide id="14" orient="horz" pos="1650">
          <p15:clr>
            <a:srgbClr val="A4A3A4"/>
          </p15:clr>
        </p15:guide>
        <p15:guide id="15" orient="horz" pos="2392">
          <p15:clr>
            <a:srgbClr val="A4A3A4"/>
          </p15:clr>
        </p15:guide>
        <p15:guide id="16" orient="horz" pos="2982">
          <p15:clr>
            <a:srgbClr val="A4A3A4"/>
          </p15:clr>
        </p15:guide>
        <p15:guide id="17" orient="horz" pos="4320">
          <p15:clr>
            <a:srgbClr val="A4A3A4"/>
          </p15:clr>
        </p15:guide>
        <p15:guide id="18" orient="horz" pos="3133">
          <p15:clr>
            <a:srgbClr val="A4A3A4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Statement    (kort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701675" y="1357273"/>
            <a:ext cx="10785475" cy="4566398"/>
          </a:xfrm>
        </p:spPr>
        <p:txBody>
          <a:bodyPr rIns="0"/>
          <a:lstStyle>
            <a:lvl1pPr algn="ctr">
              <a:lnSpc>
                <a:spcPct val="88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tekst</a:t>
            </a:r>
            <a:endParaRPr lang="da-DK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748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159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prstGeom prst="rect">
            <a:avLst/>
          </a:prstGeom>
          <a:noFill/>
        </p:spPr>
        <p:txBody>
          <a:bodyPr lIns="72000" tIns="36000" rIns="47268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130A091-D2A2-437A-86F2-B1116CB2D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2800" y="180000"/>
            <a:ext cx="4438800" cy="6498000"/>
          </a:xfrm>
          <a:solidFill>
            <a:schemeClr val="tx2"/>
          </a:solidFill>
        </p:spPr>
        <p:txBody>
          <a:bodyPr lIns="241200" tIns="234000" rIns="241200" bIns="234000"/>
          <a:lstStyle>
            <a:lvl1pPr>
              <a:lnSpc>
                <a:spcPct val="88000"/>
              </a:lnSpc>
              <a:defRPr sz="34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dirty="0"/>
              <a:t>Klik for at tilføje titel</a:t>
            </a:r>
            <a:endParaRPr lang="da-DK"/>
          </a:p>
        </p:txBody>
      </p:sp>
      <p:sp>
        <p:nvSpPr>
          <p:cNvPr id="13" name="Text Placeholder 2"/>
          <p:cNvSpPr>
            <a:spLocks noGrp="1"/>
          </p:cNvSpPr>
          <p:nvPr>
            <p:ph type="body" sz="half" idx="1" hasCustomPrompt="1"/>
          </p:nvPr>
        </p:nvSpPr>
        <p:spPr bwMode="white">
          <a:xfrm>
            <a:off x="7550034" y="1450800"/>
            <a:ext cx="3941166" cy="3780000"/>
          </a:xfrm>
          <a:prstGeom prst="rect">
            <a:avLst/>
          </a:prstGeom>
        </p:spPr>
        <p:txBody>
          <a:bodyPr rIns="144000"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r>
              <a:rPr lang="da-DK" dirty="0"/>
              <a:t>6</a:t>
            </a:r>
            <a:endParaRPr lang="da-DK"/>
          </a:p>
          <a:p>
            <a:pPr lvl="6"/>
            <a:r>
              <a:rPr lang="da-DK" dirty="0"/>
              <a:t>7</a:t>
            </a:r>
            <a:endParaRPr lang="da-DK"/>
          </a:p>
          <a:p>
            <a:pPr lvl="7"/>
            <a:r>
              <a:rPr lang="da-DK" dirty="0"/>
              <a:t>8</a:t>
            </a:r>
            <a:endParaRPr lang="da-DK"/>
          </a:p>
          <a:p>
            <a:pPr lvl="8"/>
            <a:r>
              <a:rPr lang="da-DK" dirty="0"/>
              <a:t>9</a:t>
            </a:r>
            <a:endParaRPr lang="da-DK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CB61A52D-8590-43B2-9F10-300CF644B6B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1029600" y="6400800"/>
            <a:ext cx="3794400" cy="27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8E9F2879-9B5A-4058-B154-E03170C6CED0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  <p:sp>
        <p:nvSpPr>
          <p:cNvPr id="12" name="Slide Number Placeholder 5 (FAST)"/>
          <p:cNvSpPr txBox="1">
            <a:spLocks/>
          </p:cNvSpPr>
          <p:nvPr userDrawn="1"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3566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587">
          <p15:clr>
            <a:srgbClr val="A4A3A4"/>
          </p15:clr>
        </p15:guide>
        <p15:guide id="2" pos="4755">
          <p15:clr>
            <a:srgbClr val="A4A3A4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ggrund"/>
          <p:cNvSpPr/>
          <p:nvPr userDrawn="1"/>
        </p:nvSpPr>
        <p:spPr bwMode="auto">
          <a:xfrm>
            <a:off x="1838" y="0"/>
            <a:ext cx="12190161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77A8AC-F640-4960-ADC6-30AC3801C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D9A763BE-8F8D-41CD-AB3F-C977A728CB46}" type="datetime1">
              <a:rPr lang="da-DK" smtClean="0"/>
              <a:t>13-09-2024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1E80101F-5742-4645-B1C0-D6AFABF6C92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Slide Number Placeholder 5 (FAST)"/>
          <p:cNvSpPr txBox="1">
            <a:spLocks/>
          </p:cNvSpPr>
          <p:nvPr userDrawn="1"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7177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8862141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12" name="think-cell Slide" r:id="rId4" imgW="342" imgH="337" progId="TCLayout.ActiveDocument.1">
                  <p:embed/>
                </p:oleObj>
              </mc:Choice>
              <mc:Fallback>
                <p:oleObj name="think-cell Slide" r:id="rId4" imgW="342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Baggrund"/>
          <p:cNvSpPr/>
          <p:nvPr userDrawn="1"/>
        </p:nvSpPr>
        <p:spPr bwMode="auto">
          <a:xfrm>
            <a:off x="1838" y="0"/>
            <a:ext cx="12190161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77A8AC-F640-4960-ADC6-30AC3801C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7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4723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lut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prstGeom prst="rect">
            <a:avLst/>
          </a:prstGeom>
          <a:noFill/>
        </p:spPr>
        <p:txBody>
          <a:bodyPr lIns="72000" tIns="36000" rIns="720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4779149"/>
            <a:ext cx="11255000" cy="1897875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lIns="234000" tIns="234000" rIns="2970000" bIns="23400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Skriv kontaktdata</a:t>
            </a:r>
            <a:endParaRPr lang="da-DK"/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B3CC375C-A6A8-4D1F-9065-67771B3085EF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  <p:sp>
        <p:nvSpPr>
          <p:cNvPr id="5" name="Slide Number Placeholder 5 (FAST)"/>
          <p:cNvSpPr txBox="1">
            <a:spLocks/>
          </p:cNvSpPr>
          <p:nvPr userDrawn="1"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1640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>
            <a:extLst>
              <a:ext uri="{FF2B5EF4-FFF2-40B4-BE49-F238E27FC236}">
                <a16:creationId xmlns:a16="http://schemas.microsoft.com/office/drawing/2014/main" id="{86940190-31B3-4285-B172-A74BDBF7AF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45027" y="1255687"/>
            <a:ext cx="2700000" cy="469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BILLEDER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fra Templafy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den blå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Templafy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knap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dropdown menuen, vælg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Images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eller 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Images</a:t>
            </a:r>
            <a:r>
              <a:rPr lang="da-DK" altLang="da-DK" sz="900" b="0" i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knappen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 Templafy vinduet i højre side af skærmen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billede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På slides med billedpladsholder, klik på ikonet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 billede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ændre billedets fokus/størrelse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Ønsker du at skalere billedet, så hold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-knappen nede, mens du trækker i billedets hjørner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Hvis du sletter billedet og indsætter et nyt, kan billedet lægge sig foran tekst og grafik. Hvis dette sker, højreklik på billedet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Placer bagest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HJÆLPELINJER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Hjælpelinjer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Alt + F9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hurtig visning af hjælpelinjer</a:t>
            </a:r>
            <a:endParaRPr lang="da-DK" alt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EB0E7C24-B1F4-440B-ABFD-7BE7799C986C}"/>
              </a:ext>
            </a:extLst>
          </p:cNvPr>
          <p:cNvGrpSpPr/>
          <p:nvPr userDrawn="1"/>
        </p:nvGrpSpPr>
        <p:grpSpPr>
          <a:xfrm>
            <a:off x="7131861" y="1366876"/>
            <a:ext cx="676669" cy="997704"/>
            <a:chOff x="6442771" y="2574072"/>
            <a:chExt cx="676669" cy="997704"/>
          </a:xfrm>
        </p:grpSpPr>
        <p:pic>
          <p:nvPicPr>
            <p:cNvPr id="20" name="Billede 19">
              <a:extLst>
                <a:ext uri="{FF2B5EF4-FFF2-40B4-BE49-F238E27FC236}">
                  <a16:creationId xmlns:a16="http://schemas.microsoft.com/office/drawing/2014/main" id="{97D49D67-0656-4D65-BDC8-19DC3FA200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6442771" y="2574072"/>
              <a:ext cx="305786" cy="365851"/>
            </a:xfrm>
            <a:prstGeom prst="rect">
              <a:avLst/>
            </a:prstGeom>
          </p:spPr>
        </p:pic>
        <p:pic>
          <p:nvPicPr>
            <p:cNvPr id="21" name="Billede 20">
              <a:extLst>
                <a:ext uri="{FF2B5EF4-FFF2-40B4-BE49-F238E27FC236}">
                  <a16:creationId xmlns:a16="http://schemas.microsoft.com/office/drawing/2014/main" id="{0BC3FA04-2488-4F3A-A6FA-54AB316150D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1432" t="16308" r="2422" b="1509"/>
            <a:stretch/>
          </p:blipFill>
          <p:spPr>
            <a:xfrm>
              <a:off x="6444587" y="2943287"/>
              <a:ext cx="674853" cy="628489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sp>
        <p:nvSpPr>
          <p:cNvPr id="23" name="Text Box 3">
            <a:extLst>
              <a:ext uri="{FF2B5EF4-FFF2-40B4-BE49-F238E27FC236}">
                <a16:creationId xmlns:a16="http://schemas.microsoft.com/office/drawing/2014/main" id="{16A5B6A0-03E8-41F0-86AC-378C5C3FB6B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452256" y="1255687"/>
            <a:ext cx="2627202" cy="46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SIDEHOVED &amp; -FOD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det sidste i din præsentation, så ændringerne slår igennem på alle slides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Sidehoved og Sidefod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(indtast evt. tekst i sidefod)</a:t>
            </a:r>
            <a:endParaRPr lang="da-DK" dirty="0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hvis det kun skal være på et enkelt slide</a:t>
            </a:r>
            <a:endParaRPr lang="da-DK" dirty="0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altLang="da-DK" sz="16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COPY/PASTE INDHOLD</a:t>
            </a:r>
            <a:endParaRPr lang="da-DK" dirty="0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Du har 2 muligheder, når du kopierer gammelt indhold over i din nye præsentation:</a:t>
            </a:r>
            <a:endParaRPr lang="da-DK" dirty="0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Best practice: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Opret et slide i din nye præsentation og kopier ét indholdselement ad gangen (fx kopier al tekst fra én tekstboks)</a:t>
            </a:r>
            <a:endParaRPr lang="da-DK" dirty="0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kopier et helt slide over i din nye præsentation og vælg derefter et passende layout . Husk at slette de gamle, forkerte layouts (gå i Vis &gt; Slidemaster og slet dem)</a:t>
            </a:r>
            <a:endParaRPr lang="da-DK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SLIDES &amp; SLIDE ELEMENTS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prædefineret slides og elementer fra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Templafy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knappen.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Slides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Slide elements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dropdown menuen eller knapperne i Templafy vinduet i højre side af skærmen</a:t>
            </a:r>
            <a:endParaRPr lang="da-DK" dirty="0"/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51D73D8C-1A2D-434D-8578-06D3B043BE4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0731" y="1255687"/>
            <a:ext cx="2232000" cy="4682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TYPOGRAFIER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skifte fra et niveau til et næste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Alternativt kan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listeniveau bruges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sz="900" b="1" noProof="1">
                <a:latin typeface="+mn-lt"/>
                <a:cs typeface="Arial" panose="020B0604020202020204" pitchFamily="34" charset="0"/>
              </a:rPr>
              <a:t>TIP: Brug</a:t>
            </a:r>
            <a:r>
              <a:rPr lang="da-DK" sz="900" b="1" baseline="0" noProof="1">
                <a:latin typeface="+mn-lt"/>
                <a:cs typeface="Arial" panose="020B0604020202020204" pitchFamily="34" charset="0"/>
              </a:rPr>
              <a:t> bullet knappen</a:t>
            </a:r>
            <a:endParaRPr lang="da-DK" sz="900" b="1" noProof="1"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Fjern bullet for almindelig tekst.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bullet knappen for at sætte korrekt bullet igen.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SLIDES &amp; LAYOUTS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Nyt Slide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 for at indsætte nyt slide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Ændre layout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pilen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ved siden af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Layout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få vist en dropdown menu af mulige slides layout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 slide</a:t>
            </a:r>
            <a:endParaRPr lang="da-DK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nulstille placering, størrelse og formatering af pladsholdere til layoutets oprindelige design 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29" name="Picture 2">
            <a:extLst>
              <a:ext uri="{FF2B5EF4-FFF2-40B4-BE49-F238E27FC236}">
                <a16:creationId xmlns:a16="http://schemas.microsoft.com/office/drawing/2014/main" id="{67CFEA91-5609-48D9-BC31-25A4F250229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55194" y="3097705"/>
            <a:ext cx="257143" cy="285714"/>
          </a:xfrm>
          <a:prstGeom prst="rect">
            <a:avLst/>
          </a:prstGeom>
        </p:spPr>
      </p:pic>
      <p:pic>
        <p:nvPicPr>
          <p:cNvPr id="32" name="Picture 29">
            <a:extLst>
              <a:ext uri="{FF2B5EF4-FFF2-40B4-BE49-F238E27FC236}">
                <a16:creationId xmlns:a16="http://schemas.microsoft.com/office/drawing/2014/main" id="{336B7D6F-306E-4198-B5D8-8300D5EEC9D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55194" y="2393539"/>
            <a:ext cx="457143" cy="257143"/>
          </a:xfrm>
          <a:prstGeom prst="rect">
            <a:avLst/>
          </a:prstGeom>
        </p:spPr>
      </p:pic>
      <p:pic>
        <p:nvPicPr>
          <p:cNvPr id="34" name="Billede 33">
            <a:extLst>
              <a:ext uri="{FF2B5EF4-FFF2-40B4-BE49-F238E27FC236}">
                <a16:creationId xmlns:a16="http://schemas.microsoft.com/office/drawing/2014/main" id="{8B7D4B5D-5105-4B08-9F8D-29962C5C240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55194" y="3907575"/>
            <a:ext cx="308589" cy="528030"/>
          </a:xfrm>
          <a:prstGeom prst="rect">
            <a:avLst/>
          </a:prstGeom>
        </p:spPr>
      </p:pic>
      <p:pic>
        <p:nvPicPr>
          <p:cNvPr id="36" name="Billede 35">
            <a:extLst>
              <a:ext uri="{FF2B5EF4-FFF2-40B4-BE49-F238E27FC236}">
                <a16:creationId xmlns:a16="http://schemas.microsoft.com/office/drawing/2014/main" id="{10574EF6-7E2E-460C-A32A-3DDD4B75BC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3031"/>
          <a:stretch/>
        </p:blipFill>
        <p:spPr>
          <a:xfrm>
            <a:off x="2955194" y="5284687"/>
            <a:ext cx="496606" cy="172842"/>
          </a:xfrm>
          <a:prstGeom prst="rect">
            <a:avLst/>
          </a:prstGeom>
        </p:spPr>
      </p:pic>
      <p:pic>
        <p:nvPicPr>
          <p:cNvPr id="38" name="Picture 33">
            <a:extLst>
              <a:ext uri="{FF2B5EF4-FFF2-40B4-BE49-F238E27FC236}">
                <a16:creationId xmlns:a16="http://schemas.microsoft.com/office/drawing/2014/main" id="{26F154F3-5A17-41F1-9B46-FCA4D9945F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3901" t="45142" r="62601" b="9046"/>
          <a:stretch/>
        </p:blipFill>
        <p:spPr>
          <a:xfrm>
            <a:off x="7131861" y="2659382"/>
            <a:ext cx="341204" cy="321707"/>
          </a:xfrm>
          <a:prstGeom prst="rect">
            <a:avLst/>
          </a:prstGeom>
        </p:spPr>
      </p:pic>
      <p:pic>
        <p:nvPicPr>
          <p:cNvPr id="39" name="Billede 38">
            <a:extLst>
              <a:ext uri="{FF2B5EF4-FFF2-40B4-BE49-F238E27FC236}">
                <a16:creationId xmlns:a16="http://schemas.microsoft.com/office/drawing/2014/main" id="{9BB80CE2-5590-41B1-90B8-FB96BC0E66DC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199577" y="3275891"/>
            <a:ext cx="366043" cy="480431"/>
          </a:xfrm>
          <a:prstGeom prst="rect">
            <a:avLst/>
          </a:prstGeom>
        </p:spPr>
      </p:pic>
      <p:sp>
        <p:nvSpPr>
          <p:cNvPr id="44" name="Fast overskrift">
            <a:extLst>
              <a:ext uri="{FF2B5EF4-FFF2-40B4-BE49-F238E27FC236}">
                <a16:creationId xmlns:a16="http://schemas.microsoft.com/office/drawing/2014/main" id="{7AE3BB46-77B5-4BE0-A557-B2DBAB09F17D}"/>
              </a:ext>
            </a:extLst>
          </p:cNvPr>
          <p:cNvSpPr txBox="1"/>
          <p:nvPr userDrawn="1"/>
        </p:nvSpPr>
        <p:spPr>
          <a:xfrm>
            <a:off x="701675" y="324738"/>
            <a:ext cx="10947398" cy="68613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da-DK" sz="2800" b="0" noProof="1">
                <a:solidFill>
                  <a:srgbClr val="031D5C"/>
                </a:solidFill>
                <a:latin typeface="+mj-lt"/>
                <a:cs typeface="Arial" panose="020B0604020202020204" pitchFamily="34" charset="0"/>
              </a:rPr>
              <a:t>TIPS &amp; TRICKS - DIN BRUGERGUIDE</a:t>
            </a:r>
            <a:endParaRPr lang="da-DK"/>
          </a:p>
        </p:txBody>
      </p:sp>
      <p:pic>
        <p:nvPicPr>
          <p:cNvPr id="1026" name="Picture 2" descr="C:\Users\MAV~1.SKA\AppData\Local\Temp\SNAGHTMLe48c1e.PNG">
            <a:extLst>
              <a:ext uri="{FF2B5EF4-FFF2-40B4-BE49-F238E27FC236}">
                <a16:creationId xmlns:a16="http://schemas.microsoft.com/office/drawing/2014/main" id="{D585BA4E-F627-486D-80B3-0CE0EDC592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334" y="4804821"/>
            <a:ext cx="650850" cy="97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96A17E0-59D7-48F4-8A7B-898B5B7B3361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2946051" y="4551931"/>
            <a:ext cx="475428" cy="176762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9D257D03-9779-4535-98A8-F6E165A0B27F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992821" y="1821214"/>
            <a:ext cx="440195" cy="543366"/>
          </a:xfrm>
          <a:prstGeom prst="rect">
            <a:avLst/>
          </a:prstGeom>
        </p:spPr>
      </p:pic>
      <p:sp>
        <p:nvSpPr>
          <p:cNvPr id="26" name="Date Placeholder 6" hidden="1">
            <a:extLst>
              <a:ext uri="{FF2B5EF4-FFF2-40B4-BE49-F238E27FC236}">
                <a16:creationId xmlns:a16="http://schemas.microsoft.com/office/drawing/2014/main" id="{77A12538-135F-4FF2-A008-DD8778997A8B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543D17F3-ED89-4F54-83F6-4B84D734FCE0}" type="datetime1">
              <a:rPr lang="da-DK" smtClean="0"/>
              <a:t>13-09-2024</a:t>
            </a:fld>
            <a:endParaRPr lang="da-DK" dirty="0"/>
          </a:p>
        </p:txBody>
      </p:sp>
      <p:sp>
        <p:nvSpPr>
          <p:cNvPr id="30" name="Footer Placeholder 8" hidden="1">
            <a:extLst>
              <a:ext uri="{FF2B5EF4-FFF2-40B4-BE49-F238E27FC236}">
                <a16:creationId xmlns:a16="http://schemas.microsoft.com/office/drawing/2014/main" id="{A42D56E7-CDF6-4E80-AFF3-D415EB0F22A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31" name="Slide Number Placeholder 10" hidden="1">
            <a:extLst>
              <a:ext uri="{FF2B5EF4-FFF2-40B4-BE49-F238E27FC236}">
                <a16:creationId xmlns:a16="http://schemas.microsoft.com/office/drawing/2014/main" id="{42EB6738-FD94-43D4-9716-64D106B23C6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33052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&gt;Brug ikke layouts efter dette &gt;&gt;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24504-36FD-4753-851D-5B7D02D4A2D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63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buClr>
                <a:srgbClr val="003755"/>
              </a:buClr>
            </a:pPr>
            <a:endParaRPr lang="da-DK" sz="1400" dirty="0" err="1">
              <a:solidFill>
                <a:schemeClr val="tx1"/>
              </a:solidFill>
            </a:endParaRPr>
          </a:p>
        </p:txBody>
      </p:sp>
      <p:sp>
        <p:nvSpPr>
          <p:cNvPr id="5" name="Do not use"/>
          <p:cNvSpPr txBox="1"/>
          <p:nvPr userDrawn="1"/>
        </p:nvSpPr>
        <p:spPr>
          <a:xfrm>
            <a:off x="430213" y="656823"/>
            <a:ext cx="11356977" cy="289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4400" b="0" noProof="0" dirty="0">
                <a:solidFill>
                  <a:schemeClr val="bg1"/>
                </a:solidFill>
              </a:rPr>
              <a:t>Hvis du ser andre </a:t>
            </a:r>
            <a:r>
              <a:rPr lang="da-DK" sz="4400" b="1" i="1" noProof="0" dirty="0">
                <a:solidFill>
                  <a:schemeClr val="bg1"/>
                </a:solidFill>
              </a:rPr>
              <a:t>layouts efter dette,</a:t>
            </a:r>
            <a:r>
              <a:rPr lang="da-DK" sz="4400" b="0" i="0" noProof="0" dirty="0">
                <a:solidFill>
                  <a:schemeClr val="bg1"/>
                </a:solidFill>
              </a:rPr>
              <a:t/>
            </a:r>
            <a:br>
              <a:rPr lang="da-DK" sz="4400" b="0" i="0" noProof="0" dirty="0">
                <a:solidFill>
                  <a:schemeClr val="bg1"/>
                </a:solidFill>
              </a:rPr>
            </a:br>
            <a:r>
              <a:rPr lang="da-DK" sz="4400" b="0" noProof="0" dirty="0">
                <a:solidFill>
                  <a:schemeClr val="bg1"/>
                </a:solidFill>
              </a:rPr>
              <a:t>brug dem ikke. Disse layouts </a:t>
            </a:r>
            <a:r>
              <a:rPr lang="da-DK" sz="4400" b="1" i="1" u="none" noProof="0" dirty="0">
                <a:solidFill>
                  <a:schemeClr val="bg1"/>
                </a:solidFill>
              </a:rPr>
              <a:t>tilhører ikke </a:t>
            </a:r>
            <a:r>
              <a:rPr lang="da-DK" sz="4400" b="0" i="0" u="none" noProof="0" dirty="0">
                <a:solidFill>
                  <a:schemeClr val="bg1"/>
                </a:solidFill>
              </a:rPr>
              <a:t>vores </a:t>
            </a:r>
            <a:r>
              <a:rPr lang="da-DK" sz="4400" b="0" i="0" u="none" noProof="1">
                <a:solidFill>
                  <a:schemeClr val="bg1"/>
                </a:solidFill>
              </a:rPr>
              <a:t>corporate</a:t>
            </a:r>
            <a:r>
              <a:rPr lang="da-DK" sz="4400" b="0" noProof="0" dirty="0">
                <a:solidFill>
                  <a:schemeClr val="bg1"/>
                </a:solidFill>
              </a:rPr>
              <a:t>skabelon.</a:t>
            </a:r>
            <a:r>
              <a:rPr lang="da-DK" sz="2800" b="0" noProof="0" dirty="0">
                <a:solidFill>
                  <a:schemeClr val="bg1"/>
                </a:solidFill>
              </a:rPr>
              <a:t/>
            </a:r>
            <a:br>
              <a:rPr lang="da-DK" sz="2800" b="0" noProof="0" dirty="0">
                <a:solidFill>
                  <a:schemeClr val="bg1"/>
                </a:solidFill>
              </a:rPr>
            </a:br>
            <a:r>
              <a:rPr lang="da-DK" sz="2800" b="0" noProof="0" dirty="0">
                <a:solidFill>
                  <a:schemeClr val="bg1"/>
                </a:solidFill>
              </a:rPr>
              <a:t/>
            </a:r>
            <a:br>
              <a:rPr lang="da-DK" sz="2800" b="0" noProof="0" dirty="0">
                <a:solidFill>
                  <a:schemeClr val="bg1"/>
                </a:solidFill>
              </a:rPr>
            </a:br>
            <a:endParaRPr lang="da-DK" sz="2800" b="0" noProof="0" dirty="0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B5E5A-DA85-4D5B-80B9-F94482F55D76}"/>
              </a:ext>
            </a:extLst>
          </p:cNvPr>
          <p:cNvGrpSpPr/>
          <p:nvPr userDrawn="1"/>
        </p:nvGrpSpPr>
        <p:grpSpPr>
          <a:xfrm rot="8100000">
            <a:off x="10404874" y="3325226"/>
            <a:ext cx="1036788" cy="1036788"/>
            <a:chOff x="6096000" y="4963130"/>
            <a:chExt cx="1456719" cy="1456719"/>
          </a:xfrm>
          <a:solidFill>
            <a:schemeClr val="bg1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823227E-A862-4A7F-BC20-0D107430AB2C}"/>
                </a:ext>
              </a:extLst>
            </p:cNvPr>
            <p:cNvSpPr/>
            <p:nvPr userDrawn="1"/>
          </p:nvSpPr>
          <p:spPr>
            <a:xfrm rot="5400000">
              <a:off x="5534135" y="5524995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501AE6-6504-4184-9443-E89AFACF769D}"/>
                </a:ext>
              </a:extLst>
            </p:cNvPr>
            <p:cNvSpPr/>
            <p:nvPr userDrawn="1"/>
          </p:nvSpPr>
          <p:spPr>
            <a:xfrm rot="10800000">
              <a:off x="6096000" y="4963130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EE09B-6EE1-4BF2-85A3-DE69E91BC4C6}"/>
              </a:ext>
            </a:extLst>
          </p:cNvPr>
          <p:cNvSpPr/>
          <p:nvPr userDrawn="1"/>
        </p:nvSpPr>
        <p:spPr>
          <a:xfrm>
            <a:off x="472536" y="2986685"/>
            <a:ext cx="101523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0000" b="1" i="1" noProof="0" dirty="0">
                <a:solidFill>
                  <a:schemeClr val="bg1"/>
                </a:solidFill>
              </a:rPr>
              <a:t>Brug dem ikke </a:t>
            </a:r>
            <a:endParaRPr lang="da-DK" sz="10000" b="1" i="1" noProof="0" dirty="0"/>
          </a:p>
        </p:txBody>
      </p:sp>
      <p:sp>
        <p:nvSpPr>
          <p:cNvPr id="16" name="Do not use">
            <a:extLst>
              <a:ext uri="{FF2B5EF4-FFF2-40B4-BE49-F238E27FC236}">
                <a16:creationId xmlns:a16="http://schemas.microsoft.com/office/drawing/2014/main" id="{A8FA78FA-4D94-4717-B7C6-6F86378D6B01}"/>
              </a:ext>
            </a:extLst>
          </p:cNvPr>
          <p:cNvSpPr txBox="1"/>
          <p:nvPr userDrawn="1"/>
        </p:nvSpPr>
        <p:spPr>
          <a:xfrm>
            <a:off x="430214" y="5186455"/>
            <a:ext cx="11356974" cy="969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 dirty="0">
                <a:solidFill>
                  <a:schemeClr val="bg1"/>
                </a:solidFill>
              </a:rPr>
              <a:t>Pga. PowerPoints standard Kopier/Indsæt funktionalitet kan ekstra uønskede layouts forekomme.</a:t>
            </a:r>
            <a:endParaRPr lang="da-DK"/>
          </a:p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 dirty="0">
                <a:solidFill>
                  <a:schemeClr val="bg1"/>
                </a:solidFill>
              </a:rPr>
              <a:t>OBS! Layouts efter dette kan indeholde potentiel fortrolig information.</a:t>
            </a:r>
            <a:r>
              <a:rPr lang="da-DK" sz="1800" b="0" noProof="0" dirty="0">
                <a:solidFill>
                  <a:schemeClr val="bg1"/>
                </a:solidFill>
              </a:rPr>
              <a:t/>
            </a:r>
            <a:br>
              <a:rPr lang="da-DK" sz="1800" b="0" noProof="0" dirty="0">
                <a:solidFill>
                  <a:schemeClr val="bg1"/>
                </a:solidFill>
              </a:rPr>
            </a:br>
            <a:endParaRPr lang="da-DK" sz="1800" b="0" noProof="0" dirty="0">
              <a:solidFill>
                <a:schemeClr val="bg1"/>
              </a:solidFill>
            </a:endParaRPr>
          </a:p>
        </p:txBody>
      </p:sp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64CEB7DD-E8FE-47C7-8823-750A10754EB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63305CAD-3432-468E-89E0-36FFC70B6B1D}" type="datetime1">
              <a:rPr lang="da-DK" smtClean="0"/>
              <a:t>13-09-2024</a:t>
            </a:fld>
            <a:endParaRPr lang="da-DK" dirty="0"/>
          </a:p>
        </p:txBody>
      </p:sp>
      <p:sp>
        <p:nvSpPr>
          <p:cNvPr id="14" name="Footer Placeholder 8" hidden="1">
            <a:extLst>
              <a:ext uri="{FF2B5EF4-FFF2-40B4-BE49-F238E27FC236}">
                <a16:creationId xmlns:a16="http://schemas.microsoft.com/office/drawing/2014/main" id="{06739825-D1B6-4F3A-8216-BA5B32BD19E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5" name="Slide Number Placeholder 10" hidden="1">
            <a:extLst>
              <a:ext uri="{FF2B5EF4-FFF2-40B4-BE49-F238E27FC236}">
                <a16:creationId xmlns:a16="http://schemas.microsoft.com/office/drawing/2014/main" id="{A2244AC4-18E1-41D9-B6D4-4D2415BE8C3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45152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-24680" y="0"/>
            <a:ext cx="12216680" cy="6858000"/>
          </a:xfrm>
          <a:prstGeom prst="rect">
            <a:avLst/>
          </a:prstGeom>
          <a:noFill/>
        </p:spPr>
        <p:txBody>
          <a:bodyPr lIns="72000" tIns="72000" rIns="72000" anchor="t" anchorCtr="0"/>
          <a:lstStyle>
            <a:lvl1pPr marL="0" indent="0" algn="ctr">
              <a:buNone/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8" y="4437111"/>
            <a:ext cx="11830050" cy="2239913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lIns="522000" bIns="252000" anchor="b" anchorCtr="0"/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noProof="0" dirty="0"/>
              <a:t>Måned og år</a:t>
            </a:r>
            <a:endParaRPr lang="da-DK"/>
          </a:p>
        </p:txBody>
      </p:sp>
      <p:sp>
        <p:nvSpPr>
          <p:cNvPr id="5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701675" y="4699978"/>
            <a:ext cx="6690469" cy="1213460"/>
          </a:xfrm>
        </p:spPr>
        <p:txBody>
          <a:bodyPr anchor="t" anchorCtr="0">
            <a:normAutofit/>
          </a:bodyPr>
          <a:lstStyle>
            <a:lvl1pPr>
              <a:lnSpc>
                <a:spcPct val="90000"/>
              </a:lnSpc>
              <a:defRPr sz="3400" cap="none" baseline="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Indsæt titel</a:t>
            </a:r>
            <a:endParaRPr lang="da-DK"/>
          </a:p>
        </p:txBody>
      </p:sp>
      <p:sp>
        <p:nvSpPr>
          <p:cNvPr id="7" name="Slide Number Placeholder 5 (FAST)"/>
          <p:cNvSpPr txBox="1">
            <a:spLocks/>
          </p:cNvSpPr>
          <p:nvPr userDrawn="1"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2634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00B08C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  <a:prstGeom prst="rect">
            <a:avLst/>
          </a:prstGeo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bg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Indsæt emne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  <a:endParaRPr lang="da-DK"/>
          </a:p>
          <a:p>
            <a:pPr lvl="6"/>
            <a:r>
              <a:rPr lang="da-DK" dirty="0"/>
              <a:t>7</a:t>
            </a:r>
            <a:endParaRPr lang="da-DK"/>
          </a:p>
          <a:p>
            <a:pPr lvl="7"/>
            <a:r>
              <a:rPr lang="da-DK" dirty="0"/>
              <a:t>8</a:t>
            </a:r>
            <a:endParaRPr lang="da-DK"/>
          </a:p>
          <a:p>
            <a:pPr lvl="8"/>
            <a:r>
              <a:rPr lang="da-DK" dirty="0"/>
              <a:t>9</a:t>
            </a:r>
            <a:endParaRPr lang="da-DK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798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3B5463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  <a:prstGeom prst="rect">
            <a:avLst/>
          </a:prstGeo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bg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Indsæt emne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  <a:endParaRPr lang="da-DK"/>
          </a:p>
          <a:p>
            <a:pPr lvl="6"/>
            <a:r>
              <a:rPr lang="da-DK" dirty="0"/>
              <a:t>7</a:t>
            </a:r>
            <a:endParaRPr lang="da-DK"/>
          </a:p>
          <a:p>
            <a:pPr lvl="7"/>
            <a:r>
              <a:rPr lang="da-DK" dirty="0"/>
              <a:t>8</a:t>
            </a:r>
            <a:endParaRPr lang="da-DK"/>
          </a:p>
          <a:p>
            <a:pPr lvl="8"/>
            <a:r>
              <a:rPr lang="da-DK" dirty="0"/>
              <a:t>9</a:t>
            </a:r>
            <a:endParaRPr lang="da-DK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12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DBD9D6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  <a:prstGeom prst="rect">
            <a:avLst/>
          </a:prstGeo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tx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 dirty="0"/>
              <a:t>Indsæt emne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  <a:endParaRPr lang="da-DK"/>
          </a:p>
          <a:p>
            <a:pPr lvl="6"/>
            <a:r>
              <a:rPr lang="da-DK" dirty="0"/>
              <a:t>7</a:t>
            </a:r>
            <a:endParaRPr lang="da-DK"/>
          </a:p>
          <a:p>
            <a:pPr lvl="7"/>
            <a:r>
              <a:rPr lang="da-DK" dirty="0"/>
              <a:t>8</a:t>
            </a:r>
            <a:endParaRPr lang="da-DK"/>
          </a:p>
          <a:p>
            <a:pPr lvl="8"/>
            <a:r>
              <a:rPr lang="da-DK" dirty="0"/>
              <a:t>9</a:t>
            </a:r>
            <a:endParaRPr lang="da-DK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pic>
        <p:nvPicPr>
          <p:cNvPr id="340550773" name="image" descr="{&quot;templafy&quot;:{&quot;id&quot;:&quot;5eca6a7a-fd65-4be1-a5a8-0418152e5b9f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76320" y="6042696"/>
            <a:ext cx="2534400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075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ggrund"/>
          <p:cNvSpPr/>
          <p:nvPr userDrawn="1"/>
        </p:nvSpPr>
        <p:spPr bwMode="auto">
          <a:xfrm>
            <a:off x="1838" y="0"/>
            <a:ext cx="12190161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77A8AC-F640-4960-ADC6-30AC3801C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7" name="Slide Number Placeholder 5 (FAST)"/>
          <p:cNvSpPr txBox="1">
            <a:spLocks/>
          </p:cNvSpPr>
          <p:nvPr userDrawn="1"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328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rIns="1036800"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7" y="1449388"/>
            <a:ext cx="10784483" cy="4464049"/>
          </a:xfrm>
          <a:prstGeom prst="rect">
            <a:avLst/>
          </a:prstGeom>
        </p:spPr>
        <p:txBody>
          <a:bodyPr rIns="103680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1921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4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9056688" y="179387"/>
            <a:ext cx="2952750" cy="6497638"/>
          </a:xfrm>
          <a:prstGeom prst="rect">
            <a:avLst/>
          </a:prstGeom>
        </p:spPr>
        <p:txBody>
          <a:bodyPr lIns="72000" tIns="36000" rIns="7200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Klik på rammen for at indsætte billede via Templafy og Images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6" y="363600"/>
            <a:ext cx="8075418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7" y="1450800"/>
            <a:ext cx="8074675" cy="4464000"/>
          </a:xfrm>
          <a:prstGeom prst="rect">
            <a:avLst/>
          </a:prstGeom>
        </p:spPr>
        <p:txBody>
          <a:bodyPr rIns="14400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4008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6514028" name="Logo" descr="{&quot;templafy&quot;:{&quot;id&quot;:&quot;e3d7294f-3f91-409d-959a-2ff086dd95e4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4" name="AutoShape 4">
            <a:extLst>
              <a:ext uri="{FF2B5EF4-FFF2-40B4-BE49-F238E27FC236}">
                <a16:creationId xmlns:a16="http://schemas.microsoft.com/office/drawing/2014/main" id="{BA604413-7CCC-4FA6-A273-C7717311D0A8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013247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5705">
          <p15:clr>
            <a:srgbClr val="A4A3A4"/>
          </p15:clr>
        </p15:guide>
        <p15:guide id="2" pos="5528">
          <p15:clr>
            <a:srgbClr val="A4A3A4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9260208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36" name="think-cell Slide" r:id="rId4" imgW="342" imgH="337" progId="TCLayout.ActiveDocument.1">
                  <p:embed/>
                </p:oleObj>
              </mc:Choice>
              <mc:Fallback>
                <p:oleObj name="think-cell Slide" r:id="rId4" imgW="342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-24680" y="0"/>
            <a:ext cx="12216680" cy="6858000"/>
          </a:xfrm>
          <a:prstGeom prst="rect">
            <a:avLst/>
          </a:prstGeom>
          <a:noFill/>
        </p:spPr>
        <p:txBody>
          <a:bodyPr lIns="72000" tIns="72000" rIns="720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8" y="4437111"/>
            <a:ext cx="11830050" cy="2239913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lIns="522000" bIns="252000" anchor="b" anchorCtr="0"/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noProof="0" dirty="0"/>
              <a:t>Måned og år</a:t>
            </a:r>
            <a:endParaRPr lang="da-DK" dirty="0"/>
          </a:p>
        </p:txBody>
      </p:sp>
      <p:sp>
        <p:nvSpPr>
          <p:cNvPr id="5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701675" y="4699978"/>
            <a:ext cx="6690469" cy="1213460"/>
          </a:xfrm>
        </p:spPr>
        <p:txBody>
          <a:bodyPr vert="horz" anchor="t" anchorCtr="0">
            <a:normAutofit/>
          </a:bodyPr>
          <a:lstStyle>
            <a:lvl1pPr>
              <a:lnSpc>
                <a:spcPct val="90000"/>
              </a:lnSpc>
              <a:defRPr sz="3400" cap="none" baseline="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Indsæt titel</a:t>
            </a:r>
          </a:p>
        </p:txBody>
      </p:sp>
      <p:sp>
        <p:nvSpPr>
          <p:cNvPr id="8" name="Slide Number Placeholder 5 (FAST)"/>
          <p:cNvSpPr txBox="1">
            <a:spLocks/>
          </p:cNvSpPr>
          <p:nvPr userDrawn="1"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3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8067600" y="179387"/>
            <a:ext cx="3941838" cy="6497638"/>
          </a:xfrm>
          <a:prstGeom prst="rect">
            <a:avLst/>
          </a:prstGeom>
        </p:spPr>
        <p:txBody>
          <a:bodyPr lIns="72000" tIns="36000" rIns="7200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2668" y="363600"/>
            <a:ext cx="7084462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8" y="1450800"/>
            <a:ext cx="7084710" cy="4464000"/>
          </a:xfrm>
          <a:prstGeom prst="rect">
            <a:avLst/>
          </a:prstGeom>
        </p:spPr>
        <p:txBody>
          <a:bodyPr rIns="14400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4008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3764651" name="Logo" descr="{&quot;templafy&quot;:{&quot;id&quot;:&quot;774d7d42-d193-4795-b33b-19b9fe7cec64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5" name="AutoShape 4">
            <a:extLst>
              <a:ext uri="{FF2B5EF4-FFF2-40B4-BE49-F238E27FC236}">
                <a16:creationId xmlns:a16="http://schemas.microsoft.com/office/drawing/2014/main" id="{6E0A83DE-F591-4D48-99C9-C41BC00857F6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308418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905">
          <p15:clr>
            <a:srgbClr val="A4A3A4"/>
          </p15:clr>
        </p15:guide>
        <p15:guide id="2" pos="5081">
          <p15:clr>
            <a:srgbClr val="A4A3A4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511175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450800"/>
            <a:ext cx="511200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096000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705770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662">
          <p15:clr>
            <a:srgbClr val="A4A3A4"/>
          </p15:clr>
        </p15:guide>
        <p15:guide id="2" pos="3839">
          <p15:clr>
            <a:srgbClr val="A4A3A4"/>
          </p15:clr>
        </p15:guide>
        <p15:guide id="3" pos="4016">
          <p15:clr>
            <a:srgbClr val="A4A3A4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</a:t>
            </a:r>
            <a:endParaRPr lang="da-DK"/>
          </a:p>
          <a:p>
            <a:pPr lvl="6"/>
            <a:r>
              <a:rPr lang="da-DK" noProof="0" dirty="0"/>
              <a:t>7</a:t>
            </a:r>
            <a:endParaRPr lang="da-DK"/>
          </a:p>
          <a:p>
            <a:pPr lvl="7"/>
            <a:r>
              <a:rPr lang="da-DK" noProof="0" dirty="0"/>
              <a:t>8</a:t>
            </a:r>
            <a:endParaRPr lang="da-DK"/>
          </a:p>
          <a:p>
            <a:pPr lvl="8"/>
            <a:r>
              <a:rPr lang="da-DK" noProof="0" dirty="0"/>
              <a:t>9</a:t>
            </a:r>
            <a:endParaRPr lang="da-DK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</p:spTree>
    <p:extLst>
      <p:ext uri="{BB962C8B-B14F-4D97-AF65-F5344CB8AC3E}">
        <p14:creationId xmlns:p14="http://schemas.microsoft.com/office/powerpoint/2010/main" val="35623126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</a:t>
            </a:r>
            <a:endParaRPr lang="da-DK"/>
          </a:p>
          <a:p>
            <a:pPr lvl="6"/>
            <a:r>
              <a:rPr lang="da-DK" noProof="0" dirty="0"/>
              <a:t>7</a:t>
            </a:r>
            <a:endParaRPr lang="da-DK"/>
          </a:p>
          <a:p>
            <a:pPr lvl="7"/>
            <a:r>
              <a:rPr lang="da-DK" noProof="0" dirty="0"/>
              <a:t>8</a:t>
            </a:r>
            <a:endParaRPr lang="da-DK"/>
          </a:p>
          <a:p>
            <a:pPr lvl="8"/>
            <a:r>
              <a:rPr lang="da-DK" noProof="0" dirty="0"/>
              <a:t>9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32189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5" y="1450800"/>
            <a:ext cx="242640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488033" y="1450800"/>
            <a:ext cx="242640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274391" y="1450800"/>
            <a:ext cx="2426400" cy="44640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</a:t>
            </a:r>
            <a:endParaRPr lang="da-DK"/>
          </a:p>
          <a:p>
            <a:pPr lvl="6"/>
            <a:r>
              <a:rPr lang="da-DK" noProof="0" dirty="0"/>
              <a:t>7</a:t>
            </a:r>
            <a:endParaRPr lang="da-DK"/>
          </a:p>
          <a:p>
            <a:pPr lvl="7"/>
            <a:r>
              <a:rPr lang="da-DK" noProof="0" dirty="0"/>
              <a:t>8</a:t>
            </a:r>
            <a:endParaRPr lang="da-DK"/>
          </a:p>
          <a:p>
            <a:pPr lvl="8"/>
            <a:r>
              <a:rPr lang="da-DK" noProof="0" dirty="0"/>
              <a:t>9</a:t>
            </a:r>
            <a:endParaRPr lang="da-DK"/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060750" y="1455600"/>
            <a:ext cx="2426400" cy="4459200"/>
          </a:xfrm>
          <a:prstGeom prst="rect">
            <a:avLst/>
          </a:prstGeo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</a:t>
            </a:r>
            <a:endParaRPr lang="da-DK"/>
          </a:p>
          <a:p>
            <a:pPr lvl="6"/>
            <a:r>
              <a:rPr lang="da-DK" noProof="0" dirty="0"/>
              <a:t>7</a:t>
            </a:r>
            <a:endParaRPr lang="da-DK"/>
          </a:p>
          <a:p>
            <a:pPr lvl="7"/>
            <a:r>
              <a:rPr lang="da-DK" noProof="0" dirty="0"/>
              <a:t>8</a:t>
            </a:r>
            <a:endParaRPr lang="da-DK"/>
          </a:p>
          <a:p>
            <a:pPr lvl="8"/>
            <a:r>
              <a:rPr lang="da-DK" noProof="0" dirty="0"/>
              <a:t>9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082966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5" pos="1970">
          <p15:clr>
            <a:srgbClr val="A4A3A4"/>
          </p15:clr>
        </p15:guide>
        <p15:guide id="6" pos="2197">
          <p15:clr>
            <a:srgbClr val="A4A3A4"/>
          </p15:clr>
        </p15:guide>
        <p15:guide id="7" pos="3725">
          <p15:clr>
            <a:srgbClr val="A4A3A4"/>
          </p15:clr>
        </p15:guide>
        <p15:guide id="8" pos="3952">
          <p15:clr>
            <a:srgbClr val="A4A3A4"/>
          </p15:clr>
        </p15:guide>
        <p15:guide id="9" pos="5481">
          <p15:clr>
            <a:srgbClr val="A4A3A4"/>
          </p15:clr>
        </p15:guide>
        <p15:guide id="10" pos="5707">
          <p15:clr>
            <a:srgbClr val="A4A3A4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2610000"/>
            <a:ext cx="3221038" cy="3303438"/>
          </a:xfrm>
          <a:prstGeom prst="rect">
            <a:avLst/>
          </a:prstGeo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5pPr>
            <a:lvl6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2610000"/>
            <a:ext cx="3220050" cy="3303438"/>
          </a:xfrm>
          <a:prstGeom prst="rect">
            <a:avLst/>
          </a:prstGeo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2610000"/>
            <a:ext cx="3220050" cy="3303438"/>
          </a:xfrm>
          <a:prstGeom prst="rect">
            <a:avLst/>
          </a:prstGeo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0" indent="0" algn="ctr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3pPr>
            <a:lvl4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5pPr>
            <a:lvl6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6pPr>
            <a:lvl7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endParaRPr lang="da-DK" noProof="0" dirty="0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>
              <a:solidFill>
                <a:schemeClr val="tx1"/>
              </a:solidFill>
            </a:endParaRPr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>
              <a:solidFill>
                <a:schemeClr val="tx1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451B095-CF3A-4076-8D44-FE95CEE5E9F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844195" y="1453470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3F58AB7D-54E3-4084-923C-FE749FEF631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629289" y="1453470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7524BF0B-8CEC-4E44-8742-E707B0EF311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607" y="1453470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682556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  <p15:guide id="5" orient="horz" pos="1510">
          <p15:clr>
            <a:srgbClr val="A4A3A4"/>
          </p15:clr>
        </p15:guide>
        <p15:guide id="6" pos="1161">
          <p15:clr>
            <a:srgbClr val="A4A3A4"/>
          </p15:clr>
        </p15:guide>
        <p15:guide id="7" pos="1750">
          <p15:clr>
            <a:srgbClr val="A4A3A4"/>
          </p15:clr>
        </p15:guide>
        <p15:guide id="8" pos="3544">
          <p15:clr>
            <a:srgbClr val="A4A3A4"/>
          </p15:clr>
        </p15:guide>
        <p15:guide id="9" pos="4134">
          <p15:clr>
            <a:srgbClr val="A4A3A4"/>
          </p15:clr>
        </p15:guide>
        <p15:guide id="10" pos="5925">
          <p15:clr>
            <a:srgbClr val="A4A3A4"/>
          </p15:clr>
        </p15:guide>
        <p15:guide id="11" pos="6515">
          <p15:clr>
            <a:srgbClr val="A4A3A4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1497388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6" name="think-cell Slide" r:id="rId4" imgW="342" imgH="337" progId="TCLayout.ActiveDocument.1">
                  <p:embed/>
                </p:oleObj>
              </mc:Choice>
              <mc:Fallback>
                <p:oleObj name="think-cell Slide" r:id="rId4" imgW="342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701675" y="361840"/>
            <a:ext cx="10785475" cy="936000"/>
          </a:xfrm>
        </p:spPr>
        <p:txBody>
          <a:bodyPr vert="horz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135559" y="1383417"/>
            <a:ext cx="9351591" cy="1108800"/>
          </a:xfrm>
          <a:prstGeom prst="rect">
            <a:avLst/>
          </a:prstGeom>
        </p:spPr>
        <p:txBody>
          <a:bodyPr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dirty="0"/>
              <a:t>Klik her for at tilføje underoverskrift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135559" y="2516400"/>
            <a:ext cx="9351590" cy="1148400"/>
          </a:xfrm>
          <a:prstGeom prst="rect">
            <a:avLst/>
          </a:prstGeo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dirty="0"/>
              <a:t>Klik her for at tilføje underoverskrift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135559" y="3690000"/>
            <a:ext cx="9351590" cy="1144800"/>
          </a:xfrm>
          <a:prstGeom prst="rect">
            <a:avLst/>
          </a:prstGeo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135559" y="4860000"/>
            <a:ext cx="9351591" cy="1054800"/>
          </a:xfrm>
          <a:prstGeom prst="rect">
            <a:avLst/>
          </a:prstGeo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F058C-27D8-4D60-B55B-EE1703C75AF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2505563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9779C2-36AD-43BA-99FC-A34E95CF8078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3675182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BE8152-475F-425D-A076-79CF1E3E69F9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4844800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94792C7B-92A0-4FF6-B35D-F2AEB7880E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01675" y="1453470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C3A1B1E9-DECF-46F3-AAAB-6E78C85D04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01675" y="2620000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B0F61776-DD49-4690-AD42-D6ABADF90CF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01675" y="3797925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99D2927B-9BA1-4072-844B-1840D4566B7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01675" y="4975225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305691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5" pos="1970">
          <p15:clr>
            <a:srgbClr val="A4A3A4"/>
          </p15:clr>
        </p15:guide>
        <p15:guide id="6" pos="2197">
          <p15:clr>
            <a:srgbClr val="A4A3A4"/>
          </p15:clr>
        </p15:guide>
        <p15:guide id="7" pos="3725">
          <p15:clr>
            <a:srgbClr val="A4A3A4"/>
          </p15:clr>
        </p15:guide>
        <p15:guide id="8" pos="3952">
          <p15:clr>
            <a:srgbClr val="A4A3A4"/>
          </p15:clr>
        </p15:guide>
        <p15:guide id="9" pos="5481">
          <p15:clr>
            <a:srgbClr val="A4A3A4"/>
          </p15:clr>
        </p15:guide>
        <p15:guide id="10" pos="5707">
          <p15:clr>
            <a:srgbClr val="A4A3A4"/>
          </p15:clr>
        </p15:guide>
        <p15:guide id="11" pos="1031">
          <p15:clr>
            <a:srgbClr val="A4A3A4"/>
          </p15:clr>
        </p15:guide>
        <p15:guide id="12" orient="horz" pos="1508">
          <p15:clr>
            <a:srgbClr val="A4A3A4"/>
          </p15:clr>
        </p15:guide>
        <p15:guide id="13" orient="horz" pos="2240">
          <p15:clr>
            <a:srgbClr val="A4A3A4"/>
          </p15:clr>
        </p15:guide>
        <p15:guide id="14" orient="horz" pos="1650">
          <p15:clr>
            <a:srgbClr val="A4A3A4"/>
          </p15:clr>
        </p15:guide>
        <p15:guide id="15" orient="horz" pos="2392">
          <p15:clr>
            <a:srgbClr val="A4A3A4"/>
          </p15:clr>
        </p15:guide>
        <p15:guide id="16" orient="horz" pos="2982">
          <p15:clr>
            <a:srgbClr val="A4A3A4"/>
          </p15:clr>
        </p15:guide>
        <p15:guide id="17" orient="horz" pos="4320">
          <p15:clr>
            <a:srgbClr val="A4A3A4"/>
          </p15:clr>
        </p15:guide>
        <p15:guide id="18" orient="horz" pos="3133">
          <p15:clr>
            <a:srgbClr val="A4A3A4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Statement    (kort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701675" y="1357273"/>
            <a:ext cx="10785475" cy="4566398"/>
          </a:xfrm>
        </p:spPr>
        <p:txBody>
          <a:bodyPr rIns="0"/>
          <a:lstStyle>
            <a:lvl1pPr algn="ctr">
              <a:lnSpc>
                <a:spcPct val="88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tekst</a:t>
            </a:r>
            <a:endParaRPr lang="da-DK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748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3259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277A8AC-F640-4960-ADC6-30AC3801C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1675" y="361840"/>
            <a:ext cx="10785475" cy="936000"/>
          </a:xfrm>
        </p:spPr>
        <p:txBody>
          <a:bodyPr/>
          <a:lstStyle/>
          <a:p>
            <a:r>
              <a:rPr lang="da-DK" dirty="0"/>
              <a:t>Klik her for at tilføje titel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5881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lut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6320031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4" name="think-cell Slide" r:id="rId4" imgW="342" imgH="337" progId="TCLayout.ActiveDocument.1">
                  <p:embed/>
                </p:oleObj>
              </mc:Choice>
              <mc:Fallback>
                <p:oleObj name="think-cell Slide" r:id="rId4" imgW="342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prstGeom prst="rect">
            <a:avLst/>
          </a:prstGeom>
          <a:noFill/>
        </p:spPr>
        <p:txBody>
          <a:bodyPr lIns="72000" tIns="36000" rIns="720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4779149"/>
            <a:ext cx="11255000" cy="1897875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lIns="234000" tIns="234000" rIns="2970000" bIns="23400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Skriv kontaktdata</a:t>
            </a:r>
            <a:endParaRPr lang="da-DK"/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B3CC375C-A6A8-4D1F-9065-67771B3085EF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  <p:sp>
        <p:nvSpPr>
          <p:cNvPr id="14" name="Slide Number Placeholder 5 (FAST)"/>
          <p:cNvSpPr txBox="1">
            <a:spLocks/>
          </p:cNvSpPr>
          <p:nvPr userDrawn="1"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41742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851172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60" name="think-cell Slide" r:id="rId4" imgW="342" imgH="337" progId="TCLayout.ActiveDocument.1">
                  <p:embed/>
                </p:oleObj>
              </mc:Choice>
              <mc:Fallback>
                <p:oleObj name="think-cell Slide" r:id="rId4" imgW="342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Baggrund"/>
          <p:cNvSpPr/>
          <p:nvPr userDrawn="1"/>
        </p:nvSpPr>
        <p:spPr bwMode="auto">
          <a:xfrm>
            <a:off x="1838" y="0"/>
            <a:ext cx="12190161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77A8AC-F640-4960-ADC6-30AC3801C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7" name="Slide Number Placeholder 5 (FAST)"/>
          <p:cNvSpPr txBox="1">
            <a:spLocks/>
          </p:cNvSpPr>
          <p:nvPr userDrawn="1"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06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>
            <a:extLst>
              <a:ext uri="{FF2B5EF4-FFF2-40B4-BE49-F238E27FC236}">
                <a16:creationId xmlns:a16="http://schemas.microsoft.com/office/drawing/2014/main" id="{86940190-31B3-4285-B172-A74BDBF7AF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45027" y="1255687"/>
            <a:ext cx="2700000" cy="469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BILLEDER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fra Templafy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den blå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Templafy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knap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dropdown menuen, vælg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Images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eller 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Images</a:t>
            </a:r>
            <a:r>
              <a:rPr lang="da-DK" altLang="da-DK" sz="900" b="0" i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knappen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 Templafy vinduet i højre side af skærmen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billede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På slides med billedpladsholder, klik på ikonet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 billede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ændre billedets fokus/størrelse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Ønsker du at skalere billedet, så hold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-knappen nede, mens du trækker i billedets hjørner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Hvis du sletter billedet og indsætter et nyt, kan billedet lægge sig foran tekst og grafik. Hvis dette sker, højreklik på billedet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Placer bagest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HJÆLPELINJER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Hjælpelinjer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Alt + F9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hurtig visning af hjælpelinjer</a:t>
            </a:r>
            <a:endParaRPr lang="da-DK" alt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EB0E7C24-B1F4-440B-ABFD-7BE7799C986C}"/>
              </a:ext>
            </a:extLst>
          </p:cNvPr>
          <p:cNvGrpSpPr/>
          <p:nvPr userDrawn="1"/>
        </p:nvGrpSpPr>
        <p:grpSpPr>
          <a:xfrm>
            <a:off x="7131861" y="1366876"/>
            <a:ext cx="676669" cy="997704"/>
            <a:chOff x="6442771" y="2574072"/>
            <a:chExt cx="676669" cy="997704"/>
          </a:xfrm>
        </p:grpSpPr>
        <p:pic>
          <p:nvPicPr>
            <p:cNvPr id="20" name="Billede 19">
              <a:extLst>
                <a:ext uri="{FF2B5EF4-FFF2-40B4-BE49-F238E27FC236}">
                  <a16:creationId xmlns:a16="http://schemas.microsoft.com/office/drawing/2014/main" id="{97D49D67-0656-4D65-BDC8-19DC3FA200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6442771" y="2574072"/>
              <a:ext cx="305786" cy="365851"/>
            </a:xfrm>
            <a:prstGeom prst="rect">
              <a:avLst/>
            </a:prstGeom>
          </p:spPr>
        </p:pic>
        <p:pic>
          <p:nvPicPr>
            <p:cNvPr id="21" name="Billede 20">
              <a:extLst>
                <a:ext uri="{FF2B5EF4-FFF2-40B4-BE49-F238E27FC236}">
                  <a16:creationId xmlns:a16="http://schemas.microsoft.com/office/drawing/2014/main" id="{0BC3FA04-2488-4F3A-A6FA-54AB316150D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1432" t="16308" r="2422" b="1509"/>
            <a:stretch/>
          </p:blipFill>
          <p:spPr>
            <a:xfrm>
              <a:off x="6444587" y="2943287"/>
              <a:ext cx="674853" cy="628489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sp>
        <p:nvSpPr>
          <p:cNvPr id="23" name="Text Box 3">
            <a:extLst>
              <a:ext uri="{FF2B5EF4-FFF2-40B4-BE49-F238E27FC236}">
                <a16:creationId xmlns:a16="http://schemas.microsoft.com/office/drawing/2014/main" id="{16A5B6A0-03E8-41F0-86AC-378C5C3FB6B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452256" y="1255687"/>
            <a:ext cx="2627202" cy="46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SIDEHOVED &amp; -FOD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det sidste i din præsentation, så ændringerne slår igennem på alle slides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Sidehoved og Sidefod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(indtast evt. tekst i sidefod)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hvis det kun skal være på et enkelt slide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altLang="da-DK" sz="16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COPY/PASTE INDHOLD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Du har 2 muligheder, når du kopierer gammelt indhold over i din nye præsentation: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Best practice: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Opret et slide i din nye præsentation og kopier ét indholdselement ad gangen (fx kopier al tekst fra én tekstboks)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kopier et helt slide over i din nye præsentation og vælg derefter et passende layout . Husk at slette de gamle, forkerte layouts (gå i Vis &gt; Slidemaster og slet dem)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SLIDES &amp; SLIDE ELEMENTS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prædefineret slides og elementer fra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Templafy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knappen.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Slides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Slide elements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dropdown menuen eller knapperne i Templafy vinduet i højre side af skærmen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51D73D8C-1A2D-434D-8578-06D3B043BE4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0731" y="1255687"/>
            <a:ext cx="2232000" cy="4682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TYPOGRAFIER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skifte fra et niveau til et næste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Alternativt kan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listeniveau bruges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sz="900" b="1" noProof="1">
                <a:latin typeface="+mn-lt"/>
                <a:cs typeface="Arial" panose="020B0604020202020204" pitchFamily="34" charset="0"/>
              </a:rPr>
              <a:t>TIP: Brug</a:t>
            </a:r>
            <a:r>
              <a:rPr lang="da-DK" sz="900" b="1" baseline="0" noProof="1">
                <a:latin typeface="+mn-lt"/>
                <a:cs typeface="Arial" panose="020B0604020202020204" pitchFamily="34" charset="0"/>
              </a:rPr>
              <a:t> bullet knappen</a:t>
            </a:r>
            <a:endParaRPr lang="da-DK" sz="900" b="1" noProof="1"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Fjern bullet for almindelig tekst.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bullet knappen for at sætte korrekt bullet igen.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SLIDES &amp; LAYOUTS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Nyt Slide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 for at indsætte nyt slide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Ændre layout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pilen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ved siden af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Layout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få vist en dropdown menu af mulige slides layout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 slide</a:t>
            </a:r>
            <a:endParaRPr lang="da-DK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nulstille placering, størrelse og formatering af pladsholdere til layoutets oprindelige design 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29" name="Picture 2">
            <a:extLst>
              <a:ext uri="{FF2B5EF4-FFF2-40B4-BE49-F238E27FC236}">
                <a16:creationId xmlns:a16="http://schemas.microsoft.com/office/drawing/2014/main" id="{67CFEA91-5609-48D9-BC31-25A4F250229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55194" y="3097705"/>
            <a:ext cx="257143" cy="285714"/>
          </a:xfrm>
          <a:prstGeom prst="rect">
            <a:avLst/>
          </a:prstGeom>
        </p:spPr>
      </p:pic>
      <p:pic>
        <p:nvPicPr>
          <p:cNvPr id="32" name="Picture 29">
            <a:extLst>
              <a:ext uri="{FF2B5EF4-FFF2-40B4-BE49-F238E27FC236}">
                <a16:creationId xmlns:a16="http://schemas.microsoft.com/office/drawing/2014/main" id="{336B7D6F-306E-4198-B5D8-8300D5EEC9D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55194" y="2393539"/>
            <a:ext cx="457143" cy="257143"/>
          </a:xfrm>
          <a:prstGeom prst="rect">
            <a:avLst/>
          </a:prstGeom>
        </p:spPr>
      </p:pic>
      <p:pic>
        <p:nvPicPr>
          <p:cNvPr id="34" name="Billede 33">
            <a:extLst>
              <a:ext uri="{FF2B5EF4-FFF2-40B4-BE49-F238E27FC236}">
                <a16:creationId xmlns:a16="http://schemas.microsoft.com/office/drawing/2014/main" id="{8B7D4B5D-5105-4B08-9F8D-29962C5C240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55194" y="3907575"/>
            <a:ext cx="308589" cy="528030"/>
          </a:xfrm>
          <a:prstGeom prst="rect">
            <a:avLst/>
          </a:prstGeom>
        </p:spPr>
      </p:pic>
      <p:pic>
        <p:nvPicPr>
          <p:cNvPr id="36" name="Billede 35">
            <a:extLst>
              <a:ext uri="{FF2B5EF4-FFF2-40B4-BE49-F238E27FC236}">
                <a16:creationId xmlns:a16="http://schemas.microsoft.com/office/drawing/2014/main" id="{10574EF6-7E2E-460C-A32A-3DDD4B75BC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3031"/>
          <a:stretch/>
        </p:blipFill>
        <p:spPr>
          <a:xfrm>
            <a:off x="2955194" y="5284687"/>
            <a:ext cx="496606" cy="172842"/>
          </a:xfrm>
          <a:prstGeom prst="rect">
            <a:avLst/>
          </a:prstGeom>
        </p:spPr>
      </p:pic>
      <p:pic>
        <p:nvPicPr>
          <p:cNvPr id="38" name="Picture 33">
            <a:extLst>
              <a:ext uri="{FF2B5EF4-FFF2-40B4-BE49-F238E27FC236}">
                <a16:creationId xmlns:a16="http://schemas.microsoft.com/office/drawing/2014/main" id="{26F154F3-5A17-41F1-9B46-FCA4D9945F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3901" t="45142" r="62601" b="9046"/>
          <a:stretch/>
        </p:blipFill>
        <p:spPr>
          <a:xfrm>
            <a:off x="7131861" y="2659382"/>
            <a:ext cx="341204" cy="321707"/>
          </a:xfrm>
          <a:prstGeom prst="rect">
            <a:avLst/>
          </a:prstGeom>
        </p:spPr>
      </p:pic>
      <p:pic>
        <p:nvPicPr>
          <p:cNvPr id="39" name="Billede 38">
            <a:extLst>
              <a:ext uri="{FF2B5EF4-FFF2-40B4-BE49-F238E27FC236}">
                <a16:creationId xmlns:a16="http://schemas.microsoft.com/office/drawing/2014/main" id="{9BB80CE2-5590-41B1-90B8-FB96BC0E66DC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199577" y="3275891"/>
            <a:ext cx="366043" cy="480431"/>
          </a:xfrm>
          <a:prstGeom prst="rect">
            <a:avLst/>
          </a:prstGeom>
        </p:spPr>
      </p:pic>
      <p:sp>
        <p:nvSpPr>
          <p:cNvPr id="44" name="Fast overskrift">
            <a:extLst>
              <a:ext uri="{FF2B5EF4-FFF2-40B4-BE49-F238E27FC236}">
                <a16:creationId xmlns:a16="http://schemas.microsoft.com/office/drawing/2014/main" id="{7AE3BB46-77B5-4BE0-A557-B2DBAB09F17D}"/>
              </a:ext>
            </a:extLst>
          </p:cNvPr>
          <p:cNvSpPr txBox="1"/>
          <p:nvPr userDrawn="1"/>
        </p:nvSpPr>
        <p:spPr>
          <a:xfrm>
            <a:off x="701675" y="324738"/>
            <a:ext cx="10947398" cy="68613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da-DK" sz="2800" b="0" noProof="1">
                <a:solidFill>
                  <a:srgbClr val="031D5C"/>
                </a:solidFill>
                <a:latin typeface="+mj-lt"/>
                <a:cs typeface="Arial" panose="020B0604020202020204" pitchFamily="34" charset="0"/>
              </a:rPr>
              <a:t>TIPS &amp; TRICKS - DIN BRUGERGUIDE</a:t>
            </a:r>
            <a:endParaRPr lang="da-DK"/>
          </a:p>
        </p:txBody>
      </p:sp>
      <p:pic>
        <p:nvPicPr>
          <p:cNvPr id="1026" name="Picture 2" descr="C:\Users\MAV~1.SKA\AppData\Local\Temp\SNAGHTMLe48c1e.PNG">
            <a:extLst>
              <a:ext uri="{FF2B5EF4-FFF2-40B4-BE49-F238E27FC236}">
                <a16:creationId xmlns:a16="http://schemas.microsoft.com/office/drawing/2014/main" id="{D585BA4E-F627-486D-80B3-0CE0EDC592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334" y="4804821"/>
            <a:ext cx="650850" cy="97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96A17E0-59D7-48F4-8A7B-898B5B7B3361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2946051" y="4551931"/>
            <a:ext cx="475428" cy="176762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9D257D03-9779-4535-98A8-F6E165A0B27F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992821" y="1821214"/>
            <a:ext cx="440195" cy="543366"/>
          </a:xfrm>
          <a:prstGeom prst="rect">
            <a:avLst/>
          </a:prstGeom>
        </p:spPr>
      </p:pic>
      <p:sp>
        <p:nvSpPr>
          <p:cNvPr id="26" name="Date Placeholder 6" hidden="1">
            <a:extLst>
              <a:ext uri="{FF2B5EF4-FFF2-40B4-BE49-F238E27FC236}">
                <a16:creationId xmlns:a16="http://schemas.microsoft.com/office/drawing/2014/main" id="{77A12538-135F-4FF2-A008-DD8778997A8B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EA06A748-A523-4020-B71F-BF641BB0C995}" type="datetime1">
              <a:rPr lang="da-DK" smtClean="0"/>
              <a:t>13-09-2024</a:t>
            </a:fld>
            <a:endParaRPr lang="da-DK" dirty="0"/>
          </a:p>
        </p:txBody>
      </p:sp>
      <p:sp>
        <p:nvSpPr>
          <p:cNvPr id="30" name="Footer Placeholder 8" hidden="1">
            <a:extLst>
              <a:ext uri="{FF2B5EF4-FFF2-40B4-BE49-F238E27FC236}">
                <a16:creationId xmlns:a16="http://schemas.microsoft.com/office/drawing/2014/main" id="{A42D56E7-CDF6-4E80-AFF3-D415EB0F22A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31" name="Slide Number Placeholder 10" hidden="1">
            <a:extLst>
              <a:ext uri="{FF2B5EF4-FFF2-40B4-BE49-F238E27FC236}">
                <a16:creationId xmlns:a16="http://schemas.microsoft.com/office/drawing/2014/main" id="{42EB6738-FD94-43D4-9716-64D106B23C6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71297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&gt;Brug ikke layouts efter dette &gt;&gt;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24504-36FD-4753-851D-5B7D02D4A2D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63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buClr>
                <a:srgbClr val="003755"/>
              </a:buClr>
            </a:pPr>
            <a:endParaRPr lang="da-DK" sz="1400" dirty="0" err="1">
              <a:solidFill>
                <a:schemeClr val="tx1"/>
              </a:solidFill>
            </a:endParaRPr>
          </a:p>
        </p:txBody>
      </p:sp>
      <p:sp>
        <p:nvSpPr>
          <p:cNvPr id="5" name="Do not use"/>
          <p:cNvSpPr txBox="1"/>
          <p:nvPr userDrawn="1"/>
        </p:nvSpPr>
        <p:spPr>
          <a:xfrm>
            <a:off x="430213" y="656823"/>
            <a:ext cx="11356977" cy="289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4400" b="0" noProof="0" dirty="0">
                <a:solidFill>
                  <a:schemeClr val="bg1"/>
                </a:solidFill>
              </a:rPr>
              <a:t>Hvis du ser andre </a:t>
            </a:r>
            <a:r>
              <a:rPr lang="da-DK" sz="4400" b="1" i="1" noProof="0" dirty="0">
                <a:solidFill>
                  <a:schemeClr val="bg1"/>
                </a:solidFill>
              </a:rPr>
              <a:t>layouts efter dette,</a:t>
            </a:r>
            <a:r>
              <a:rPr lang="da-DK" sz="4400" b="0" i="0" noProof="0" dirty="0">
                <a:solidFill>
                  <a:schemeClr val="bg1"/>
                </a:solidFill>
              </a:rPr>
              <a:t/>
            </a:r>
            <a:br>
              <a:rPr lang="da-DK" sz="4400" b="0" i="0" noProof="0" dirty="0">
                <a:solidFill>
                  <a:schemeClr val="bg1"/>
                </a:solidFill>
              </a:rPr>
            </a:br>
            <a:r>
              <a:rPr lang="da-DK" sz="4400" b="0" noProof="0" dirty="0">
                <a:solidFill>
                  <a:schemeClr val="bg1"/>
                </a:solidFill>
              </a:rPr>
              <a:t>brug dem ikke. Disse layouts </a:t>
            </a:r>
            <a:r>
              <a:rPr lang="da-DK" sz="4400" b="1" i="1" u="none" noProof="0" dirty="0">
                <a:solidFill>
                  <a:schemeClr val="bg1"/>
                </a:solidFill>
              </a:rPr>
              <a:t>tilhører ikke </a:t>
            </a:r>
            <a:r>
              <a:rPr lang="da-DK" sz="4400" b="0" i="0" u="none" noProof="0" dirty="0">
                <a:solidFill>
                  <a:schemeClr val="bg1"/>
                </a:solidFill>
              </a:rPr>
              <a:t>vores </a:t>
            </a:r>
            <a:r>
              <a:rPr lang="da-DK" sz="4400" b="0" i="0" u="none" noProof="1">
                <a:solidFill>
                  <a:schemeClr val="bg1"/>
                </a:solidFill>
              </a:rPr>
              <a:t>corporate</a:t>
            </a:r>
            <a:r>
              <a:rPr lang="da-DK" sz="4400" b="0" noProof="0" dirty="0">
                <a:solidFill>
                  <a:schemeClr val="bg1"/>
                </a:solidFill>
              </a:rPr>
              <a:t>skabelon.</a:t>
            </a:r>
            <a:r>
              <a:rPr lang="da-DK" sz="2800" b="0" noProof="0" dirty="0">
                <a:solidFill>
                  <a:schemeClr val="bg1"/>
                </a:solidFill>
              </a:rPr>
              <a:t/>
            </a:r>
            <a:br>
              <a:rPr lang="da-DK" sz="2800" b="0" noProof="0" dirty="0">
                <a:solidFill>
                  <a:schemeClr val="bg1"/>
                </a:solidFill>
              </a:rPr>
            </a:br>
            <a:r>
              <a:rPr lang="da-DK" sz="2800" b="0" noProof="0" dirty="0">
                <a:solidFill>
                  <a:schemeClr val="bg1"/>
                </a:solidFill>
              </a:rPr>
              <a:t/>
            </a:r>
            <a:br>
              <a:rPr lang="da-DK" sz="2800" b="0" noProof="0" dirty="0">
                <a:solidFill>
                  <a:schemeClr val="bg1"/>
                </a:solidFill>
              </a:rPr>
            </a:br>
            <a:endParaRPr lang="da-DK" sz="2800" b="0" noProof="0" dirty="0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B5E5A-DA85-4D5B-80B9-F94482F55D76}"/>
              </a:ext>
            </a:extLst>
          </p:cNvPr>
          <p:cNvGrpSpPr/>
          <p:nvPr userDrawn="1"/>
        </p:nvGrpSpPr>
        <p:grpSpPr>
          <a:xfrm rot="8100000">
            <a:off x="10404874" y="3325226"/>
            <a:ext cx="1036788" cy="1036788"/>
            <a:chOff x="6096000" y="4963130"/>
            <a:chExt cx="1456719" cy="1456719"/>
          </a:xfrm>
          <a:solidFill>
            <a:schemeClr val="bg1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823227E-A862-4A7F-BC20-0D107430AB2C}"/>
                </a:ext>
              </a:extLst>
            </p:cNvPr>
            <p:cNvSpPr/>
            <p:nvPr userDrawn="1"/>
          </p:nvSpPr>
          <p:spPr>
            <a:xfrm rot="5400000">
              <a:off x="5534135" y="5524995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501AE6-6504-4184-9443-E89AFACF769D}"/>
                </a:ext>
              </a:extLst>
            </p:cNvPr>
            <p:cNvSpPr/>
            <p:nvPr userDrawn="1"/>
          </p:nvSpPr>
          <p:spPr>
            <a:xfrm rot="10800000">
              <a:off x="6096000" y="4963130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EE09B-6EE1-4BF2-85A3-DE69E91BC4C6}"/>
              </a:ext>
            </a:extLst>
          </p:cNvPr>
          <p:cNvSpPr/>
          <p:nvPr userDrawn="1"/>
        </p:nvSpPr>
        <p:spPr>
          <a:xfrm>
            <a:off x="472536" y="2986685"/>
            <a:ext cx="101523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0000" b="1" i="1" noProof="0" dirty="0">
                <a:solidFill>
                  <a:schemeClr val="bg1"/>
                </a:solidFill>
              </a:rPr>
              <a:t>Brug dem ikke </a:t>
            </a:r>
            <a:endParaRPr lang="da-DK" sz="10000" b="1" i="1" noProof="0" dirty="0"/>
          </a:p>
        </p:txBody>
      </p:sp>
      <p:sp>
        <p:nvSpPr>
          <p:cNvPr id="16" name="Do not use">
            <a:extLst>
              <a:ext uri="{FF2B5EF4-FFF2-40B4-BE49-F238E27FC236}">
                <a16:creationId xmlns:a16="http://schemas.microsoft.com/office/drawing/2014/main" id="{A8FA78FA-4D94-4717-B7C6-6F86378D6B01}"/>
              </a:ext>
            </a:extLst>
          </p:cNvPr>
          <p:cNvSpPr txBox="1"/>
          <p:nvPr userDrawn="1"/>
        </p:nvSpPr>
        <p:spPr>
          <a:xfrm>
            <a:off x="430214" y="5186455"/>
            <a:ext cx="11356974" cy="969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 dirty="0">
                <a:solidFill>
                  <a:schemeClr val="bg1"/>
                </a:solidFill>
              </a:rPr>
              <a:t>Pga. PowerPoints standard Kopier/Indsæt funktionalitet kan ekstra uønskede layouts forekomme.</a:t>
            </a:r>
            <a:endParaRPr lang="da-DK"/>
          </a:p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 dirty="0">
                <a:solidFill>
                  <a:schemeClr val="bg1"/>
                </a:solidFill>
              </a:rPr>
              <a:t>OBS! Layouts efter dette kan indeholde potentiel fortrolig information.</a:t>
            </a:r>
            <a:r>
              <a:rPr lang="da-DK" sz="1800" b="0" noProof="0" dirty="0">
                <a:solidFill>
                  <a:schemeClr val="bg1"/>
                </a:solidFill>
              </a:rPr>
              <a:t/>
            </a:r>
            <a:br>
              <a:rPr lang="da-DK" sz="1800" b="0" noProof="0" dirty="0">
                <a:solidFill>
                  <a:schemeClr val="bg1"/>
                </a:solidFill>
              </a:rPr>
            </a:br>
            <a:endParaRPr lang="da-DK" sz="1800" b="0" noProof="0" dirty="0">
              <a:solidFill>
                <a:schemeClr val="bg1"/>
              </a:solidFill>
            </a:endParaRPr>
          </a:p>
        </p:txBody>
      </p:sp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64CEB7DD-E8FE-47C7-8823-750A10754EB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69F9D4F1-47F6-43BF-A2BB-A3EBC9124D97}" type="datetime1">
              <a:rPr lang="da-DK" smtClean="0"/>
              <a:t>13-09-2024</a:t>
            </a:fld>
            <a:endParaRPr lang="da-DK" dirty="0"/>
          </a:p>
        </p:txBody>
      </p:sp>
      <p:sp>
        <p:nvSpPr>
          <p:cNvPr id="14" name="Footer Placeholder 8" hidden="1">
            <a:extLst>
              <a:ext uri="{FF2B5EF4-FFF2-40B4-BE49-F238E27FC236}">
                <a16:creationId xmlns:a16="http://schemas.microsoft.com/office/drawing/2014/main" id="{06739825-D1B6-4F3A-8216-BA5B32BD19E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5" name="Slide Number Placeholder 10" hidden="1">
            <a:extLst>
              <a:ext uri="{FF2B5EF4-FFF2-40B4-BE49-F238E27FC236}">
                <a16:creationId xmlns:a16="http://schemas.microsoft.com/office/drawing/2014/main" id="{A2244AC4-18E1-41D9-B6D4-4D2415BE8C3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1136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-24680" y="0"/>
            <a:ext cx="12216680" cy="6858000"/>
          </a:xfrm>
          <a:prstGeom prst="rect">
            <a:avLst/>
          </a:prstGeom>
          <a:noFill/>
        </p:spPr>
        <p:txBody>
          <a:bodyPr lIns="72000" tIns="72000" rIns="72000" anchor="t" anchorCtr="0"/>
          <a:lstStyle>
            <a:lvl1pPr marL="0" indent="0" algn="ctr">
              <a:buNone/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8" y="4437111"/>
            <a:ext cx="11830050" cy="2239913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lIns="522000" bIns="252000" anchor="b" anchorCtr="0"/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noProof="0" dirty="0"/>
              <a:t>Måned og år</a:t>
            </a:r>
            <a:endParaRPr lang="da-DK"/>
          </a:p>
        </p:txBody>
      </p:sp>
      <p:sp>
        <p:nvSpPr>
          <p:cNvPr id="5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701675" y="4699978"/>
            <a:ext cx="6690469" cy="1213460"/>
          </a:xfrm>
        </p:spPr>
        <p:txBody>
          <a:bodyPr anchor="t" anchorCtr="0">
            <a:normAutofit/>
          </a:bodyPr>
          <a:lstStyle>
            <a:lvl1pPr>
              <a:lnSpc>
                <a:spcPct val="90000"/>
              </a:lnSpc>
              <a:defRPr sz="3400" cap="none" baseline="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Indsæt titel</a:t>
            </a:r>
            <a:endParaRPr lang="da-DK"/>
          </a:p>
        </p:txBody>
      </p:sp>
      <p:sp>
        <p:nvSpPr>
          <p:cNvPr id="7" name="Slide Number Placeholder 5 (FAST)"/>
          <p:cNvSpPr txBox="1">
            <a:spLocks/>
          </p:cNvSpPr>
          <p:nvPr userDrawn="1"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6005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00B08C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  <a:prstGeom prst="rect">
            <a:avLst/>
          </a:prstGeo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bg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Indsæt emne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  <a:endParaRPr lang="da-DK"/>
          </a:p>
          <a:p>
            <a:pPr lvl="6"/>
            <a:r>
              <a:rPr lang="da-DK" dirty="0"/>
              <a:t>7</a:t>
            </a:r>
            <a:endParaRPr lang="da-DK"/>
          </a:p>
          <a:p>
            <a:pPr lvl="7"/>
            <a:r>
              <a:rPr lang="da-DK" dirty="0"/>
              <a:t>8</a:t>
            </a:r>
            <a:endParaRPr lang="da-DK"/>
          </a:p>
          <a:p>
            <a:pPr lvl="8"/>
            <a:r>
              <a:rPr lang="da-DK" dirty="0"/>
              <a:t>9</a:t>
            </a:r>
            <a:endParaRPr lang="da-DK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9416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3B5463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  <a:prstGeom prst="rect">
            <a:avLst/>
          </a:prstGeo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bg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Indsæt emne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  <a:endParaRPr lang="da-DK"/>
          </a:p>
          <a:p>
            <a:pPr lvl="6"/>
            <a:r>
              <a:rPr lang="da-DK" dirty="0"/>
              <a:t>7</a:t>
            </a:r>
            <a:endParaRPr lang="da-DK"/>
          </a:p>
          <a:p>
            <a:pPr lvl="7"/>
            <a:r>
              <a:rPr lang="da-DK" dirty="0"/>
              <a:t>8</a:t>
            </a:r>
            <a:endParaRPr lang="da-DK"/>
          </a:p>
          <a:p>
            <a:pPr lvl="8"/>
            <a:r>
              <a:rPr lang="da-DK" dirty="0"/>
              <a:t>9</a:t>
            </a:r>
            <a:endParaRPr lang="da-DK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1367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DBD9D6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  <a:prstGeom prst="rect">
            <a:avLst/>
          </a:prstGeo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tx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 dirty="0"/>
              <a:t>Indsæt emne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  <a:endParaRPr lang="da-DK"/>
          </a:p>
          <a:p>
            <a:pPr lvl="6"/>
            <a:r>
              <a:rPr lang="da-DK" dirty="0"/>
              <a:t>7</a:t>
            </a:r>
            <a:endParaRPr lang="da-DK"/>
          </a:p>
          <a:p>
            <a:pPr lvl="7"/>
            <a:r>
              <a:rPr lang="da-DK" dirty="0"/>
              <a:t>8</a:t>
            </a:r>
            <a:endParaRPr lang="da-DK"/>
          </a:p>
          <a:p>
            <a:pPr lvl="8"/>
            <a:r>
              <a:rPr lang="da-DK" dirty="0"/>
              <a:t>9</a:t>
            </a:r>
            <a:endParaRPr lang="da-DK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pic>
        <p:nvPicPr>
          <p:cNvPr id="1677664523" name="image" descr="{&quot;templafy&quot;:{&quot;id&quot;:&quot;09459f99-5db5-44ac-976a-32da37d66e64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76320" y="6042696"/>
            <a:ext cx="2534400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59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m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277A8AC-F640-4960-ADC6-30AC3801C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1675" y="361840"/>
            <a:ext cx="10785475" cy="936000"/>
          </a:xfrm>
        </p:spPr>
        <p:txBody>
          <a:bodyPr/>
          <a:lstStyle/>
          <a:p>
            <a:r>
              <a:rPr lang="da-DK" dirty="0"/>
              <a:t>Klik her for at tilføje titel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3833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rIns="1036800"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7" y="1449388"/>
            <a:ext cx="10784483" cy="4464049"/>
          </a:xfrm>
          <a:prstGeom prst="rect">
            <a:avLst/>
          </a:prstGeom>
        </p:spPr>
        <p:txBody>
          <a:bodyPr rIns="103680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6623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4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9056688" y="179387"/>
            <a:ext cx="2952750" cy="6497638"/>
          </a:xfrm>
          <a:prstGeom prst="rect">
            <a:avLst/>
          </a:prstGeom>
        </p:spPr>
        <p:txBody>
          <a:bodyPr lIns="72000" tIns="36000" rIns="72000" anchor="t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på rammen for at indsætte billede via Templafy og Images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6" y="363600"/>
            <a:ext cx="8075418" cy="936000"/>
          </a:xfrm>
        </p:spPr>
        <p:txBody>
          <a:bodyPr/>
          <a:lstStyle>
            <a:lvl1pPr>
              <a:defRPr cap="none" baseline="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7" y="1450800"/>
            <a:ext cx="8074675" cy="4464000"/>
          </a:xfrm>
          <a:prstGeom prst="rect">
            <a:avLst/>
          </a:prstGeom>
        </p:spPr>
        <p:txBody>
          <a:bodyPr rIns="144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4008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22947131" name="Logo" descr="{&quot;templafy&quot;:{&quot;id&quot;:&quot;2f58ddaa-934c-446e-9577-25a67b2ee27d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4" name="AutoShape 4">
            <a:extLst>
              <a:ext uri="{FF2B5EF4-FFF2-40B4-BE49-F238E27FC236}">
                <a16:creationId xmlns:a16="http://schemas.microsoft.com/office/drawing/2014/main" id="{BA604413-7CCC-4FA6-A273-C7717311D0A8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/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/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/>
                </a:solidFill>
                <a:cs typeface="Arial" charset="0"/>
              </a:rPr>
              <a:t>for at vise logoet</a:t>
            </a:r>
            <a:endParaRPr lang="da-D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58015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5705">
          <p15:clr>
            <a:srgbClr val="A4A3A4"/>
          </p15:clr>
        </p15:guide>
        <p15:guide id="2" pos="5528">
          <p15:clr>
            <a:srgbClr val="A4A3A4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3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8067600" y="179387"/>
            <a:ext cx="3941838" cy="6497638"/>
          </a:xfrm>
          <a:prstGeom prst="rect">
            <a:avLst/>
          </a:prstGeom>
        </p:spPr>
        <p:txBody>
          <a:bodyPr lIns="72000" tIns="36000" rIns="72000" anchor="t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2668" y="363600"/>
            <a:ext cx="7084462" cy="936000"/>
          </a:xfrm>
        </p:spPr>
        <p:txBody>
          <a:bodyPr/>
          <a:lstStyle>
            <a:lvl1pPr>
              <a:defRPr cap="none" baseline="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8" y="1450800"/>
            <a:ext cx="7084710" cy="4464000"/>
          </a:xfrm>
          <a:prstGeom prst="rect">
            <a:avLst/>
          </a:prstGeom>
        </p:spPr>
        <p:txBody>
          <a:bodyPr rIns="144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4008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23350376" name="Logo" descr="{&quot;templafy&quot;:{&quot;id&quot;:&quot;a3cb8520-ae4f-4543-a329-680a22a7141e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5" name="AutoShape 4">
            <a:extLst>
              <a:ext uri="{FF2B5EF4-FFF2-40B4-BE49-F238E27FC236}">
                <a16:creationId xmlns:a16="http://schemas.microsoft.com/office/drawing/2014/main" id="{6E0A83DE-F591-4D48-99C9-C41BC00857F6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/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/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/>
                </a:solidFill>
                <a:cs typeface="Arial" charset="0"/>
              </a:rPr>
              <a:t>for at vise logoet</a:t>
            </a:r>
            <a:endParaRPr lang="da-D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468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905">
          <p15:clr>
            <a:srgbClr val="A4A3A4"/>
          </p15:clr>
        </p15:guide>
        <p15:guide id="2" pos="5081">
          <p15:clr>
            <a:srgbClr val="A4A3A4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00B08C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  <a:prstGeom prst="rect">
            <a:avLst/>
          </a:prstGeo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bg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Indsæt emne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  <a:endParaRPr lang="da-DK"/>
          </a:p>
          <a:p>
            <a:pPr lvl="6"/>
            <a:r>
              <a:rPr lang="da-DK" dirty="0"/>
              <a:t>7</a:t>
            </a:r>
            <a:endParaRPr lang="da-DK"/>
          </a:p>
          <a:p>
            <a:pPr lvl="7"/>
            <a:r>
              <a:rPr lang="da-DK" dirty="0"/>
              <a:t>8</a:t>
            </a:r>
            <a:endParaRPr lang="da-DK"/>
          </a:p>
          <a:p>
            <a:pPr lvl="8"/>
            <a:r>
              <a:rPr lang="da-DK" dirty="0"/>
              <a:t>9</a:t>
            </a:r>
            <a:endParaRPr lang="da-DK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7035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5111750" cy="4464000"/>
          </a:xfrm>
          <a:prstGeom prst="rect">
            <a:avLst/>
          </a:prstGeom>
        </p:spPr>
        <p:txBody>
          <a:bodyPr rIns="144000"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450800"/>
            <a:ext cx="5112000" cy="4464000"/>
          </a:xfrm>
          <a:prstGeom prst="rect">
            <a:avLst/>
          </a:prstGeom>
        </p:spPr>
        <p:txBody>
          <a:bodyPr rIns="144000"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096000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>
              <a:solidFill>
                <a:schemeClr val="tx1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318364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662">
          <p15:clr>
            <a:srgbClr val="A4A3A4"/>
          </p15:clr>
        </p15:guide>
        <p15:guide id="2" pos="3839">
          <p15:clr>
            <a:srgbClr val="A4A3A4"/>
          </p15:clr>
        </p15:guide>
        <p15:guide id="3" pos="4016">
          <p15:clr>
            <a:srgbClr val="A4A3A4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  <a:prstGeom prst="rect">
            <a:avLst/>
          </a:prstGeom>
        </p:spPr>
        <p:txBody>
          <a:bodyPr rIns="144000"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  <a:prstGeom prst="rect">
            <a:avLst/>
          </a:prstGeom>
        </p:spPr>
        <p:txBody>
          <a:bodyPr rIns="144000"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  <a:prstGeom prst="rect">
            <a:avLst/>
          </a:prstGeom>
        </p:spPr>
        <p:txBody>
          <a:bodyPr rIns="144000"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</a:t>
            </a:r>
            <a:endParaRPr lang="da-DK"/>
          </a:p>
          <a:p>
            <a:pPr lvl="6"/>
            <a:r>
              <a:rPr lang="da-DK" noProof="0" dirty="0"/>
              <a:t>7</a:t>
            </a:r>
            <a:endParaRPr lang="da-DK"/>
          </a:p>
          <a:p>
            <a:pPr lvl="7"/>
            <a:r>
              <a:rPr lang="da-DK" noProof="0" dirty="0"/>
              <a:t>8</a:t>
            </a:r>
            <a:endParaRPr lang="da-DK"/>
          </a:p>
          <a:p>
            <a:pPr lvl="8"/>
            <a:r>
              <a:rPr lang="da-DK" noProof="0" dirty="0"/>
              <a:t>9</a:t>
            </a:r>
            <a:endParaRPr lang="da-DK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>
              <a:solidFill>
                <a:schemeClr val="tx1"/>
              </a:solidFill>
            </a:endParaRPr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46839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  <a:prstGeom prst="rect">
            <a:avLst/>
          </a:prstGeom>
        </p:spPr>
        <p:txBody>
          <a:bodyPr rIns="144000"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  <a:prstGeom prst="rect">
            <a:avLst/>
          </a:prstGeom>
        </p:spPr>
        <p:txBody>
          <a:bodyPr rIns="144000"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  <a:prstGeom prst="rect">
            <a:avLst/>
          </a:prstGeom>
        </p:spPr>
        <p:txBody>
          <a:bodyPr rIns="144000"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</a:t>
            </a:r>
            <a:endParaRPr lang="da-DK"/>
          </a:p>
          <a:p>
            <a:pPr lvl="6"/>
            <a:r>
              <a:rPr lang="da-DK" noProof="0" dirty="0"/>
              <a:t>7</a:t>
            </a:r>
            <a:endParaRPr lang="da-DK"/>
          </a:p>
          <a:p>
            <a:pPr lvl="7"/>
            <a:r>
              <a:rPr lang="da-DK" noProof="0" dirty="0"/>
              <a:t>8</a:t>
            </a:r>
            <a:endParaRPr lang="da-DK"/>
          </a:p>
          <a:p>
            <a:pPr lvl="8"/>
            <a:r>
              <a:rPr lang="da-DK" noProof="0" dirty="0"/>
              <a:t>9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91210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5" y="1450800"/>
            <a:ext cx="2426400" cy="4464000"/>
          </a:xfrm>
          <a:prstGeom prst="rect">
            <a:avLst/>
          </a:prstGeom>
        </p:spPr>
        <p:txBody>
          <a:bodyPr rIns="144000"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400">
                <a:solidFill>
                  <a:schemeClr val="tx1"/>
                </a:solidFill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488033" y="1450800"/>
            <a:ext cx="2426400" cy="4464000"/>
          </a:xfrm>
          <a:prstGeom prst="rect">
            <a:avLst/>
          </a:prstGeom>
        </p:spPr>
        <p:txBody>
          <a:bodyPr rIns="144000"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274391" y="1450800"/>
            <a:ext cx="2426400" cy="4464000"/>
          </a:xfrm>
          <a:prstGeom prst="rect">
            <a:avLst/>
          </a:prstGeom>
        </p:spPr>
        <p:txBody>
          <a:bodyPr rIns="144000"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</a:t>
            </a:r>
            <a:endParaRPr lang="da-DK"/>
          </a:p>
          <a:p>
            <a:pPr lvl="6"/>
            <a:r>
              <a:rPr lang="da-DK" noProof="0" dirty="0"/>
              <a:t>7</a:t>
            </a:r>
            <a:endParaRPr lang="da-DK"/>
          </a:p>
          <a:p>
            <a:pPr lvl="7"/>
            <a:r>
              <a:rPr lang="da-DK" noProof="0" dirty="0"/>
              <a:t>8</a:t>
            </a:r>
            <a:endParaRPr lang="da-DK"/>
          </a:p>
          <a:p>
            <a:pPr lvl="8"/>
            <a:r>
              <a:rPr lang="da-DK" noProof="0" dirty="0"/>
              <a:t>9</a:t>
            </a:r>
            <a:endParaRPr lang="da-DK"/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060750" y="1455600"/>
            <a:ext cx="2426400" cy="4459200"/>
          </a:xfrm>
          <a:prstGeom prst="rect">
            <a:avLst/>
          </a:prstGeom>
        </p:spPr>
        <p:txBody>
          <a:bodyPr rIns="144000"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</a:t>
            </a:r>
            <a:endParaRPr lang="da-DK"/>
          </a:p>
          <a:p>
            <a:pPr lvl="6"/>
            <a:r>
              <a:rPr lang="da-DK" noProof="0" dirty="0"/>
              <a:t>7</a:t>
            </a:r>
            <a:endParaRPr lang="da-DK"/>
          </a:p>
          <a:p>
            <a:pPr lvl="7"/>
            <a:r>
              <a:rPr lang="da-DK" noProof="0" dirty="0"/>
              <a:t>8</a:t>
            </a:r>
            <a:endParaRPr lang="da-DK"/>
          </a:p>
          <a:p>
            <a:pPr lvl="8"/>
            <a:r>
              <a:rPr lang="da-DK" noProof="0" dirty="0"/>
              <a:t>9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949601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5" pos="1970">
          <p15:clr>
            <a:srgbClr val="A4A3A4"/>
          </p15:clr>
        </p15:guide>
        <p15:guide id="6" pos="2197">
          <p15:clr>
            <a:srgbClr val="A4A3A4"/>
          </p15:clr>
        </p15:guide>
        <p15:guide id="7" pos="3725">
          <p15:clr>
            <a:srgbClr val="A4A3A4"/>
          </p15:clr>
        </p15:guide>
        <p15:guide id="8" pos="3952">
          <p15:clr>
            <a:srgbClr val="A4A3A4"/>
          </p15:clr>
        </p15:guide>
        <p15:guide id="9" pos="5481">
          <p15:clr>
            <a:srgbClr val="A4A3A4"/>
          </p15:clr>
        </p15:guide>
        <p15:guide id="10" pos="5707">
          <p15:clr>
            <a:srgbClr val="A4A3A4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2610000"/>
            <a:ext cx="3221038" cy="3303438"/>
          </a:xfrm>
          <a:prstGeom prst="rect">
            <a:avLst/>
          </a:prstGeo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5pPr>
            <a:lvl6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400">
                <a:solidFill>
                  <a:schemeClr val="tx1"/>
                </a:solidFill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2610000"/>
            <a:ext cx="3220050" cy="3303438"/>
          </a:xfrm>
          <a:prstGeom prst="rect">
            <a:avLst/>
          </a:prstGeo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2610000"/>
            <a:ext cx="3220050" cy="3303438"/>
          </a:xfrm>
          <a:prstGeom prst="rect">
            <a:avLst/>
          </a:prstGeo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0" indent="0" algn="ctr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3pPr>
            <a:lvl4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5pPr>
            <a:lvl6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6pPr>
            <a:lvl7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endParaRPr lang="da-DK" noProof="0" dirty="0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>
              <a:solidFill>
                <a:schemeClr val="tx1"/>
              </a:solidFill>
            </a:endParaRPr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>
              <a:solidFill>
                <a:schemeClr val="tx1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451B095-CF3A-4076-8D44-FE95CEE5E9F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844195" y="1453470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3F58AB7D-54E3-4084-923C-FE749FEF631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629289" y="1453470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7524BF0B-8CEC-4E44-8742-E707B0EF311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607" y="1453470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829332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  <p15:guide id="5" orient="horz" pos="1510">
          <p15:clr>
            <a:srgbClr val="A4A3A4"/>
          </p15:clr>
        </p15:guide>
        <p15:guide id="6" pos="1161">
          <p15:clr>
            <a:srgbClr val="A4A3A4"/>
          </p15:clr>
        </p15:guide>
        <p15:guide id="7" pos="1750">
          <p15:clr>
            <a:srgbClr val="A4A3A4"/>
          </p15:clr>
        </p15:guide>
        <p15:guide id="8" pos="3544">
          <p15:clr>
            <a:srgbClr val="A4A3A4"/>
          </p15:clr>
        </p15:guide>
        <p15:guide id="9" pos="4134">
          <p15:clr>
            <a:srgbClr val="A4A3A4"/>
          </p15:clr>
        </p15:guide>
        <p15:guide id="10" pos="5925">
          <p15:clr>
            <a:srgbClr val="A4A3A4"/>
          </p15:clr>
        </p15:guide>
        <p15:guide id="11" pos="6515">
          <p15:clr>
            <a:srgbClr val="A4A3A4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6402032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0" name="think-cell Slide" r:id="rId4" imgW="342" imgH="337" progId="TCLayout.ActiveDocument.1">
                  <p:embed/>
                </p:oleObj>
              </mc:Choice>
              <mc:Fallback>
                <p:oleObj name="think-cell Slide" r:id="rId4" imgW="342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701675" y="361840"/>
            <a:ext cx="10785475" cy="936000"/>
          </a:xfrm>
        </p:spPr>
        <p:txBody>
          <a:bodyPr vert="horz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135559" y="1383417"/>
            <a:ext cx="9351591" cy="1108800"/>
          </a:xfrm>
          <a:prstGeom prst="rect">
            <a:avLst/>
          </a:prstGeom>
        </p:spPr>
        <p:txBody>
          <a:bodyPr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dirty="0"/>
              <a:t>Klik her for at tilføje underoverskrift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135559" y="2516400"/>
            <a:ext cx="9351590" cy="1148400"/>
          </a:xfrm>
          <a:prstGeom prst="rect">
            <a:avLst/>
          </a:prstGeo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dirty="0"/>
              <a:t>Klik her for at tilføje underoverskrift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135559" y="3690000"/>
            <a:ext cx="9351590" cy="1144800"/>
          </a:xfrm>
          <a:prstGeom prst="rect">
            <a:avLst/>
          </a:prstGeo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135559" y="4860000"/>
            <a:ext cx="9351591" cy="1054800"/>
          </a:xfrm>
          <a:prstGeom prst="rect">
            <a:avLst/>
          </a:prstGeo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F058C-27D8-4D60-B55B-EE1703C75AF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2505563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9779C2-36AD-43BA-99FC-A34E95CF8078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3675182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BE8152-475F-425D-A076-79CF1E3E69F9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4844800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94792C7B-92A0-4FF6-B35D-F2AEB7880E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01675" y="1453470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C3A1B1E9-DECF-46F3-AAAB-6E78C85D04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01675" y="2620000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B0F61776-DD49-4690-AD42-D6ABADF90CF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01675" y="3797925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99D2927B-9BA1-4072-844B-1840D4566B7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01675" y="4975225"/>
            <a:ext cx="936000" cy="936000"/>
          </a:xfrm>
          <a:prstGeom prst="rect">
            <a:avLst/>
          </a:prstGeom>
        </p:spPr>
        <p:txBody>
          <a:bodyPr lIns="72000" rIns="72000" anchor="ctr" anchorCtr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495684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5" pos="1970">
          <p15:clr>
            <a:srgbClr val="A4A3A4"/>
          </p15:clr>
        </p15:guide>
        <p15:guide id="6" pos="2197">
          <p15:clr>
            <a:srgbClr val="A4A3A4"/>
          </p15:clr>
        </p15:guide>
        <p15:guide id="7" pos="3725">
          <p15:clr>
            <a:srgbClr val="A4A3A4"/>
          </p15:clr>
        </p15:guide>
        <p15:guide id="8" pos="3952">
          <p15:clr>
            <a:srgbClr val="A4A3A4"/>
          </p15:clr>
        </p15:guide>
        <p15:guide id="9" pos="5481">
          <p15:clr>
            <a:srgbClr val="A4A3A4"/>
          </p15:clr>
        </p15:guide>
        <p15:guide id="10" pos="5707">
          <p15:clr>
            <a:srgbClr val="A4A3A4"/>
          </p15:clr>
        </p15:guide>
        <p15:guide id="11" pos="1031">
          <p15:clr>
            <a:srgbClr val="A4A3A4"/>
          </p15:clr>
        </p15:guide>
        <p15:guide id="12" orient="horz" pos="1508">
          <p15:clr>
            <a:srgbClr val="A4A3A4"/>
          </p15:clr>
        </p15:guide>
        <p15:guide id="13" orient="horz" pos="2240">
          <p15:clr>
            <a:srgbClr val="A4A3A4"/>
          </p15:clr>
        </p15:guide>
        <p15:guide id="14" orient="horz" pos="1650">
          <p15:clr>
            <a:srgbClr val="A4A3A4"/>
          </p15:clr>
        </p15:guide>
        <p15:guide id="15" orient="horz" pos="2392">
          <p15:clr>
            <a:srgbClr val="A4A3A4"/>
          </p15:clr>
        </p15:guide>
        <p15:guide id="16" orient="horz" pos="2982">
          <p15:clr>
            <a:srgbClr val="A4A3A4"/>
          </p15:clr>
        </p15:guide>
        <p15:guide id="17" orient="horz" pos="4320">
          <p15:clr>
            <a:srgbClr val="A4A3A4"/>
          </p15:clr>
        </p15:guide>
        <p15:guide id="18" orient="horz" pos="3133">
          <p15:clr>
            <a:srgbClr val="A4A3A4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Statement    (kort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701675" y="1357273"/>
            <a:ext cx="10785475" cy="4566398"/>
          </a:xfrm>
        </p:spPr>
        <p:txBody>
          <a:bodyPr rIns="0"/>
          <a:lstStyle>
            <a:lvl1pPr algn="ctr">
              <a:lnSpc>
                <a:spcPct val="88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tekst</a:t>
            </a:r>
            <a:endParaRPr lang="da-DK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748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6383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m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0566567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04" name="think-cell Slide" r:id="rId4" imgW="342" imgH="337" progId="TCLayout.ActiveDocument.1">
                  <p:embed/>
                </p:oleObj>
              </mc:Choice>
              <mc:Fallback>
                <p:oleObj name="think-cell Slide" r:id="rId4" imgW="342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9277A8AC-F640-4960-ADC6-30AC3801C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1675" y="361840"/>
            <a:ext cx="10785475" cy="936000"/>
          </a:xfrm>
        </p:spPr>
        <p:txBody>
          <a:bodyPr vert="horz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2816077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lut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prstGeom prst="rect">
            <a:avLst/>
          </a:prstGeom>
          <a:noFill/>
        </p:spPr>
        <p:txBody>
          <a:bodyPr lIns="72000" tIns="36000" rIns="720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4779149"/>
            <a:ext cx="11255000" cy="1897875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lIns="234000" tIns="234000" rIns="2970000" bIns="23400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Skriv kontaktdata</a:t>
            </a:r>
            <a:endParaRPr lang="da-DK"/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B3CC375C-A6A8-4D1F-9065-67771B3085EF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  <p:sp>
        <p:nvSpPr>
          <p:cNvPr id="5" name="Slide Number Placeholder 5 (FAST)"/>
          <p:cNvSpPr txBox="1">
            <a:spLocks/>
          </p:cNvSpPr>
          <p:nvPr userDrawn="1"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6004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>
            <a:extLst>
              <a:ext uri="{FF2B5EF4-FFF2-40B4-BE49-F238E27FC236}">
                <a16:creationId xmlns:a16="http://schemas.microsoft.com/office/drawing/2014/main" id="{86940190-31B3-4285-B172-A74BDBF7AF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45027" y="1255687"/>
            <a:ext cx="2700000" cy="469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BILLEDER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fra Templafy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den blå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Templafy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knap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dropdown menuen, vælg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Images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eller 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Images</a:t>
            </a:r>
            <a:r>
              <a:rPr lang="da-DK" altLang="da-DK" sz="900" b="0" i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knappen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 Templafy vinduet i højre side af skærmen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billede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På slides med billedpladsholder, klik på ikonet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 billede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ændre billedets fokus/størrelse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Ønsker du at skalere billedet, så hold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-knappen nede, mens du trækker i billedets hjørner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Hvis du sletter billedet og indsætter et nyt, kan billedet lægge sig foran tekst og grafik. Hvis dette sker, højreklik på billedet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Placer bagest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HJÆLPELINJER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Hjælpelinjer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Alt + F9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hurtig visning af hjælpelinjer</a:t>
            </a:r>
            <a:endParaRPr lang="da-DK" alt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EB0E7C24-B1F4-440B-ABFD-7BE7799C986C}"/>
              </a:ext>
            </a:extLst>
          </p:cNvPr>
          <p:cNvGrpSpPr/>
          <p:nvPr userDrawn="1"/>
        </p:nvGrpSpPr>
        <p:grpSpPr>
          <a:xfrm>
            <a:off x="7131861" y="1366876"/>
            <a:ext cx="676669" cy="997704"/>
            <a:chOff x="6442771" y="2574072"/>
            <a:chExt cx="676669" cy="997704"/>
          </a:xfrm>
        </p:grpSpPr>
        <p:pic>
          <p:nvPicPr>
            <p:cNvPr id="20" name="Billede 19">
              <a:extLst>
                <a:ext uri="{FF2B5EF4-FFF2-40B4-BE49-F238E27FC236}">
                  <a16:creationId xmlns:a16="http://schemas.microsoft.com/office/drawing/2014/main" id="{97D49D67-0656-4D65-BDC8-19DC3FA200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6442771" y="2574072"/>
              <a:ext cx="305786" cy="365851"/>
            </a:xfrm>
            <a:prstGeom prst="rect">
              <a:avLst/>
            </a:prstGeom>
          </p:spPr>
        </p:pic>
        <p:pic>
          <p:nvPicPr>
            <p:cNvPr id="21" name="Billede 20">
              <a:extLst>
                <a:ext uri="{FF2B5EF4-FFF2-40B4-BE49-F238E27FC236}">
                  <a16:creationId xmlns:a16="http://schemas.microsoft.com/office/drawing/2014/main" id="{0BC3FA04-2488-4F3A-A6FA-54AB316150D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1432" t="16308" r="2422" b="1509"/>
            <a:stretch/>
          </p:blipFill>
          <p:spPr>
            <a:xfrm>
              <a:off x="6444587" y="2943287"/>
              <a:ext cx="674853" cy="628489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sp>
        <p:nvSpPr>
          <p:cNvPr id="23" name="Text Box 3">
            <a:extLst>
              <a:ext uri="{FF2B5EF4-FFF2-40B4-BE49-F238E27FC236}">
                <a16:creationId xmlns:a16="http://schemas.microsoft.com/office/drawing/2014/main" id="{16A5B6A0-03E8-41F0-86AC-378C5C3FB6B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452256" y="1255687"/>
            <a:ext cx="2627202" cy="46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SIDEHOVED &amp; -FOD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det sidste i din præsentation, så ændringerne slår igennem på alle slides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Sidehoved og Sidefod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(indtast evt. tekst i sidefod)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hvis det kun skal være på et enkelt slide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altLang="da-DK" sz="16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COPY/PASTE INDHOLD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Du har 2 muligheder, når du kopierer gammelt indhold over i din nye præsentation: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Best practice: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Opret et slide i din nye præsentation og kopier ét indholdselement ad gangen (fx kopier al tekst fra én tekstboks)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kopier et helt slide over i din nye præsentation og vælg derefter et passende layout . Husk at slette de gamle, forkerte layouts (gå i Vis &gt; Slidemaster og slet dem)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SLIDES &amp; SLIDE ELEMENTS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prædefineret slides og elementer fra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Templafy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knappen.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Slides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Slide elements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dropdown menuen eller knapperne i Templafy vinduet i højre side af skærmen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51D73D8C-1A2D-434D-8578-06D3B043BE4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0731" y="1255687"/>
            <a:ext cx="2232000" cy="4682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TYPOGRAFIER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skifte fra et niveau til et næste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Alternativt kan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listeniveau bruges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sz="900" b="1" noProof="1">
                <a:latin typeface="+mn-lt"/>
                <a:cs typeface="Arial" panose="020B0604020202020204" pitchFamily="34" charset="0"/>
              </a:rPr>
              <a:t>TIP: Brug</a:t>
            </a:r>
            <a:r>
              <a:rPr lang="da-DK" sz="900" b="1" baseline="0" noProof="1">
                <a:latin typeface="+mn-lt"/>
                <a:cs typeface="Arial" panose="020B0604020202020204" pitchFamily="34" charset="0"/>
              </a:rPr>
              <a:t> bullet knappen</a:t>
            </a:r>
            <a:endParaRPr lang="da-DK" sz="900" b="1" noProof="1"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Fjern bullet for almindelig tekst.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bullet knappen for at sætte korrekt bullet igen.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SLIDES &amp; LAYOUTS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Nyt Slide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 for at indsætte nyt slide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Ændre layout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pilen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ved siden af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Layout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få vist en dropdown menu af mulige slides layout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 slide</a:t>
            </a:r>
            <a:endParaRPr lang="da-DK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nulstille placering, størrelse og formatering af pladsholdere til layoutets oprindelige design 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29" name="Picture 2">
            <a:extLst>
              <a:ext uri="{FF2B5EF4-FFF2-40B4-BE49-F238E27FC236}">
                <a16:creationId xmlns:a16="http://schemas.microsoft.com/office/drawing/2014/main" id="{67CFEA91-5609-48D9-BC31-25A4F250229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55194" y="3097705"/>
            <a:ext cx="257143" cy="285714"/>
          </a:xfrm>
          <a:prstGeom prst="rect">
            <a:avLst/>
          </a:prstGeom>
        </p:spPr>
      </p:pic>
      <p:pic>
        <p:nvPicPr>
          <p:cNvPr id="32" name="Picture 29">
            <a:extLst>
              <a:ext uri="{FF2B5EF4-FFF2-40B4-BE49-F238E27FC236}">
                <a16:creationId xmlns:a16="http://schemas.microsoft.com/office/drawing/2014/main" id="{336B7D6F-306E-4198-B5D8-8300D5EEC9D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55194" y="2393539"/>
            <a:ext cx="457143" cy="257143"/>
          </a:xfrm>
          <a:prstGeom prst="rect">
            <a:avLst/>
          </a:prstGeom>
        </p:spPr>
      </p:pic>
      <p:pic>
        <p:nvPicPr>
          <p:cNvPr id="34" name="Billede 33">
            <a:extLst>
              <a:ext uri="{FF2B5EF4-FFF2-40B4-BE49-F238E27FC236}">
                <a16:creationId xmlns:a16="http://schemas.microsoft.com/office/drawing/2014/main" id="{8B7D4B5D-5105-4B08-9F8D-29962C5C240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55194" y="3907575"/>
            <a:ext cx="308589" cy="528030"/>
          </a:xfrm>
          <a:prstGeom prst="rect">
            <a:avLst/>
          </a:prstGeom>
        </p:spPr>
      </p:pic>
      <p:pic>
        <p:nvPicPr>
          <p:cNvPr id="36" name="Billede 35">
            <a:extLst>
              <a:ext uri="{FF2B5EF4-FFF2-40B4-BE49-F238E27FC236}">
                <a16:creationId xmlns:a16="http://schemas.microsoft.com/office/drawing/2014/main" id="{10574EF6-7E2E-460C-A32A-3DDD4B75BC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3031"/>
          <a:stretch/>
        </p:blipFill>
        <p:spPr>
          <a:xfrm>
            <a:off x="2955194" y="5284687"/>
            <a:ext cx="496606" cy="172842"/>
          </a:xfrm>
          <a:prstGeom prst="rect">
            <a:avLst/>
          </a:prstGeom>
        </p:spPr>
      </p:pic>
      <p:pic>
        <p:nvPicPr>
          <p:cNvPr id="38" name="Picture 33">
            <a:extLst>
              <a:ext uri="{FF2B5EF4-FFF2-40B4-BE49-F238E27FC236}">
                <a16:creationId xmlns:a16="http://schemas.microsoft.com/office/drawing/2014/main" id="{26F154F3-5A17-41F1-9B46-FCA4D9945F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3901" t="45142" r="62601" b="9046"/>
          <a:stretch/>
        </p:blipFill>
        <p:spPr>
          <a:xfrm>
            <a:off x="7131861" y="2659382"/>
            <a:ext cx="341204" cy="321707"/>
          </a:xfrm>
          <a:prstGeom prst="rect">
            <a:avLst/>
          </a:prstGeom>
        </p:spPr>
      </p:pic>
      <p:pic>
        <p:nvPicPr>
          <p:cNvPr id="39" name="Billede 38">
            <a:extLst>
              <a:ext uri="{FF2B5EF4-FFF2-40B4-BE49-F238E27FC236}">
                <a16:creationId xmlns:a16="http://schemas.microsoft.com/office/drawing/2014/main" id="{9BB80CE2-5590-41B1-90B8-FB96BC0E66DC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199577" y="3275891"/>
            <a:ext cx="366043" cy="480431"/>
          </a:xfrm>
          <a:prstGeom prst="rect">
            <a:avLst/>
          </a:prstGeom>
        </p:spPr>
      </p:pic>
      <p:sp>
        <p:nvSpPr>
          <p:cNvPr id="44" name="Fast overskrift">
            <a:extLst>
              <a:ext uri="{FF2B5EF4-FFF2-40B4-BE49-F238E27FC236}">
                <a16:creationId xmlns:a16="http://schemas.microsoft.com/office/drawing/2014/main" id="{7AE3BB46-77B5-4BE0-A557-B2DBAB09F17D}"/>
              </a:ext>
            </a:extLst>
          </p:cNvPr>
          <p:cNvSpPr txBox="1"/>
          <p:nvPr userDrawn="1"/>
        </p:nvSpPr>
        <p:spPr>
          <a:xfrm>
            <a:off x="701675" y="324738"/>
            <a:ext cx="10947398" cy="68613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da-DK" sz="2800" b="0" noProof="1">
                <a:solidFill>
                  <a:srgbClr val="031D5C"/>
                </a:solidFill>
                <a:latin typeface="+mj-lt"/>
                <a:cs typeface="Arial" panose="020B0604020202020204" pitchFamily="34" charset="0"/>
              </a:rPr>
              <a:t>TIPS &amp; TRICKS - DIN BRUGERGUIDE</a:t>
            </a:r>
            <a:endParaRPr lang="da-DK"/>
          </a:p>
        </p:txBody>
      </p:sp>
      <p:pic>
        <p:nvPicPr>
          <p:cNvPr id="1026" name="Picture 2" descr="C:\Users\MAV~1.SKA\AppData\Local\Temp\SNAGHTMLe48c1e.PNG">
            <a:extLst>
              <a:ext uri="{FF2B5EF4-FFF2-40B4-BE49-F238E27FC236}">
                <a16:creationId xmlns:a16="http://schemas.microsoft.com/office/drawing/2014/main" id="{D585BA4E-F627-486D-80B3-0CE0EDC592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334" y="4804821"/>
            <a:ext cx="650850" cy="97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96A17E0-59D7-48F4-8A7B-898B5B7B3361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2946051" y="4551931"/>
            <a:ext cx="475428" cy="176762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9D257D03-9779-4535-98A8-F6E165A0B27F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992821" y="1821214"/>
            <a:ext cx="440195" cy="543366"/>
          </a:xfrm>
          <a:prstGeom prst="rect">
            <a:avLst/>
          </a:prstGeom>
        </p:spPr>
      </p:pic>
      <p:sp>
        <p:nvSpPr>
          <p:cNvPr id="26" name="Date Placeholder 6" hidden="1">
            <a:extLst>
              <a:ext uri="{FF2B5EF4-FFF2-40B4-BE49-F238E27FC236}">
                <a16:creationId xmlns:a16="http://schemas.microsoft.com/office/drawing/2014/main" id="{77A12538-135F-4FF2-A008-DD8778997A8B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C246A9FC-C27C-4B52-845D-6E56F32A682F}" type="datetime1">
              <a:rPr lang="da-DK" smtClean="0"/>
              <a:t>13-09-2024</a:t>
            </a:fld>
            <a:endParaRPr lang="da-DK" dirty="0"/>
          </a:p>
        </p:txBody>
      </p:sp>
      <p:sp>
        <p:nvSpPr>
          <p:cNvPr id="30" name="Footer Placeholder 8" hidden="1">
            <a:extLst>
              <a:ext uri="{FF2B5EF4-FFF2-40B4-BE49-F238E27FC236}">
                <a16:creationId xmlns:a16="http://schemas.microsoft.com/office/drawing/2014/main" id="{A42D56E7-CDF6-4E80-AFF3-D415EB0F22A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31" name="Slide Number Placeholder 10" hidden="1">
            <a:extLst>
              <a:ext uri="{FF2B5EF4-FFF2-40B4-BE49-F238E27FC236}">
                <a16:creationId xmlns:a16="http://schemas.microsoft.com/office/drawing/2014/main" id="{42EB6738-FD94-43D4-9716-64D106B23C6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05973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3B5463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  <a:prstGeom prst="rect">
            <a:avLst/>
          </a:prstGeo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bg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Indsæt emne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  <a:endParaRPr lang="da-DK"/>
          </a:p>
          <a:p>
            <a:pPr lvl="6"/>
            <a:r>
              <a:rPr lang="da-DK" dirty="0"/>
              <a:t>7</a:t>
            </a:r>
            <a:endParaRPr lang="da-DK"/>
          </a:p>
          <a:p>
            <a:pPr lvl="7"/>
            <a:r>
              <a:rPr lang="da-DK" dirty="0"/>
              <a:t>8</a:t>
            </a:r>
            <a:endParaRPr lang="da-DK"/>
          </a:p>
          <a:p>
            <a:pPr lvl="8"/>
            <a:r>
              <a:rPr lang="da-DK" dirty="0"/>
              <a:t>9</a:t>
            </a:r>
            <a:endParaRPr lang="da-DK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7802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&gt;Brug ikke layouts efter dette &gt;&gt;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24504-36FD-4753-851D-5B7D02D4A2D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63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buClr>
                <a:srgbClr val="003755"/>
              </a:buClr>
            </a:pPr>
            <a:endParaRPr lang="da-DK" sz="1400" dirty="0" err="1">
              <a:solidFill>
                <a:schemeClr val="tx1"/>
              </a:solidFill>
            </a:endParaRPr>
          </a:p>
        </p:txBody>
      </p:sp>
      <p:sp>
        <p:nvSpPr>
          <p:cNvPr id="5" name="Do not use"/>
          <p:cNvSpPr txBox="1"/>
          <p:nvPr userDrawn="1"/>
        </p:nvSpPr>
        <p:spPr>
          <a:xfrm>
            <a:off x="430213" y="656823"/>
            <a:ext cx="11356977" cy="289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4400" b="0" noProof="0" dirty="0">
                <a:solidFill>
                  <a:schemeClr val="bg1"/>
                </a:solidFill>
              </a:rPr>
              <a:t>Hvis du ser andre </a:t>
            </a:r>
            <a:r>
              <a:rPr lang="da-DK" sz="4400" b="1" i="1" noProof="0" dirty="0">
                <a:solidFill>
                  <a:schemeClr val="bg1"/>
                </a:solidFill>
              </a:rPr>
              <a:t>layouts efter dette,</a:t>
            </a:r>
            <a:r>
              <a:rPr lang="da-DK" sz="4400" b="0" i="0" noProof="0" dirty="0">
                <a:solidFill>
                  <a:schemeClr val="bg1"/>
                </a:solidFill>
              </a:rPr>
              <a:t/>
            </a:r>
            <a:br>
              <a:rPr lang="da-DK" sz="4400" b="0" i="0" noProof="0" dirty="0">
                <a:solidFill>
                  <a:schemeClr val="bg1"/>
                </a:solidFill>
              </a:rPr>
            </a:br>
            <a:r>
              <a:rPr lang="da-DK" sz="4400" b="0" noProof="0" dirty="0">
                <a:solidFill>
                  <a:schemeClr val="bg1"/>
                </a:solidFill>
              </a:rPr>
              <a:t>brug dem ikke. Disse layouts </a:t>
            </a:r>
            <a:r>
              <a:rPr lang="da-DK" sz="4400" b="1" i="1" u="none" noProof="0" dirty="0">
                <a:solidFill>
                  <a:schemeClr val="bg1"/>
                </a:solidFill>
              </a:rPr>
              <a:t>tilhører ikke </a:t>
            </a:r>
            <a:r>
              <a:rPr lang="da-DK" sz="4400" b="0" i="0" u="none" noProof="0" dirty="0">
                <a:solidFill>
                  <a:schemeClr val="bg1"/>
                </a:solidFill>
              </a:rPr>
              <a:t>vores </a:t>
            </a:r>
            <a:r>
              <a:rPr lang="da-DK" sz="4400" b="0" i="0" u="none" noProof="1">
                <a:solidFill>
                  <a:schemeClr val="bg1"/>
                </a:solidFill>
              </a:rPr>
              <a:t>corporate</a:t>
            </a:r>
            <a:r>
              <a:rPr lang="da-DK" sz="4400" b="0" noProof="0" dirty="0">
                <a:solidFill>
                  <a:schemeClr val="bg1"/>
                </a:solidFill>
              </a:rPr>
              <a:t>skabelon.</a:t>
            </a:r>
            <a:r>
              <a:rPr lang="da-DK" sz="2800" b="0" noProof="0" dirty="0">
                <a:solidFill>
                  <a:schemeClr val="bg1"/>
                </a:solidFill>
              </a:rPr>
              <a:t/>
            </a:r>
            <a:br>
              <a:rPr lang="da-DK" sz="2800" b="0" noProof="0" dirty="0">
                <a:solidFill>
                  <a:schemeClr val="bg1"/>
                </a:solidFill>
              </a:rPr>
            </a:br>
            <a:r>
              <a:rPr lang="da-DK" sz="2800" b="0" noProof="0" dirty="0">
                <a:solidFill>
                  <a:schemeClr val="bg1"/>
                </a:solidFill>
              </a:rPr>
              <a:t/>
            </a:r>
            <a:br>
              <a:rPr lang="da-DK" sz="2800" b="0" noProof="0" dirty="0">
                <a:solidFill>
                  <a:schemeClr val="bg1"/>
                </a:solidFill>
              </a:rPr>
            </a:br>
            <a:endParaRPr lang="da-DK" sz="2800" b="0" noProof="0" dirty="0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B5E5A-DA85-4D5B-80B9-F94482F55D76}"/>
              </a:ext>
            </a:extLst>
          </p:cNvPr>
          <p:cNvGrpSpPr/>
          <p:nvPr userDrawn="1"/>
        </p:nvGrpSpPr>
        <p:grpSpPr>
          <a:xfrm rot="8100000">
            <a:off x="10404874" y="3325226"/>
            <a:ext cx="1036788" cy="1036788"/>
            <a:chOff x="6096000" y="4963130"/>
            <a:chExt cx="1456719" cy="1456719"/>
          </a:xfrm>
          <a:solidFill>
            <a:schemeClr val="bg1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823227E-A862-4A7F-BC20-0D107430AB2C}"/>
                </a:ext>
              </a:extLst>
            </p:cNvPr>
            <p:cNvSpPr/>
            <p:nvPr userDrawn="1"/>
          </p:nvSpPr>
          <p:spPr>
            <a:xfrm rot="5400000">
              <a:off x="5534135" y="5524995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501AE6-6504-4184-9443-E89AFACF769D}"/>
                </a:ext>
              </a:extLst>
            </p:cNvPr>
            <p:cNvSpPr/>
            <p:nvPr userDrawn="1"/>
          </p:nvSpPr>
          <p:spPr>
            <a:xfrm rot="10800000">
              <a:off x="6096000" y="4963130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EE09B-6EE1-4BF2-85A3-DE69E91BC4C6}"/>
              </a:ext>
            </a:extLst>
          </p:cNvPr>
          <p:cNvSpPr/>
          <p:nvPr userDrawn="1"/>
        </p:nvSpPr>
        <p:spPr>
          <a:xfrm>
            <a:off x="472536" y="2986685"/>
            <a:ext cx="101523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0000" b="1" i="1" noProof="0" dirty="0">
                <a:solidFill>
                  <a:schemeClr val="bg1"/>
                </a:solidFill>
              </a:rPr>
              <a:t>Brug dem ikke </a:t>
            </a:r>
            <a:endParaRPr lang="da-DK" sz="10000" b="1" i="1" noProof="0" dirty="0"/>
          </a:p>
        </p:txBody>
      </p:sp>
      <p:sp>
        <p:nvSpPr>
          <p:cNvPr id="16" name="Do not use">
            <a:extLst>
              <a:ext uri="{FF2B5EF4-FFF2-40B4-BE49-F238E27FC236}">
                <a16:creationId xmlns:a16="http://schemas.microsoft.com/office/drawing/2014/main" id="{A8FA78FA-4D94-4717-B7C6-6F86378D6B01}"/>
              </a:ext>
            </a:extLst>
          </p:cNvPr>
          <p:cNvSpPr txBox="1"/>
          <p:nvPr userDrawn="1"/>
        </p:nvSpPr>
        <p:spPr>
          <a:xfrm>
            <a:off x="430214" y="5186455"/>
            <a:ext cx="11356974" cy="969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 dirty="0">
                <a:solidFill>
                  <a:schemeClr val="bg1"/>
                </a:solidFill>
              </a:rPr>
              <a:t>Pga. PowerPoints standard Kopier/Indsæt funktionalitet kan ekstra uønskede layouts forekomme.</a:t>
            </a:r>
            <a:endParaRPr lang="da-DK"/>
          </a:p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 dirty="0">
                <a:solidFill>
                  <a:schemeClr val="bg1"/>
                </a:solidFill>
              </a:rPr>
              <a:t>OBS! Layouts efter dette kan indeholde potentiel fortrolig information.</a:t>
            </a:r>
            <a:r>
              <a:rPr lang="da-DK" sz="1800" b="0" noProof="0" dirty="0">
                <a:solidFill>
                  <a:schemeClr val="bg1"/>
                </a:solidFill>
              </a:rPr>
              <a:t/>
            </a:r>
            <a:br>
              <a:rPr lang="da-DK" sz="1800" b="0" noProof="0" dirty="0">
                <a:solidFill>
                  <a:schemeClr val="bg1"/>
                </a:solidFill>
              </a:rPr>
            </a:br>
            <a:endParaRPr lang="da-DK" sz="1800" b="0" noProof="0" dirty="0">
              <a:solidFill>
                <a:schemeClr val="bg1"/>
              </a:solidFill>
            </a:endParaRPr>
          </a:p>
        </p:txBody>
      </p:sp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64CEB7DD-E8FE-47C7-8823-750A10754EB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8BB4E79D-4523-449D-B869-D863E628A0F2}" type="datetime1">
              <a:rPr lang="da-DK" smtClean="0"/>
              <a:t>13-09-2024</a:t>
            </a:fld>
            <a:endParaRPr lang="da-DK" dirty="0"/>
          </a:p>
        </p:txBody>
      </p:sp>
      <p:sp>
        <p:nvSpPr>
          <p:cNvPr id="14" name="Footer Placeholder 8" hidden="1">
            <a:extLst>
              <a:ext uri="{FF2B5EF4-FFF2-40B4-BE49-F238E27FC236}">
                <a16:creationId xmlns:a16="http://schemas.microsoft.com/office/drawing/2014/main" id="{06739825-D1B6-4F3A-8216-BA5B32BD19E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5" name="Slide Number Placeholder 10" hidden="1">
            <a:extLst>
              <a:ext uri="{FF2B5EF4-FFF2-40B4-BE49-F238E27FC236}">
                <a16:creationId xmlns:a16="http://schemas.microsoft.com/office/drawing/2014/main" id="{A2244AC4-18E1-41D9-B6D4-4D2415BE8C3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78449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2243898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84" name="think-cell Slide" r:id="rId4" imgW="342" imgH="337" progId="TCLayout.ActiveDocument.1">
                  <p:embed/>
                </p:oleObj>
              </mc:Choice>
              <mc:Fallback>
                <p:oleObj name="think-cell Slide" r:id="rId4" imgW="342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Baggrund"/>
          <p:cNvSpPr/>
          <p:nvPr userDrawn="1"/>
        </p:nvSpPr>
        <p:spPr bwMode="auto">
          <a:xfrm>
            <a:off x="1838" y="0"/>
            <a:ext cx="12190161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77A8AC-F640-4960-ADC6-30AC3801C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7" name="Slide Number Placeholder 5 (FAST)"/>
          <p:cNvSpPr txBox="1">
            <a:spLocks/>
          </p:cNvSpPr>
          <p:nvPr userDrawn="1"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657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8300563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08" name="think-cell Slide" r:id="rId4" imgW="342" imgH="337" progId="TCLayout.ActiveDocument.1">
                  <p:embed/>
                </p:oleObj>
              </mc:Choice>
              <mc:Fallback>
                <p:oleObj name="think-cell Slide" r:id="rId4" imgW="342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 rIns="1036800"/>
          <a:lstStyle>
            <a:lvl1pPr>
              <a:defRPr cap="none" baseline="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3353099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4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9056688" y="179387"/>
            <a:ext cx="2952750" cy="6497638"/>
          </a:xfrm>
          <a:prstGeom prst="rect">
            <a:avLst/>
          </a:prstGeom>
        </p:spPr>
        <p:txBody>
          <a:bodyPr lIns="72000" tIns="36000" rIns="7200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Klik på rammen for at indsætte billede via Templafy og Images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6" y="363600"/>
            <a:ext cx="8075418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7" y="1450800"/>
            <a:ext cx="8074675" cy="4464000"/>
          </a:xfrm>
          <a:prstGeom prst="rect">
            <a:avLst/>
          </a:prstGeom>
        </p:spPr>
        <p:txBody>
          <a:bodyPr rIns="14400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4008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22947131" name="Logo" descr="{&quot;templafy&quot;:{&quot;id&quot;:&quot;2f58ddaa-934c-446e-9577-25a67b2ee27d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4" name="AutoShape 4">
            <a:extLst>
              <a:ext uri="{FF2B5EF4-FFF2-40B4-BE49-F238E27FC236}">
                <a16:creationId xmlns:a16="http://schemas.microsoft.com/office/drawing/2014/main" id="{BA604413-7CCC-4FA6-A273-C7717311D0A8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929911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5705">
          <p15:clr>
            <a:srgbClr val="A4A3A4"/>
          </p15:clr>
        </p15:guide>
        <p15:guide id="2" pos="5528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25.xml"/><Relationship Id="rId21" Type="http://schemas.openxmlformats.org/officeDocument/2006/relationships/vmlDrawing" Target="../drawings/vmlDrawing8.v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23" Type="http://schemas.openxmlformats.org/officeDocument/2006/relationships/oleObject" Target="../embeddings/oleObject8.bin"/><Relationship Id="rId10" Type="http://schemas.openxmlformats.org/officeDocument/2006/relationships/slideLayout" Target="../slideLayouts/slideLayout32.xml"/><Relationship Id="rId19" Type="http://schemas.openxmlformats.org/officeDocument/2006/relationships/slideLayout" Target="../slideLayouts/slideLayout41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Relationship Id="rId22" Type="http://schemas.openxmlformats.org/officeDocument/2006/relationships/tags" Target="../tags/tag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1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44.xml"/><Relationship Id="rId21" Type="http://schemas.openxmlformats.org/officeDocument/2006/relationships/vmlDrawing" Target="../drawings/vmlDrawing11.v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17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3.xml"/><Relationship Id="rId16" Type="http://schemas.openxmlformats.org/officeDocument/2006/relationships/slideLayout" Target="../slideLayouts/slideLayout57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56.xml"/><Relationship Id="rId23" Type="http://schemas.openxmlformats.org/officeDocument/2006/relationships/oleObject" Target="../embeddings/oleObject11.bin"/><Relationship Id="rId10" Type="http://schemas.openxmlformats.org/officeDocument/2006/relationships/slideLayout" Target="../slideLayouts/slideLayout51.xml"/><Relationship Id="rId19" Type="http://schemas.openxmlformats.org/officeDocument/2006/relationships/slideLayout" Target="../slideLayouts/slideLayout60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Relationship Id="rId22" Type="http://schemas.openxmlformats.org/officeDocument/2006/relationships/tags" Target="../tags/tag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5"/>
            </p:custDataLst>
            <p:extLst>
              <p:ext uri="{D42A27DB-BD31-4B8C-83A1-F6EECF244321}">
                <p14:modId xmlns:p14="http://schemas.microsoft.com/office/powerpoint/2010/main" val="72495148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3" name="think-cell Slide" r:id="rId26" imgW="347" imgH="348" progId="TCLayout.ActiveDocument.1">
                  <p:embed/>
                </p:oleObj>
              </mc:Choice>
              <mc:Fallback>
                <p:oleObj name="think-cell Slide" r:id="rId26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1675" y="361840"/>
            <a:ext cx="10785475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13" name="Slide Number Placeholder 5 (FAST)"/>
          <p:cNvSpPr txBox="1">
            <a:spLocks/>
          </p:cNvSpPr>
          <p:nvPr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804" r:id="rId2"/>
    <p:sldLayoutId id="2147483649" r:id="rId3"/>
    <p:sldLayoutId id="2147483807" r:id="rId4"/>
    <p:sldLayoutId id="2147483747" r:id="rId5"/>
    <p:sldLayoutId id="2147483754" r:id="rId6"/>
    <p:sldLayoutId id="2147483808" r:id="rId7"/>
    <p:sldLayoutId id="2147483656" r:id="rId8"/>
    <p:sldLayoutId id="2147483738" r:id="rId9"/>
    <p:sldLayoutId id="2147483739" r:id="rId10"/>
    <p:sldLayoutId id="2147483658" r:id="rId11"/>
    <p:sldLayoutId id="2147483748" r:id="rId12"/>
    <p:sldLayoutId id="2147483750" r:id="rId13"/>
    <p:sldLayoutId id="2147483749" r:id="rId14"/>
    <p:sldLayoutId id="2147483759" r:id="rId15"/>
    <p:sldLayoutId id="2147483752" r:id="rId16"/>
    <p:sldLayoutId id="2147483720" r:id="rId17"/>
    <p:sldLayoutId id="2147483741" r:id="rId18"/>
    <p:sldLayoutId id="2147483727" r:id="rId19"/>
    <p:sldLayoutId id="2147483736" r:id="rId20"/>
    <p:sldLayoutId id="2147483745" r:id="rId21"/>
    <p:sldLayoutId id="2147483746" r:id="rId2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9pPr>
    </p:titleStyle>
    <p:bodyStyle>
      <a:lvl1pPr marL="180000" indent="-180000" algn="l" rtl="0" eaLnBrk="1" fontAlgn="base" hangingPunct="1">
        <a:lnSpc>
          <a:spcPct val="100000"/>
        </a:lnSpc>
        <a:spcBef>
          <a:spcPts val="1100"/>
        </a:spcBef>
        <a:spcAft>
          <a:spcPct val="0"/>
        </a:spcAft>
        <a:buClr>
          <a:schemeClr val="tx2"/>
        </a:buClr>
        <a:buFont typeface="Symbol" panose="05050102010706020507" pitchFamily="18" charset="2"/>
        <a:buChar char="·"/>
        <a:defRPr sz="1600" b="0">
          <a:solidFill>
            <a:schemeClr val="tx1"/>
          </a:solidFill>
          <a:latin typeface="+mn-lt"/>
          <a:ea typeface="+mn-ea"/>
          <a:cs typeface="+mn-cs"/>
        </a:defRPr>
      </a:lvl1pPr>
      <a:lvl2pPr marL="4068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400">
          <a:solidFill>
            <a:schemeClr val="tx1"/>
          </a:solidFill>
          <a:latin typeface="+mn-lt"/>
        </a:defRPr>
      </a:lvl2pPr>
      <a:lvl3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SzPct val="100000"/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3pPr>
      <a:lvl4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4pPr>
      <a:lvl5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5pPr>
      <a:lvl6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6pPr>
      <a:lvl7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7pPr>
      <a:lvl8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8pPr>
      <a:lvl9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42">
          <p15:clr>
            <a:srgbClr val="A4A3A4"/>
          </p15:clr>
        </p15:guide>
        <p15:guide id="2" pos="7236">
          <p15:clr>
            <a:srgbClr val="A4A3A4"/>
          </p15:clr>
        </p15:guide>
        <p15:guide id="4" orient="horz" pos="913">
          <p15:clr>
            <a:srgbClr val="A4A3A4"/>
          </p15:clr>
        </p15:guide>
        <p15:guide id="5" orient="horz" pos="3725">
          <p15:clr>
            <a:srgbClr val="A4A3A4"/>
          </p15:clr>
        </p15:guide>
        <p15:guide id="6" pos="113">
          <p15:clr>
            <a:srgbClr val="A4A3A4"/>
          </p15:clr>
        </p15:guide>
        <p15:guide id="7" orient="horz" pos="113">
          <p15:clr>
            <a:srgbClr val="A4A3A4"/>
          </p15:clr>
        </p15:guide>
        <p15:guide id="8" pos="7565">
          <p15:clr>
            <a:srgbClr val="A4A3A4"/>
          </p15:clr>
        </p15:guide>
        <p15:guide id="9" orient="horz" pos="4206">
          <p15:clr>
            <a:srgbClr val="A4A3A4"/>
          </p15:clr>
        </p15:guide>
        <p15:guide id="10" orient="horz" pos="260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2"/>
            </p:custDataLst>
            <p:extLst>
              <p:ext uri="{D42A27DB-BD31-4B8C-83A1-F6EECF244321}">
                <p14:modId xmlns:p14="http://schemas.microsoft.com/office/powerpoint/2010/main" val="42671824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9" name="think-cell Slide" r:id="rId23" imgW="347" imgH="348" progId="TCLayout.ActiveDocument.1">
                  <p:embed/>
                </p:oleObj>
              </mc:Choice>
              <mc:Fallback>
                <p:oleObj name="think-cell Slide" r:id="rId23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1675" y="361840"/>
            <a:ext cx="10785475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13" name="Slide Number Placeholder 5 (FAST)"/>
          <p:cNvSpPr txBox="1">
            <a:spLocks/>
          </p:cNvSpPr>
          <p:nvPr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4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805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7" r:id="rId16"/>
    <p:sldLayoutId id="2147483779" r:id="rId17"/>
    <p:sldLayoutId id="2147483780" r:id="rId18"/>
    <p:sldLayoutId id="2147483781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9pPr>
    </p:titleStyle>
    <p:bodyStyle>
      <a:lvl1pPr marL="180000" indent="-180000" algn="l" rtl="0" eaLnBrk="1" fontAlgn="base" hangingPunct="1">
        <a:lnSpc>
          <a:spcPct val="100000"/>
        </a:lnSpc>
        <a:spcBef>
          <a:spcPts val="1100"/>
        </a:spcBef>
        <a:spcAft>
          <a:spcPct val="0"/>
        </a:spcAft>
        <a:buClr>
          <a:schemeClr val="tx2"/>
        </a:buClr>
        <a:buFont typeface="Symbol" panose="05050102010706020507" pitchFamily="18" charset="2"/>
        <a:buChar char="·"/>
        <a:defRPr sz="1600" b="0">
          <a:solidFill>
            <a:schemeClr val="tx1"/>
          </a:solidFill>
          <a:latin typeface="+mn-lt"/>
          <a:ea typeface="+mn-ea"/>
          <a:cs typeface="+mn-cs"/>
        </a:defRPr>
      </a:lvl1pPr>
      <a:lvl2pPr marL="4068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400">
          <a:solidFill>
            <a:schemeClr val="tx1"/>
          </a:solidFill>
          <a:latin typeface="+mn-lt"/>
        </a:defRPr>
      </a:lvl2pPr>
      <a:lvl3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SzPct val="100000"/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3pPr>
      <a:lvl4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4pPr>
      <a:lvl5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5pPr>
      <a:lvl6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6pPr>
      <a:lvl7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7pPr>
      <a:lvl8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8pPr>
      <a:lvl9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42">
          <p15:clr>
            <a:srgbClr val="A4A3A4"/>
          </p15:clr>
        </p15:guide>
        <p15:guide id="2" pos="7236">
          <p15:clr>
            <a:srgbClr val="A4A3A4"/>
          </p15:clr>
        </p15:guide>
        <p15:guide id="4" orient="horz" pos="913">
          <p15:clr>
            <a:srgbClr val="A4A3A4"/>
          </p15:clr>
        </p15:guide>
        <p15:guide id="5" orient="horz" pos="3725">
          <p15:clr>
            <a:srgbClr val="A4A3A4"/>
          </p15:clr>
        </p15:guide>
        <p15:guide id="6" pos="113">
          <p15:clr>
            <a:srgbClr val="A4A3A4"/>
          </p15:clr>
        </p15:guide>
        <p15:guide id="7" orient="horz" pos="113">
          <p15:clr>
            <a:srgbClr val="A4A3A4"/>
          </p15:clr>
        </p15:guide>
        <p15:guide id="8" pos="7565">
          <p15:clr>
            <a:srgbClr val="A4A3A4"/>
          </p15:clr>
        </p15:guide>
        <p15:guide id="9" orient="horz" pos="4206">
          <p15:clr>
            <a:srgbClr val="A4A3A4"/>
          </p15:clr>
        </p15:guide>
        <p15:guide id="10" orient="horz" pos="260">
          <p15:clr>
            <a:srgbClr val="A4A3A4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2"/>
            </p:custDataLst>
            <p:extLst>
              <p:ext uri="{D42A27DB-BD31-4B8C-83A1-F6EECF244321}">
                <p14:modId xmlns:p14="http://schemas.microsoft.com/office/powerpoint/2010/main" val="260901208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73" name="think-cell Slide" r:id="rId23" imgW="347" imgH="348" progId="TCLayout.ActiveDocument.1">
                  <p:embed/>
                </p:oleObj>
              </mc:Choice>
              <mc:Fallback>
                <p:oleObj name="think-cell Slide" r:id="rId23" imgW="347" imgH="348" progId="TCLayout.ActiveDocument.1">
                  <p:embed/>
                  <p:pic>
                    <p:nvPicPr>
                      <p:cNvPr id="4" name="Objekt 3" hidden="1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1675" y="361840"/>
            <a:ext cx="10785475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i master</a:t>
            </a:r>
            <a:endParaRPr lang="da-DK"/>
          </a:p>
        </p:txBody>
      </p:sp>
      <p:sp>
        <p:nvSpPr>
          <p:cNvPr id="13" name="Slide Number Placeholder 5 (FAST)"/>
          <p:cNvSpPr txBox="1">
            <a:spLocks/>
          </p:cNvSpPr>
          <p:nvPr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344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809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810" r:id="rId16"/>
    <p:sldLayoutId id="2147483801" r:id="rId17"/>
    <p:sldLayoutId id="2147483802" r:id="rId18"/>
    <p:sldLayoutId id="2147483803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9pPr>
    </p:titleStyle>
    <p:bodyStyle>
      <a:lvl1pPr marL="180000" indent="-180000" algn="l" rtl="0" eaLnBrk="1" fontAlgn="base" hangingPunct="1">
        <a:lnSpc>
          <a:spcPct val="100000"/>
        </a:lnSpc>
        <a:spcBef>
          <a:spcPts val="1100"/>
        </a:spcBef>
        <a:spcAft>
          <a:spcPct val="0"/>
        </a:spcAft>
        <a:buClr>
          <a:schemeClr val="tx2"/>
        </a:buClr>
        <a:buFont typeface="Symbol" panose="05050102010706020507" pitchFamily="18" charset="2"/>
        <a:buChar char="·"/>
        <a:defRPr sz="1600" b="0">
          <a:solidFill>
            <a:schemeClr val="tx1"/>
          </a:solidFill>
          <a:latin typeface="+mn-lt"/>
          <a:ea typeface="+mn-ea"/>
          <a:cs typeface="+mn-cs"/>
        </a:defRPr>
      </a:lvl1pPr>
      <a:lvl2pPr marL="4068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400">
          <a:solidFill>
            <a:schemeClr val="tx1"/>
          </a:solidFill>
          <a:latin typeface="+mn-lt"/>
        </a:defRPr>
      </a:lvl2pPr>
      <a:lvl3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SzPct val="100000"/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3pPr>
      <a:lvl4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4pPr>
      <a:lvl5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5pPr>
      <a:lvl6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6pPr>
      <a:lvl7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7pPr>
      <a:lvl8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8pPr>
      <a:lvl9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42">
          <p15:clr>
            <a:srgbClr val="A4A3A4"/>
          </p15:clr>
        </p15:guide>
        <p15:guide id="2" pos="7236">
          <p15:clr>
            <a:srgbClr val="A4A3A4"/>
          </p15:clr>
        </p15:guide>
        <p15:guide id="4" orient="horz" pos="913">
          <p15:clr>
            <a:srgbClr val="A4A3A4"/>
          </p15:clr>
        </p15:guide>
        <p15:guide id="5" orient="horz" pos="3725">
          <p15:clr>
            <a:srgbClr val="A4A3A4"/>
          </p15:clr>
        </p15:guide>
        <p15:guide id="6" pos="113">
          <p15:clr>
            <a:srgbClr val="A4A3A4"/>
          </p15:clr>
        </p15:guide>
        <p15:guide id="7" orient="horz" pos="113">
          <p15:clr>
            <a:srgbClr val="A4A3A4"/>
          </p15:clr>
        </p15:guide>
        <p15:guide id="8" pos="7565">
          <p15:clr>
            <a:srgbClr val="A4A3A4"/>
          </p15:clr>
        </p15:guide>
        <p15:guide id="9" orient="horz" pos="4206">
          <p15:clr>
            <a:srgbClr val="A4A3A4"/>
          </p15:clr>
        </p15:guide>
        <p15:guide id="10" orient="horz" pos="260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customXml" Target="../../customXml/item64.xml"/><Relationship Id="rId7" Type="http://schemas.openxmlformats.org/officeDocument/2006/relationships/notesSlide" Target="../notesSlides/notesSlide6.xml"/><Relationship Id="rId2" Type="http://schemas.openxmlformats.org/officeDocument/2006/relationships/customXml" Target="../../customXml/item4.xml"/><Relationship Id="rId1" Type="http://schemas.openxmlformats.org/officeDocument/2006/relationships/vmlDrawing" Target="../drawings/vmlDrawing21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9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customXml" Target="../../customXml/item65.xml"/><Relationship Id="rId7" Type="http://schemas.openxmlformats.org/officeDocument/2006/relationships/notesSlide" Target="../notesSlides/notesSlide7.xml"/><Relationship Id="rId2" Type="http://schemas.openxmlformats.org/officeDocument/2006/relationships/customXml" Target="../../customXml/item46.xml"/><Relationship Id="rId1" Type="http://schemas.openxmlformats.org/officeDocument/2006/relationships/vmlDrawing" Target="../drawings/vmlDrawing22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customXml" Target="../../customXml/item12.xml"/><Relationship Id="rId7" Type="http://schemas.openxmlformats.org/officeDocument/2006/relationships/notesSlide" Target="../notesSlides/notesSlide8.xml"/><Relationship Id="rId2" Type="http://schemas.openxmlformats.org/officeDocument/2006/relationships/customXml" Target="../../customXml/item40.xml"/><Relationship Id="rId1" Type="http://schemas.openxmlformats.org/officeDocument/2006/relationships/vmlDrawing" Target="../drawings/vmlDrawing23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9" Type="http://schemas.openxmlformats.org/officeDocument/2006/relationships/image" Target="../media/image16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tags" Target="../tags/tag42.xml"/><Relationship Id="rId18" Type="http://schemas.openxmlformats.org/officeDocument/2006/relationships/tags" Target="../tags/tag47.xml"/><Relationship Id="rId26" Type="http://schemas.openxmlformats.org/officeDocument/2006/relationships/tags" Target="../tags/tag55.xml"/><Relationship Id="rId39" Type="http://schemas.openxmlformats.org/officeDocument/2006/relationships/oleObject" Target="../embeddings/oleObject24.bin"/><Relationship Id="rId3" Type="http://schemas.openxmlformats.org/officeDocument/2006/relationships/tags" Target="../tags/tag32.xml"/><Relationship Id="rId21" Type="http://schemas.openxmlformats.org/officeDocument/2006/relationships/tags" Target="../tags/tag50.xml"/><Relationship Id="rId34" Type="http://schemas.openxmlformats.org/officeDocument/2006/relationships/tags" Target="../tags/tag63.xml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17" Type="http://schemas.openxmlformats.org/officeDocument/2006/relationships/tags" Target="../tags/tag46.xml"/><Relationship Id="rId25" Type="http://schemas.openxmlformats.org/officeDocument/2006/relationships/tags" Target="../tags/tag54.xml"/><Relationship Id="rId33" Type="http://schemas.openxmlformats.org/officeDocument/2006/relationships/tags" Target="../tags/tag62.xml"/><Relationship Id="rId38" Type="http://schemas.openxmlformats.org/officeDocument/2006/relationships/notesSlide" Target="../notesSlides/notesSlide9.xml"/><Relationship Id="rId2" Type="http://schemas.openxmlformats.org/officeDocument/2006/relationships/tags" Target="../tags/tag31.xml"/><Relationship Id="rId16" Type="http://schemas.openxmlformats.org/officeDocument/2006/relationships/tags" Target="../tags/tag45.xml"/><Relationship Id="rId20" Type="http://schemas.openxmlformats.org/officeDocument/2006/relationships/tags" Target="../tags/tag49.xml"/><Relationship Id="rId29" Type="http://schemas.openxmlformats.org/officeDocument/2006/relationships/tags" Target="../tags/tag58.xml"/><Relationship Id="rId1" Type="http://schemas.openxmlformats.org/officeDocument/2006/relationships/vmlDrawing" Target="../drawings/vmlDrawing24.v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24" Type="http://schemas.openxmlformats.org/officeDocument/2006/relationships/tags" Target="../tags/tag53.xml"/><Relationship Id="rId32" Type="http://schemas.openxmlformats.org/officeDocument/2006/relationships/tags" Target="../tags/tag61.xml"/><Relationship Id="rId37" Type="http://schemas.openxmlformats.org/officeDocument/2006/relationships/slideLayout" Target="../slideLayouts/slideLayout19.xml"/><Relationship Id="rId40" Type="http://schemas.openxmlformats.org/officeDocument/2006/relationships/image" Target="../media/image1.emf"/><Relationship Id="rId5" Type="http://schemas.openxmlformats.org/officeDocument/2006/relationships/tags" Target="../tags/tag34.xml"/><Relationship Id="rId15" Type="http://schemas.openxmlformats.org/officeDocument/2006/relationships/tags" Target="../tags/tag44.xml"/><Relationship Id="rId23" Type="http://schemas.openxmlformats.org/officeDocument/2006/relationships/tags" Target="../tags/tag52.xml"/><Relationship Id="rId28" Type="http://schemas.openxmlformats.org/officeDocument/2006/relationships/tags" Target="../tags/tag57.xml"/><Relationship Id="rId36" Type="http://schemas.openxmlformats.org/officeDocument/2006/relationships/tags" Target="../tags/tag65.xml"/><Relationship Id="rId10" Type="http://schemas.openxmlformats.org/officeDocument/2006/relationships/tags" Target="../tags/tag39.xml"/><Relationship Id="rId19" Type="http://schemas.openxmlformats.org/officeDocument/2006/relationships/tags" Target="../tags/tag48.xml"/><Relationship Id="rId31" Type="http://schemas.openxmlformats.org/officeDocument/2006/relationships/tags" Target="../tags/tag60.xml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tags" Target="../tags/tag43.xml"/><Relationship Id="rId22" Type="http://schemas.openxmlformats.org/officeDocument/2006/relationships/tags" Target="../tags/tag51.xml"/><Relationship Id="rId27" Type="http://schemas.openxmlformats.org/officeDocument/2006/relationships/tags" Target="../tags/tag56.xml"/><Relationship Id="rId30" Type="http://schemas.openxmlformats.org/officeDocument/2006/relationships/tags" Target="../tags/tag59.xml"/><Relationship Id="rId35" Type="http://schemas.openxmlformats.org/officeDocument/2006/relationships/tags" Target="../tags/tag6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customXml" Target="../../customXml/item76.xml"/><Relationship Id="rId7" Type="http://schemas.openxmlformats.org/officeDocument/2006/relationships/notesSlide" Target="../notesSlides/notesSlide10.xml"/><Relationship Id="rId2" Type="http://schemas.openxmlformats.org/officeDocument/2006/relationships/customXml" Target="../../customXml/item34.xml"/><Relationship Id="rId1" Type="http://schemas.openxmlformats.org/officeDocument/2006/relationships/vmlDrawing" Target="../drawings/vmlDrawing25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9" Type="http://schemas.openxmlformats.org/officeDocument/2006/relationships/image" Target="../media/image1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customXml" Target="../../customXml/item13.xml"/><Relationship Id="rId7" Type="http://schemas.openxmlformats.org/officeDocument/2006/relationships/notesSlide" Target="../notesSlides/notesSlide11.xml"/><Relationship Id="rId2" Type="http://schemas.openxmlformats.org/officeDocument/2006/relationships/customXml" Target="../../customXml/item7.xml"/><Relationship Id="rId1" Type="http://schemas.openxmlformats.org/officeDocument/2006/relationships/vmlDrawing" Target="../drawings/vmlDrawing26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69.xml"/><Relationship Id="rId4" Type="http://schemas.openxmlformats.org/officeDocument/2006/relationships/tags" Target="../tags/tag68.xml"/><Relationship Id="rId9" Type="http://schemas.openxmlformats.org/officeDocument/2006/relationships/image" Target="../media/image1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customXml" Target="../../customXml/item57.xml"/><Relationship Id="rId7" Type="http://schemas.openxmlformats.org/officeDocument/2006/relationships/notesSlide" Target="../notesSlides/notesSlide12.xml"/><Relationship Id="rId2" Type="http://schemas.openxmlformats.org/officeDocument/2006/relationships/customXml" Target="../../customXml/item60.xml"/><Relationship Id="rId1" Type="http://schemas.openxmlformats.org/officeDocument/2006/relationships/vmlDrawing" Target="../drawings/vmlDrawing27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71.xml"/><Relationship Id="rId4" Type="http://schemas.openxmlformats.org/officeDocument/2006/relationships/tags" Target="../tags/tag70.xml"/><Relationship Id="rId9" Type="http://schemas.openxmlformats.org/officeDocument/2006/relationships/image" Target="../media/image16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customXml" Target="../../customXml/item31.xml"/><Relationship Id="rId7" Type="http://schemas.openxmlformats.org/officeDocument/2006/relationships/notesSlide" Target="../notesSlides/notesSlide13.xml"/><Relationship Id="rId2" Type="http://schemas.openxmlformats.org/officeDocument/2006/relationships/customXml" Target="../../customXml/item19.xml"/><Relationship Id="rId1" Type="http://schemas.openxmlformats.org/officeDocument/2006/relationships/vmlDrawing" Target="../drawings/vmlDrawing28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73.xml"/><Relationship Id="rId4" Type="http://schemas.openxmlformats.org/officeDocument/2006/relationships/tags" Target="../tags/tag72.xml"/><Relationship Id="rId9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4.bin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customXml" Target="../../customXml/item33.xml"/><Relationship Id="rId7" Type="http://schemas.openxmlformats.org/officeDocument/2006/relationships/notesSlide" Target="../notesSlides/notesSlide14.xml"/><Relationship Id="rId2" Type="http://schemas.openxmlformats.org/officeDocument/2006/relationships/customXml" Target="../../customXml/item18.xml"/><Relationship Id="rId1" Type="http://schemas.openxmlformats.org/officeDocument/2006/relationships/vmlDrawing" Target="../drawings/vmlDrawing29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75.xml"/><Relationship Id="rId4" Type="http://schemas.openxmlformats.org/officeDocument/2006/relationships/tags" Target="../tags/tag74.xml"/><Relationship Id="rId9" Type="http://schemas.openxmlformats.org/officeDocument/2006/relationships/image" Target="../media/image1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customXml" Target="../../customXml/item53.xml"/><Relationship Id="rId7" Type="http://schemas.openxmlformats.org/officeDocument/2006/relationships/notesSlide" Target="../notesSlides/notesSlide15.xml"/><Relationship Id="rId2" Type="http://schemas.openxmlformats.org/officeDocument/2006/relationships/customXml" Target="../../customXml/item85.xml"/><Relationship Id="rId1" Type="http://schemas.openxmlformats.org/officeDocument/2006/relationships/vmlDrawing" Target="../drawings/vmlDrawing30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77.xml"/><Relationship Id="rId4" Type="http://schemas.openxmlformats.org/officeDocument/2006/relationships/tags" Target="../tags/tag76.xml"/><Relationship Id="rId9" Type="http://schemas.openxmlformats.org/officeDocument/2006/relationships/image" Target="../media/image16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customXml" Target="../../customXml/item79.xml"/><Relationship Id="rId7" Type="http://schemas.openxmlformats.org/officeDocument/2006/relationships/notesSlide" Target="../notesSlides/notesSlide16.xml"/><Relationship Id="rId2" Type="http://schemas.openxmlformats.org/officeDocument/2006/relationships/customXml" Target="../../customXml/item49.xml"/><Relationship Id="rId1" Type="http://schemas.openxmlformats.org/officeDocument/2006/relationships/vmlDrawing" Target="../drawings/vmlDrawing31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79.xml"/><Relationship Id="rId4" Type="http://schemas.openxmlformats.org/officeDocument/2006/relationships/tags" Target="../tags/tag78.xml"/><Relationship Id="rId9" Type="http://schemas.openxmlformats.org/officeDocument/2006/relationships/image" Target="../media/image16.e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customXml" Target="../../customXml/item52.xml"/><Relationship Id="rId7" Type="http://schemas.openxmlformats.org/officeDocument/2006/relationships/notesSlide" Target="../notesSlides/notesSlide17.xml"/><Relationship Id="rId2" Type="http://schemas.openxmlformats.org/officeDocument/2006/relationships/customXml" Target="../../customXml/item20.xml"/><Relationship Id="rId1" Type="http://schemas.openxmlformats.org/officeDocument/2006/relationships/vmlDrawing" Target="../drawings/vmlDrawing32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9" Type="http://schemas.openxmlformats.org/officeDocument/2006/relationships/image" Target="../media/image16.e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customXml" Target="../../customXml/item38.xml"/><Relationship Id="rId7" Type="http://schemas.openxmlformats.org/officeDocument/2006/relationships/notesSlide" Target="../notesSlides/notesSlide18.xml"/><Relationship Id="rId2" Type="http://schemas.openxmlformats.org/officeDocument/2006/relationships/customXml" Target="../../customXml/item21.xml"/><Relationship Id="rId1" Type="http://schemas.openxmlformats.org/officeDocument/2006/relationships/vmlDrawing" Target="../drawings/vmlDrawing33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83.xml"/><Relationship Id="rId4" Type="http://schemas.openxmlformats.org/officeDocument/2006/relationships/tags" Target="../tags/tag82.xml"/><Relationship Id="rId9" Type="http://schemas.openxmlformats.org/officeDocument/2006/relationships/image" Target="../media/image16.e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customXml" Target="../../customXml/item16.xml"/><Relationship Id="rId7" Type="http://schemas.openxmlformats.org/officeDocument/2006/relationships/notesSlide" Target="../notesSlides/notesSlide19.xml"/><Relationship Id="rId2" Type="http://schemas.openxmlformats.org/officeDocument/2006/relationships/customXml" Target="../../customXml/item47.xml"/><Relationship Id="rId1" Type="http://schemas.openxmlformats.org/officeDocument/2006/relationships/vmlDrawing" Target="../drawings/vmlDrawing34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9" Type="http://schemas.openxmlformats.org/officeDocument/2006/relationships/image" Target="../media/image16.e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customXml" Target="../../customXml/item50.xml"/><Relationship Id="rId7" Type="http://schemas.openxmlformats.org/officeDocument/2006/relationships/notesSlide" Target="../notesSlides/notesSlide20.xml"/><Relationship Id="rId2" Type="http://schemas.openxmlformats.org/officeDocument/2006/relationships/customXml" Target="../../customXml/item63.xml"/><Relationship Id="rId1" Type="http://schemas.openxmlformats.org/officeDocument/2006/relationships/vmlDrawing" Target="../drawings/vmlDrawing35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87.xml"/><Relationship Id="rId4" Type="http://schemas.openxmlformats.org/officeDocument/2006/relationships/tags" Target="../tags/tag86.xml"/><Relationship Id="rId9" Type="http://schemas.openxmlformats.org/officeDocument/2006/relationships/image" Target="../media/image16.e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customXml" Target="../../customXml/item15.xml"/><Relationship Id="rId7" Type="http://schemas.openxmlformats.org/officeDocument/2006/relationships/notesSlide" Target="../notesSlides/notesSlide21.xml"/><Relationship Id="rId2" Type="http://schemas.openxmlformats.org/officeDocument/2006/relationships/customXml" Target="../../customXml/item39.xml"/><Relationship Id="rId1" Type="http://schemas.openxmlformats.org/officeDocument/2006/relationships/vmlDrawing" Target="../drawings/vmlDrawing36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89.xml"/><Relationship Id="rId4" Type="http://schemas.openxmlformats.org/officeDocument/2006/relationships/tags" Target="../tags/tag88.xml"/><Relationship Id="rId9" Type="http://schemas.openxmlformats.org/officeDocument/2006/relationships/image" Target="../media/image16.e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customXml" Target="../../customXml/item8.xml"/><Relationship Id="rId7" Type="http://schemas.openxmlformats.org/officeDocument/2006/relationships/notesSlide" Target="../notesSlides/notesSlide22.xml"/><Relationship Id="rId2" Type="http://schemas.openxmlformats.org/officeDocument/2006/relationships/customXml" Target="../../customXml/item66.xml"/><Relationship Id="rId1" Type="http://schemas.openxmlformats.org/officeDocument/2006/relationships/vmlDrawing" Target="../drawings/vmlDrawing37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91.xml"/><Relationship Id="rId4" Type="http://schemas.openxmlformats.org/officeDocument/2006/relationships/tags" Target="../tags/tag90.xml"/><Relationship Id="rId9" Type="http://schemas.openxmlformats.org/officeDocument/2006/relationships/image" Target="../media/image16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Layout" Target="../slideLayouts/slideLayout2.xml"/><Relationship Id="rId7" Type="http://schemas.openxmlformats.org/officeDocument/2006/relationships/slide" Target="slide7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5.vml"/><Relationship Id="rId6" Type="http://schemas.openxmlformats.org/officeDocument/2006/relationships/slide" Target="slide4.xml"/><Relationship Id="rId5" Type="http://schemas.openxmlformats.org/officeDocument/2006/relationships/image" Target="../media/image16.emf"/><Relationship Id="rId10" Type="http://schemas.openxmlformats.org/officeDocument/2006/relationships/slide" Target="slide19.xml"/><Relationship Id="rId4" Type="http://schemas.openxmlformats.org/officeDocument/2006/relationships/oleObject" Target="../embeddings/oleObject15.bin"/><Relationship Id="rId9" Type="http://schemas.openxmlformats.org/officeDocument/2006/relationships/slide" Target="slide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18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customXml" Target="../../customXml/item78.xml"/><Relationship Id="rId7" Type="http://schemas.openxmlformats.org/officeDocument/2006/relationships/notesSlide" Target="../notesSlides/notesSlide3.xml"/><Relationship Id="rId2" Type="http://schemas.openxmlformats.org/officeDocument/2006/relationships/customXml" Target="../../customXml/item80.xml"/><Relationship Id="rId1" Type="http://schemas.openxmlformats.org/officeDocument/2006/relationships/vmlDrawing" Target="../drawings/vmlDrawing18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9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customXml" Target="../../customXml/item45.xml"/><Relationship Id="rId7" Type="http://schemas.openxmlformats.org/officeDocument/2006/relationships/notesSlide" Target="../notesSlides/notesSlide4.xml"/><Relationship Id="rId2" Type="http://schemas.openxmlformats.org/officeDocument/2006/relationships/customXml" Target="../../customXml/item86.xml"/><Relationship Id="rId1" Type="http://schemas.openxmlformats.org/officeDocument/2006/relationships/vmlDrawing" Target="../drawings/vmlDrawing19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9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customXml" Target="../../customXml/item67.xml"/><Relationship Id="rId7" Type="http://schemas.openxmlformats.org/officeDocument/2006/relationships/notesSlide" Target="../notesSlides/notesSlide5.xml"/><Relationship Id="rId2" Type="http://schemas.openxmlformats.org/officeDocument/2006/relationships/customXml" Target="../../customXml/item1.xml"/><Relationship Id="rId1" Type="http://schemas.openxmlformats.org/officeDocument/2006/relationships/vmlDrawing" Target="../drawings/vmlDrawing20.vml"/><Relationship Id="rId6" Type="http://schemas.openxmlformats.org/officeDocument/2006/relationships/slideLayout" Target="../slideLayouts/slideLayout19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9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3"/>
          </p:nvPr>
        </p:nvSpPr>
        <p:spPr>
          <a:xfrm>
            <a:off x="702668" y="1297840"/>
            <a:ext cx="10784482" cy="444994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/>
              <a:t>Formålet med </a:t>
            </a:r>
            <a:r>
              <a:rPr lang="da-DK" sz="1600" dirty="0" smtClean="0"/>
              <a:t>it-handlingsplanen </a:t>
            </a:r>
            <a:r>
              <a:rPr lang="da-DK" sz="1600" dirty="0"/>
              <a:t>er at give It-rådet og myndighedens ledelse et overblik over it-porteføljen, herunder de største udfordringer, vigtigste prioriteter </a:t>
            </a:r>
            <a:r>
              <a:rPr lang="da-DK" sz="1600" dirty="0" smtClean="0"/>
              <a:t>og it-aktiviteter, samt myndighedens </a:t>
            </a:r>
            <a:r>
              <a:rPr lang="da-DK" sz="1600" dirty="0"/>
              <a:t>kapacitet</a:t>
            </a:r>
            <a:r>
              <a:rPr lang="da-DK" sz="1600" dirty="0" smtClean="0"/>
              <a:t>.</a:t>
            </a:r>
            <a:endParaRPr lang="da-DK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 smtClean="0"/>
              <a:t>It-handlingsplanens </a:t>
            </a:r>
            <a:r>
              <a:rPr lang="da-DK" sz="1600" dirty="0"/>
              <a:t>punkter skal følge skabelonens rækkefølge, men myndigheden kan frit anvende egne rapporteringsformater og tilpasse skabelonen efter </a:t>
            </a:r>
            <a:r>
              <a:rPr lang="da-DK" sz="1600" dirty="0" smtClean="0"/>
              <a:t>behov fx ved at udfolde et emne på flere slides eller sætte visualiseringer på egne slides.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 smtClean="0"/>
              <a:t>Alle </a:t>
            </a:r>
            <a:r>
              <a:rPr lang="da-DK" sz="1600" dirty="0"/>
              <a:t>efterspurgte informationer i nærværende </a:t>
            </a:r>
            <a:r>
              <a:rPr lang="da-DK" sz="1600" dirty="0" smtClean="0"/>
              <a:t>skabelon skal </a:t>
            </a:r>
            <a:r>
              <a:rPr lang="da-DK" sz="1600" dirty="0"/>
              <a:t>være dækket uanset om skabelonen anvendes, tilpasses eller om der anvendes egne rapporteringsformater.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/>
              <a:t>Myndigheden er velkommen til at </a:t>
            </a:r>
            <a:r>
              <a:rPr lang="da-DK" sz="1600" dirty="0" smtClean="0"/>
              <a:t>indsætte 1-3 </a:t>
            </a:r>
            <a:r>
              <a:rPr lang="da-DK" sz="1600" dirty="0"/>
              <a:t>spørgsmål til Statens It-råd i </a:t>
            </a:r>
            <a:r>
              <a:rPr lang="da-DK" sz="1600" dirty="0" smtClean="0"/>
              <a:t>materialet, hvis der ønskes sparring på særlige områder.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 smtClean="0"/>
              <a:t>It-handlingsplanen skal ikke vises og præsenteres på mødet. </a:t>
            </a:r>
            <a:endParaRPr lang="da-DK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600" dirty="0" smtClean="0"/>
          </a:p>
          <a:p>
            <a:pPr>
              <a:buNone/>
            </a:pPr>
            <a:endParaRPr lang="da-DK" sz="16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Retningslinjer for it-handlingsplanen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7301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9358482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52" name="think-cell Slide" r:id="rId8" imgW="473" imgH="476" progId="TCLayout.ActiveDocument.1">
                  <p:embed/>
                </p:oleObj>
              </mc:Choice>
              <mc:Fallback>
                <p:oleObj name="think-cell Slide" r:id="rId8" imgW="473" imgH="476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sz="2400" dirty="0">
                <a:solidFill>
                  <a:srgbClr val="000000"/>
                </a:solidFill>
              </a:rPr>
              <a:t>EKSEMPEL: Ressourcer og GAP opgjort i årsværk på organisationsniveau med fremhævelse af primære flaskehalse</a:t>
            </a:r>
            <a:endParaRPr lang="da-DK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72377-3210-4AA7-99C3-66CB59BB5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AE25ED-097C-4BDC-A7CE-FA97BD9CA3B5}" type="slidenum">
              <a:rPr kumimoji="0" lang="da-DK" sz="899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a-DK" sz="899" b="0" i="0" u="none" strike="noStrike" kern="1200" cap="none" spc="0" normalizeH="0" baseline="0" noProof="0" dirty="0">
              <a:ln>
                <a:noFill/>
              </a:ln>
              <a:noFill/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7" name="Tabel 6" descr="EKSEMPEL: Ressourcer og GAP opgjort i årsværk på organisationsniveau med fremhævelse af primære flaskehalse. &#10;&#10;Eksempler på akutelle flaskehale: &#10;1. Centeret har 3 udbudsprojekter, som er delvist overlappende, og der mangler udbudsjurister alle steder. &#10;&#10;2. Kontor A-2 har kun en arkitekt og har behov for ifm. forhandlinger med tilbudsgiver &#10;&#10;3. Kontor B-1 Har ikke tid til at lære nye medarbejdere op i gammelt vanskeligt system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77554"/>
              </p:ext>
            </p:extLst>
          </p:nvPr>
        </p:nvGraphicFramePr>
        <p:xfrm>
          <a:off x="605484" y="1268762"/>
          <a:ext cx="10881669" cy="50045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9607">
                  <a:extLst>
                    <a:ext uri="{9D8B030D-6E8A-4147-A177-3AD203B41FA5}">
                      <a16:colId xmlns:a16="http://schemas.microsoft.com/office/drawing/2014/main" val="2689591307"/>
                    </a:ext>
                  </a:extLst>
                </a:gridCol>
                <a:gridCol w="3933077">
                  <a:extLst>
                    <a:ext uri="{9D8B030D-6E8A-4147-A177-3AD203B41FA5}">
                      <a16:colId xmlns:a16="http://schemas.microsoft.com/office/drawing/2014/main" val="4074809350"/>
                    </a:ext>
                  </a:extLst>
                </a:gridCol>
                <a:gridCol w="364909">
                  <a:extLst>
                    <a:ext uri="{9D8B030D-6E8A-4147-A177-3AD203B41FA5}">
                      <a16:colId xmlns:a16="http://schemas.microsoft.com/office/drawing/2014/main" val="4197289473"/>
                    </a:ext>
                  </a:extLst>
                </a:gridCol>
                <a:gridCol w="421690">
                  <a:extLst>
                    <a:ext uri="{9D8B030D-6E8A-4147-A177-3AD203B41FA5}">
                      <a16:colId xmlns:a16="http://schemas.microsoft.com/office/drawing/2014/main" val="1174907498"/>
                    </a:ext>
                  </a:extLst>
                </a:gridCol>
                <a:gridCol w="491971">
                  <a:extLst>
                    <a:ext uri="{9D8B030D-6E8A-4147-A177-3AD203B41FA5}">
                      <a16:colId xmlns:a16="http://schemas.microsoft.com/office/drawing/2014/main" val="1175613301"/>
                    </a:ext>
                  </a:extLst>
                </a:gridCol>
                <a:gridCol w="421690">
                  <a:extLst>
                    <a:ext uri="{9D8B030D-6E8A-4147-A177-3AD203B41FA5}">
                      <a16:colId xmlns:a16="http://schemas.microsoft.com/office/drawing/2014/main" val="2499986000"/>
                    </a:ext>
                  </a:extLst>
                </a:gridCol>
                <a:gridCol w="491971">
                  <a:extLst>
                    <a:ext uri="{9D8B030D-6E8A-4147-A177-3AD203B41FA5}">
                      <a16:colId xmlns:a16="http://schemas.microsoft.com/office/drawing/2014/main" val="577612095"/>
                    </a:ext>
                  </a:extLst>
                </a:gridCol>
                <a:gridCol w="400057">
                  <a:extLst>
                    <a:ext uri="{9D8B030D-6E8A-4147-A177-3AD203B41FA5}">
                      <a16:colId xmlns:a16="http://schemas.microsoft.com/office/drawing/2014/main" val="2954795343"/>
                    </a:ext>
                  </a:extLst>
                </a:gridCol>
                <a:gridCol w="443323">
                  <a:extLst>
                    <a:ext uri="{9D8B030D-6E8A-4147-A177-3AD203B41FA5}">
                      <a16:colId xmlns:a16="http://schemas.microsoft.com/office/drawing/2014/main" val="2995717107"/>
                    </a:ext>
                  </a:extLst>
                </a:gridCol>
                <a:gridCol w="491971">
                  <a:extLst>
                    <a:ext uri="{9D8B030D-6E8A-4147-A177-3AD203B41FA5}">
                      <a16:colId xmlns:a16="http://schemas.microsoft.com/office/drawing/2014/main" val="4136650538"/>
                    </a:ext>
                  </a:extLst>
                </a:gridCol>
                <a:gridCol w="351403">
                  <a:extLst>
                    <a:ext uri="{9D8B030D-6E8A-4147-A177-3AD203B41FA5}">
                      <a16:colId xmlns:a16="http://schemas.microsoft.com/office/drawing/2014/main" val="3268193562"/>
                    </a:ext>
                  </a:extLst>
                </a:gridCol>
              </a:tblGrid>
              <a:tr h="314049">
                <a:tc gridSpan="2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>
                    <a:solidFill>
                      <a:srgbClr val="E8D4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År</a:t>
                      </a:r>
                      <a:r>
                        <a:rPr lang="da-DK" sz="1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da-DK" sz="10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>
                    <a:solidFill>
                      <a:srgbClr val="E8D4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effectLst/>
                        </a:rPr>
                        <a:t>År 2</a:t>
                      </a:r>
                      <a:endParaRPr lang="da-DK" sz="10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>
                    <a:solidFill>
                      <a:srgbClr val="E8D4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effectLst/>
                        </a:rPr>
                        <a:t>År 3</a:t>
                      </a:r>
                      <a:endParaRPr lang="da-DK" sz="10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>
                    <a:solidFill>
                      <a:srgbClr val="E8D4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972916"/>
                  </a:ext>
                </a:extLst>
              </a:tr>
              <a:tr h="1012759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Organisationsområde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Beskrivelse af aktuelle flaskehalse (eksempler)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Behov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Kapacitet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GAP 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Behov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effectLst/>
                        </a:rPr>
                        <a:t>Forventet kapacitet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GAP 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Behov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effectLst/>
                        </a:rPr>
                        <a:t>Forventet kapacitet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GAP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vert="vert"/>
                </a:tc>
                <a:extLst>
                  <a:ext uri="{0D108BD9-81ED-4DB2-BD59-A6C34878D82A}">
                    <a16:rowId xmlns:a16="http://schemas.microsoft.com/office/drawing/2014/main" val="1956072402"/>
                  </a:ext>
                </a:extLst>
              </a:tr>
              <a:tr h="66905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Center A SUM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Centeret har 3 store </a:t>
                      </a:r>
                      <a:r>
                        <a:rPr lang="da-DK" sz="1200" dirty="0" smtClean="0">
                          <a:effectLst/>
                        </a:rPr>
                        <a:t>udbudsprojekter, </a:t>
                      </a:r>
                      <a:r>
                        <a:rPr lang="da-DK" sz="1200" dirty="0">
                          <a:effectLst/>
                        </a:rPr>
                        <a:t>som er delvist </a:t>
                      </a:r>
                      <a:r>
                        <a:rPr lang="da-DK" sz="1200" dirty="0" smtClean="0">
                          <a:effectLst/>
                        </a:rPr>
                        <a:t>overlappende, </a:t>
                      </a:r>
                      <a:r>
                        <a:rPr lang="da-DK" sz="1200" dirty="0">
                          <a:effectLst/>
                        </a:rPr>
                        <a:t>og der mangler udbudsjurister alle steder.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extLst>
                  <a:ext uri="{0D108BD9-81ED-4DB2-BD59-A6C34878D82A}">
                    <a16:rowId xmlns:a16="http://schemas.microsoft.com/office/drawing/2014/main" val="1433746360"/>
                  </a:ext>
                </a:extLst>
              </a:tr>
              <a:tr h="33452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Kontor A-1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Behov for koordinering med arkitekter i kontor A-2 for at kunne specificere udbuddet færdigt.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5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5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0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8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5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-3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8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5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-3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extLst>
                  <a:ext uri="{0D108BD9-81ED-4DB2-BD59-A6C34878D82A}">
                    <a16:rowId xmlns:a16="http://schemas.microsoft.com/office/drawing/2014/main" val="561102857"/>
                  </a:ext>
                </a:extLst>
              </a:tr>
              <a:tr h="33452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Kontor A-2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Har kun en arkitekt og har behov for to </a:t>
                      </a:r>
                      <a:r>
                        <a:rPr lang="da-DK" sz="1200" dirty="0" err="1">
                          <a:effectLst/>
                        </a:rPr>
                        <a:t>ifm</a:t>
                      </a:r>
                      <a:r>
                        <a:rPr lang="da-DK" sz="1200" dirty="0">
                          <a:effectLst/>
                        </a:rPr>
                        <a:t>. forhandlinger med tilbudsgiver.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10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9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-1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?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?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?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?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?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?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extLst>
                  <a:ext uri="{0D108BD9-81ED-4DB2-BD59-A6C34878D82A}">
                    <a16:rowId xmlns:a16="http://schemas.microsoft.com/office/drawing/2014/main" val="3613992364"/>
                  </a:ext>
                </a:extLst>
              </a:tr>
              <a:tr h="50075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Kontor A-3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Er i testfasen af det nye </a:t>
                      </a:r>
                      <a:r>
                        <a:rPr lang="da-DK" sz="1200" dirty="0" smtClean="0">
                          <a:effectLst/>
                        </a:rPr>
                        <a:t>system, </a:t>
                      </a:r>
                      <a:r>
                        <a:rPr lang="da-DK" sz="1200" dirty="0">
                          <a:effectLst/>
                        </a:rPr>
                        <a:t>men mangler interne testfolk til at overvåge og bistå leverandørens testaktiviteter.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extLst>
                  <a:ext uri="{0D108BD9-81ED-4DB2-BD59-A6C34878D82A}">
                    <a16:rowId xmlns:a16="http://schemas.microsoft.com/office/drawing/2014/main" val="1021967657"/>
                  </a:ext>
                </a:extLst>
              </a:tr>
              <a:tr h="66905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Center B SUM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Centeret har primært faglige opgaver og anvender en række forskellige it-systemer. Der er er stor personaleomsætning. 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extLst>
                  <a:ext uri="{0D108BD9-81ED-4DB2-BD59-A6C34878D82A}">
                    <a16:rowId xmlns:a16="http://schemas.microsoft.com/office/drawing/2014/main" val="1584872795"/>
                  </a:ext>
                </a:extLst>
              </a:tr>
              <a:tr h="33452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Kontor B-1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Har ikke tid til at lære nye medarbejdere op i gammelt vanskeligt system.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extLst>
                  <a:ext uri="{0D108BD9-81ED-4DB2-BD59-A6C34878D82A}">
                    <a16:rowId xmlns:a16="http://schemas.microsoft.com/office/drawing/2014/main" val="1997053426"/>
                  </a:ext>
                </a:extLst>
              </a:tr>
              <a:tr h="50075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Kontor B-2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Er ved at implementere et nyt system </a:t>
                      </a:r>
                      <a:r>
                        <a:rPr lang="da-DK" sz="1200" dirty="0" smtClean="0">
                          <a:effectLst/>
                        </a:rPr>
                        <a:t>samtidig </a:t>
                      </a:r>
                      <a:r>
                        <a:rPr lang="da-DK" sz="1200" dirty="0">
                          <a:effectLst/>
                        </a:rPr>
                        <a:t>med at </a:t>
                      </a:r>
                      <a:r>
                        <a:rPr lang="da-DK" sz="1200" dirty="0" smtClean="0">
                          <a:effectLst/>
                        </a:rPr>
                        <a:t>der behandles </a:t>
                      </a:r>
                      <a:r>
                        <a:rPr lang="da-DK" sz="1200" dirty="0">
                          <a:effectLst/>
                        </a:rPr>
                        <a:t>sager i et gammelt </a:t>
                      </a:r>
                      <a:r>
                        <a:rPr lang="da-DK" sz="1200" dirty="0" smtClean="0">
                          <a:effectLst/>
                        </a:rPr>
                        <a:t>system. Kontoret</a:t>
                      </a:r>
                      <a:r>
                        <a:rPr lang="da-DK" sz="1200" baseline="0" dirty="0" smtClean="0">
                          <a:effectLst/>
                        </a:rPr>
                        <a:t> </a:t>
                      </a:r>
                      <a:r>
                        <a:rPr lang="da-DK" sz="1200" dirty="0" smtClean="0">
                          <a:effectLst/>
                        </a:rPr>
                        <a:t>er </a:t>
                      </a:r>
                      <a:r>
                        <a:rPr lang="da-DK" sz="1200" dirty="0">
                          <a:effectLst/>
                        </a:rPr>
                        <a:t>underbemandet.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extLst>
                  <a:ext uri="{0D108BD9-81ED-4DB2-BD59-A6C34878D82A}">
                    <a16:rowId xmlns:a16="http://schemas.microsoft.com/office/drawing/2014/main" val="3935948622"/>
                  </a:ext>
                </a:extLst>
              </a:tr>
              <a:tr h="33452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Kontor B-3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Ingen væsentlige flaskehalse, har </a:t>
                      </a:r>
                      <a:r>
                        <a:rPr lang="da-DK" sz="1200" dirty="0" smtClean="0">
                          <a:effectLst/>
                        </a:rPr>
                        <a:t>stabil drift</a:t>
                      </a:r>
                      <a:r>
                        <a:rPr lang="da-DK" sz="1200" dirty="0">
                          <a:effectLst/>
                        </a:rPr>
                        <a:t>.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79" marR="64679" marT="0" marB="0" anchor="ctr"/>
                </a:tc>
                <a:extLst>
                  <a:ext uri="{0D108BD9-81ED-4DB2-BD59-A6C34878D82A}">
                    <a16:rowId xmlns:a16="http://schemas.microsoft.com/office/drawing/2014/main" val="3397603994"/>
                  </a:ext>
                </a:extLst>
              </a:tr>
            </a:tbl>
          </a:graphicData>
        </a:graphic>
      </p:graphicFrame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177087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9953418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79" name="think-cell Slide" r:id="rId8" imgW="473" imgH="476" progId="TCLayout.ActiveDocument.1">
                  <p:embed/>
                </p:oleObj>
              </mc:Choice>
              <mc:Fallback>
                <p:oleObj name="think-cell Slide" r:id="rId8" imgW="473" imgH="476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dirty="0" smtClean="0">
                <a:solidFill>
                  <a:srgbClr val="000000"/>
                </a:solidFill>
              </a:rPr>
              <a:t>2.2 Økonomi </a:t>
            </a:r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72377-3210-4AA7-99C3-66CB59BB5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AE25ED-097C-4BDC-A7CE-FA97BD9CA3B5}" type="slidenum">
              <a:rPr kumimoji="0" lang="da-DK" sz="899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da-DK" sz="899" b="0" i="0" u="none" strike="noStrike" kern="1200" cap="none" spc="0" normalizeH="0" baseline="0" noProof="0" dirty="0">
              <a:ln>
                <a:noFill/>
              </a:ln>
              <a:noFill/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1" name="Tabel 10" descr="Tabel: &#10;&#10;Overblik over økonomi: &#10;&#10;Årlige it-omkostninger: &#10;&#10;Heraf drift og vedligehold: &#10;&#10;Heraf udvikling: &#10;&#10;Heraf systemnære omkostninger: &#10;&#10;Heraf udgifter til Statens It eller andet internt statsligt køb: &#10;&#10;evt. andre væsentlige omkostninger: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06184"/>
              </p:ext>
            </p:extLst>
          </p:nvPr>
        </p:nvGraphicFramePr>
        <p:xfrm>
          <a:off x="7104112" y="1057193"/>
          <a:ext cx="4383038" cy="381277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643737">
                  <a:extLst>
                    <a:ext uri="{9D8B030D-6E8A-4147-A177-3AD203B41FA5}">
                      <a16:colId xmlns:a16="http://schemas.microsoft.com/office/drawing/2014/main" val="3949665990"/>
                    </a:ext>
                  </a:extLst>
                </a:gridCol>
                <a:gridCol w="1739301">
                  <a:extLst>
                    <a:ext uri="{9D8B030D-6E8A-4147-A177-3AD203B41FA5}">
                      <a16:colId xmlns:a16="http://schemas.microsoft.com/office/drawing/2014/main" val="1503518218"/>
                    </a:ext>
                  </a:extLst>
                </a:gridCol>
              </a:tblGrid>
              <a:tr h="534986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Overblik over økonomi 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509883"/>
                  </a:ext>
                </a:extLst>
              </a:tr>
              <a:tr h="544543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Årlige it-omkostninger 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7030593"/>
                  </a:ext>
                </a:extLst>
              </a:tr>
              <a:tr h="555072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Heraf</a:t>
                      </a:r>
                      <a:r>
                        <a:rPr lang="da-DK" sz="1050" baseline="0" dirty="0" smtClean="0"/>
                        <a:t> drift og vedligehold</a:t>
                      </a:r>
                      <a:endParaRPr lang="da-DK" sz="105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da-DK" sz="105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31811834"/>
                  </a:ext>
                </a:extLst>
              </a:tr>
              <a:tr h="544543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Heraf udvikling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8864866"/>
                  </a:ext>
                </a:extLst>
              </a:tr>
              <a:tr h="5445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Heraf systemnære omkostninger</a:t>
                      </a:r>
                      <a:endParaRPr kumimoji="0" lang="da-DK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a-DK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209528"/>
                  </a:ext>
                </a:extLst>
              </a:tr>
              <a:tr h="5445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Heraf udgifter til Statens It eller andet internt statsligt køb</a:t>
                      </a:r>
                      <a:endParaRPr kumimoji="0" lang="da-DK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a-DK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0610081"/>
                  </a:ext>
                </a:extLst>
              </a:tr>
              <a:tr h="5445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Evt. andre væsentlige omkostninger</a:t>
                      </a:r>
                      <a:endParaRPr kumimoji="0" lang="da-DK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a-DK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68532350"/>
                  </a:ext>
                </a:extLst>
              </a:tr>
            </a:tbl>
          </a:graphicData>
        </a:graphic>
      </p:graphicFrame>
      <p:sp>
        <p:nvSpPr>
          <p:cNvPr id="12" name="Afrundet rektangel 11"/>
          <p:cNvSpPr/>
          <p:nvPr/>
        </p:nvSpPr>
        <p:spPr bwMode="auto">
          <a:xfrm>
            <a:off x="605480" y="1052736"/>
            <a:ext cx="5778552" cy="5220548"/>
          </a:xfrm>
          <a:prstGeom prst="roundRect">
            <a:avLst>
              <a:gd name="adj" fmla="val 855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lvl="0" indent="0">
              <a:buNone/>
            </a:pPr>
            <a:r>
              <a:rPr lang="da-DK" sz="1200" b="1">
                <a:solidFill>
                  <a:srgbClr val="000000"/>
                </a:solidFill>
              </a:rPr>
              <a:t>It-økonomi og økonomistyring af it-området</a:t>
            </a:r>
          </a:p>
          <a:p>
            <a:pPr defTabSz="987425">
              <a:buClr>
                <a:srgbClr val="3B5463"/>
              </a:buClr>
            </a:pPr>
            <a:r>
              <a:rPr lang="da-DK" sz="1200"/>
              <a:t>Beskriv myndighedens økonomistyring af it-området. </a:t>
            </a:r>
          </a:p>
          <a:p>
            <a:pPr defTabSz="987425">
              <a:buClr>
                <a:srgbClr val="3B5463"/>
              </a:buClr>
            </a:pPr>
            <a:r>
              <a:rPr lang="da-DK" sz="1200"/>
              <a:t>Angiv årlige it-omkostninger, herunder fordeling på drift og vedligehold og udvikling. </a:t>
            </a:r>
          </a:p>
          <a:p>
            <a:pPr defTabSz="987425">
              <a:buClr>
                <a:srgbClr val="3B5463"/>
              </a:buClr>
            </a:pPr>
            <a:r>
              <a:rPr lang="da-DK" sz="1200"/>
              <a:t>Myndigheden bedes beskrive overvejelser om økonomistyringen og balancen imellem økonomiposterne, herunder om der anvendes tilstrækkelige midler på vedligehold sammenholdt med udvikling.</a:t>
            </a:r>
          </a:p>
          <a:p>
            <a:pPr defTabSz="987425">
              <a:buClr>
                <a:srgbClr val="3B5463"/>
              </a:buClr>
            </a:pPr>
            <a:r>
              <a:rPr lang="da-DK" sz="1200"/>
              <a:t>Vær gerne opmærksom på de visninger i datagrundlaget, som omhandler økonomi, se under fanen ”obl. visninger”. </a:t>
            </a:r>
          </a:p>
          <a:p>
            <a:pPr defTabSz="987425">
              <a:buClr>
                <a:srgbClr val="3B5463"/>
              </a:buClr>
            </a:pPr>
            <a:r>
              <a:rPr lang="da-DK" sz="1200"/>
              <a:t>Beskriv kendte kommende investeringer og myndighedens andre forventninger til fremtidig økonomi.</a:t>
            </a:r>
            <a:endParaRPr lang="da-DK" sz="1200" dirty="0"/>
          </a:p>
        </p:txBody>
      </p:sp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141209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12468432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00" name="think-cell Slide" r:id="rId8" imgW="473" imgH="476" progId="TCLayout.ActiveDocument.1">
                  <p:embed/>
                </p:oleObj>
              </mc:Choice>
              <mc:Fallback>
                <p:oleObj name="think-cell Slide" r:id="rId8" imgW="473" imgH="476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dirty="0" smtClean="0">
                <a:solidFill>
                  <a:srgbClr val="000000"/>
                </a:solidFill>
              </a:rPr>
              <a:t>3.1 Initiativliste</a:t>
            </a:r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72377-3210-4AA7-99C3-66CB59BB5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AE25ED-097C-4BDC-A7CE-FA97BD9CA3B5}" type="slidenum">
              <a:rPr kumimoji="0" lang="da-DK" sz="899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da-DK" sz="899" b="0" i="0" u="none" strike="noStrike" kern="1200" cap="none" spc="0" normalizeH="0" baseline="0" noProof="0" dirty="0">
              <a:ln>
                <a:noFill/>
              </a:ln>
              <a:noFill/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9" name="Tabel 8" descr="3.1 Initiativliste&#10;&#10;&#10;Øverste kolonne: &#10;&#10;Nr. - Initiativbeskrivelse - Ressourcer og økonomi - Succeskriterier - Start- og sluttidspunkt - Initiativejer - Prioritet - Status&#10;&#10;Række ned fra Nr.: &#10;&#10;1.&#10;2.&#10;3.&#10;4.&#10;5.&#10;6.&#10;7.&#10;8.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233043"/>
              </p:ext>
            </p:extLst>
          </p:nvPr>
        </p:nvGraphicFramePr>
        <p:xfrm>
          <a:off x="605483" y="1052738"/>
          <a:ext cx="10881664" cy="352221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29570">
                  <a:extLst>
                    <a:ext uri="{9D8B030D-6E8A-4147-A177-3AD203B41FA5}">
                      <a16:colId xmlns:a16="http://schemas.microsoft.com/office/drawing/2014/main" val="2473948950"/>
                    </a:ext>
                  </a:extLst>
                </a:gridCol>
                <a:gridCol w="2290846">
                  <a:extLst>
                    <a:ext uri="{9D8B030D-6E8A-4147-A177-3AD203B41FA5}">
                      <a16:colId xmlns:a16="http://schemas.microsoft.com/office/drawing/2014/main" val="143167890"/>
                    </a:ext>
                  </a:extLst>
                </a:gridCol>
                <a:gridCol w="1360208">
                  <a:extLst>
                    <a:ext uri="{9D8B030D-6E8A-4147-A177-3AD203B41FA5}">
                      <a16:colId xmlns:a16="http://schemas.microsoft.com/office/drawing/2014/main" val="725106475"/>
                    </a:ext>
                  </a:extLst>
                </a:gridCol>
                <a:gridCol w="1360208">
                  <a:extLst>
                    <a:ext uri="{9D8B030D-6E8A-4147-A177-3AD203B41FA5}">
                      <a16:colId xmlns:a16="http://schemas.microsoft.com/office/drawing/2014/main" val="3644561358"/>
                    </a:ext>
                  </a:extLst>
                </a:gridCol>
                <a:gridCol w="1360208">
                  <a:extLst>
                    <a:ext uri="{9D8B030D-6E8A-4147-A177-3AD203B41FA5}">
                      <a16:colId xmlns:a16="http://schemas.microsoft.com/office/drawing/2014/main" val="2813972693"/>
                    </a:ext>
                  </a:extLst>
                </a:gridCol>
                <a:gridCol w="1360208">
                  <a:extLst>
                    <a:ext uri="{9D8B030D-6E8A-4147-A177-3AD203B41FA5}">
                      <a16:colId xmlns:a16="http://schemas.microsoft.com/office/drawing/2014/main" val="205681977"/>
                    </a:ext>
                  </a:extLst>
                </a:gridCol>
                <a:gridCol w="1360208">
                  <a:extLst>
                    <a:ext uri="{9D8B030D-6E8A-4147-A177-3AD203B41FA5}">
                      <a16:colId xmlns:a16="http://schemas.microsoft.com/office/drawing/2014/main" val="1425910075"/>
                    </a:ext>
                  </a:extLst>
                </a:gridCol>
                <a:gridCol w="1360208">
                  <a:extLst>
                    <a:ext uri="{9D8B030D-6E8A-4147-A177-3AD203B41FA5}">
                      <a16:colId xmlns:a16="http://schemas.microsoft.com/office/drawing/2014/main" val="4269432518"/>
                    </a:ext>
                  </a:extLst>
                </a:gridCol>
              </a:tblGrid>
              <a:tr h="429022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Nr.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Initiativbeskrivelse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Ressourcer</a:t>
                      </a:r>
                      <a:r>
                        <a:rPr lang="da-DK" sz="1050" baseline="0" dirty="0" smtClean="0"/>
                        <a:t> og økonomi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Succeskriterier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Start- og sluttidspunkt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Initiativejer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Prioritet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Status</a:t>
                      </a:r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516567"/>
                  </a:ext>
                </a:extLst>
              </a:tr>
              <a:tr h="386649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1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245167"/>
                  </a:ext>
                </a:extLst>
              </a:tr>
              <a:tr h="386649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2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43582"/>
                  </a:ext>
                </a:extLst>
              </a:tr>
              <a:tr h="386649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3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02488"/>
                  </a:ext>
                </a:extLst>
              </a:tr>
              <a:tr h="386649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4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442093"/>
                  </a:ext>
                </a:extLst>
              </a:tr>
              <a:tr h="386649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5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318218"/>
                  </a:ext>
                </a:extLst>
              </a:tr>
              <a:tr h="386649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6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73282"/>
                  </a:ext>
                </a:extLst>
              </a:tr>
              <a:tr h="386649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7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599860"/>
                  </a:ext>
                </a:extLst>
              </a:tr>
              <a:tr h="386649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8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722110"/>
                  </a:ext>
                </a:extLst>
              </a:tr>
            </a:tbl>
          </a:graphicData>
        </a:graphic>
      </p:graphicFrame>
      <p:sp>
        <p:nvSpPr>
          <p:cNvPr id="10" name="Tekstfelt 9"/>
          <p:cNvSpPr txBox="1"/>
          <p:nvPr/>
        </p:nvSpPr>
        <p:spPr>
          <a:xfrm>
            <a:off x="701675" y="4941168"/>
            <a:ext cx="10785474" cy="134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1200" dirty="0" smtClean="0"/>
              <a:t>* Initiativlisten kan dække over store risikovurderede projekter, mindre projekter, organisatoriske indsatser, tekniske tiltag, øvelser mm</a:t>
            </a:r>
            <a:r>
              <a:rPr lang="da-DK" sz="1200" dirty="0"/>
              <a:t>. Initiativlisten skal både indeholde igangværende og kommende </a:t>
            </a:r>
            <a:r>
              <a:rPr lang="da-DK" sz="1200" dirty="0" smtClean="0"/>
              <a:t>initiativer i handlingsplanens periode. </a:t>
            </a:r>
          </a:p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1200" dirty="0" smtClean="0"/>
              <a:t>Initiativlisten kan også udformes i </a:t>
            </a:r>
            <a:r>
              <a:rPr lang="da-DK" sz="1200" dirty="0" err="1" smtClean="0"/>
              <a:t>word</a:t>
            </a:r>
            <a:r>
              <a:rPr lang="da-DK" sz="1200" dirty="0" smtClean="0"/>
              <a:t> eller </a:t>
            </a:r>
            <a:r>
              <a:rPr lang="da-DK" sz="1200" dirty="0" err="1" smtClean="0"/>
              <a:t>excel</a:t>
            </a:r>
            <a:r>
              <a:rPr lang="da-DK" sz="1200" dirty="0" smtClean="0"/>
              <a:t> og kan evt. suppleres med flere informationer, hvis myndigheden vurderer det relevant. </a:t>
            </a:r>
          </a:p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1200" dirty="0" smtClean="0"/>
              <a:t>Initiativernes succeskriterier bør være målbare, og det forventede ressourcetræk for hvert initiativ skal angives. </a:t>
            </a:r>
          </a:p>
          <a:p>
            <a:pPr>
              <a:lnSpc>
                <a:spcPct val="100000"/>
              </a:lnSpc>
              <a:spcBef>
                <a:spcPts val="1100"/>
              </a:spcBef>
            </a:pPr>
            <a:endParaRPr lang="da-DK" sz="1200" dirty="0" smtClean="0"/>
          </a:p>
        </p:txBody>
      </p:sp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17285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201392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9" name="think-cell Slide" r:id="rId39" imgW="347" imgH="348" progId="TCLayout.ActiveDocument.1">
                  <p:embed/>
                </p:oleObj>
              </mc:Choice>
              <mc:Fallback>
                <p:oleObj name="think-cell Slide" r:id="rId39" imgW="347" imgH="348" progId="TCLayout.ActiveDocument.1">
                  <p:embed/>
                  <p:pic>
                    <p:nvPicPr>
                      <p:cNvPr id="8" name="Objekt 7" hidden="1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" name="Rectangle 3"/>
          <p:cNvSpPr>
            <a:spLocks noGrp="1" noChangeArrowheads="1"/>
          </p:cNvSpPr>
          <p:nvPr>
            <p:custDataLst>
              <p:tags r:id="rId3"/>
            </p:custDataLst>
          </p:nvPr>
        </p:nvSpPr>
        <p:spPr bwMode="auto">
          <a:xfrm>
            <a:off x="1825626" y="946150"/>
            <a:ext cx="2093913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66B43"/>
              </a:buClr>
              <a:buSzTx/>
              <a:buFont typeface="Symbol" panose="05050102010706020507" pitchFamily="18" charset="2"/>
              <a:buNone/>
              <a:tabLst/>
              <a:defRPr/>
            </a:pPr>
            <a:r>
              <a:rPr lang="da-DK" sz="1400" b="1" kern="0" dirty="0" smtClean="0">
                <a:solidFill>
                  <a:srgbClr val="000000"/>
                </a:solidFill>
                <a:latin typeface="Arial"/>
              </a:rPr>
              <a:t>År 1</a:t>
            </a:r>
            <a:endParaRPr kumimoji="0" lang="da-DK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Rectangle 3"/>
          <p:cNvSpPr>
            <a:spLocks noGrp="1" noChangeArrowheads="1"/>
          </p:cNvSpPr>
          <p:nvPr>
            <p:custDataLst>
              <p:tags r:id="rId4"/>
            </p:custDataLst>
          </p:nvPr>
        </p:nvSpPr>
        <p:spPr bwMode="auto">
          <a:xfrm>
            <a:off x="3919538" y="946150"/>
            <a:ext cx="2787650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66B43"/>
              </a:buClr>
              <a:buSzTx/>
              <a:buFont typeface="Symbol" panose="05050102010706020507" pitchFamily="18" charset="2"/>
              <a:buNone/>
              <a:tabLst/>
              <a:defRPr/>
            </a:pPr>
            <a:r>
              <a:rPr kumimoji="0" lang="da-DK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År 2</a:t>
            </a:r>
            <a:endParaRPr kumimoji="0" lang="da-DK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" name="Rectangle 3"/>
          <p:cNvSpPr>
            <a:spLocks noGrp="1" noChangeArrowheads="1"/>
          </p:cNvSpPr>
          <p:nvPr>
            <p:custDataLst>
              <p:tags r:id="rId5"/>
            </p:custDataLst>
          </p:nvPr>
        </p:nvSpPr>
        <p:spPr bwMode="auto">
          <a:xfrm>
            <a:off x="6707189" y="946150"/>
            <a:ext cx="2779713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66B43"/>
              </a:buClr>
              <a:buSzTx/>
              <a:buFont typeface="Symbol" panose="05050102010706020507" pitchFamily="18" charset="2"/>
              <a:buNone/>
              <a:tabLst/>
              <a:defRPr/>
            </a:pPr>
            <a:r>
              <a:rPr kumimoji="0" lang="da-DK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År 3</a:t>
            </a:r>
            <a:endParaRPr kumimoji="0" lang="da-DK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Rectangle 3"/>
          <p:cNvSpPr>
            <a:spLocks noGrp="1" noChangeArrowheads="1"/>
          </p:cNvSpPr>
          <p:nvPr>
            <p:custDataLst>
              <p:tags r:id="rId6"/>
            </p:custDataLst>
          </p:nvPr>
        </p:nvSpPr>
        <p:spPr bwMode="auto">
          <a:xfrm>
            <a:off x="1825625" y="1206500"/>
            <a:ext cx="693738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66B43"/>
              </a:buClr>
              <a:buSzTx/>
              <a:buFont typeface="Symbol" panose="05050102010706020507" pitchFamily="18" charset="2"/>
              <a:buNone/>
              <a:tabLst/>
              <a:defRPr/>
            </a:pPr>
            <a:fld id="{A63ADF4A-4664-4F63-AAA3-91652308188C}" type="datetime'''''''''''''''Q''''''''''''''''''2'''''''''">
              <a:rPr kumimoji="0" lang="da-DK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66B43"/>
                </a:buClr>
                <a:buSzTx/>
                <a:buFont typeface="Symbol" panose="05050102010706020507" pitchFamily="18" charset="2"/>
                <a:buNone/>
                <a:tabLst/>
                <a:defRPr/>
              </a:pPr>
              <a:t>Q2</a:t>
            </a:fld>
            <a:endParaRPr kumimoji="0" lang="da-DK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8" name="Rectangle 3"/>
          <p:cNvSpPr>
            <a:spLocks noGrp="1" noChangeArrowheads="1"/>
          </p:cNvSpPr>
          <p:nvPr>
            <p:custDataLst>
              <p:tags r:id="rId7"/>
            </p:custDataLst>
          </p:nvPr>
        </p:nvSpPr>
        <p:spPr bwMode="auto">
          <a:xfrm>
            <a:off x="2519363" y="1206500"/>
            <a:ext cx="700088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66B43"/>
              </a:buClr>
              <a:buSzTx/>
              <a:buFont typeface="Symbol" panose="05050102010706020507" pitchFamily="18" charset="2"/>
              <a:buNone/>
              <a:tabLst/>
              <a:defRPr/>
            </a:pPr>
            <a:fld id="{A5C7CF96-31A1-447A-9B7F-685F2BB05027}" type="datetime'''''Q''''''''''3'''''''''''''''''''''''''">
              <a:rPr kumimoji="0" lang="da-DK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66B43"/>
                </a:buClr>
                <a:buSzTx/>
                <a:buFont typeface="Symbol" panose="05050102010706020507" pitchFamily="18" charset="2"/>
                <a:buNone/>
                <a:tabLst/>
                <a:defRPr/>
              </a:pPr>
              <a:t>Q3</a:t>
            </a:fld>
            <a:endParaRPr kumimoji="0" lang="da-DK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Rectangle 3"/>
          <p:cNvSpPr>
            <a:spLocks noGrp="1" noChangeArrowheads="1"/>
          </p:cNvSpPr>
          <p:nvPr>
            <p:custDataLst>
              <p:tags r:id="rId8"/>
            </p:custDataLst>
          </p:nvPr>
        </p:nvSpPr>
        <p:spPr bwMode="auto">
          <a:xfrm>
            <a:off x="3219450" y="1206500"/>
            <a:ext cx="700088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66B43"/>
              </a:buClr>
              <a:buSzTx/>
              <a:buFont typeface="Symbol" panose="05050102010706020507" pitchFamily="18" charset="2"/>
              <a:buNone/>
              <a:tabLst/>
              <a:defRPr/>
            </a:pPr>
            <a:fld id="{865ACD85-FA9C-4799-9304-E20DE48822B6}" type="datetime'''''''Q''''4'''''''''''''''''''''''''''''''''">
              <a:rPr kumimoji="0" lang="da-DK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66B43"/>
                </a:buClr>
                <a:buSzTx/>
                <a:buFont typeface="Symbol" panose="05050102010706020507" pitchFamily="18" charset="2"/>
                <a:buNone/>
                <a:tabLst/>
                <a:defRPr/>
              </a:pPr>
              <a:t>Q4</a:t>
            </a:fld>
            <a:endParaRPr kumimoji="0" lang="da-DK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Rectangle 3"/>
          <p:cNvSpPr>
            <a:spLocks noGrp="1" noChangeArrowheads="1"/>
          </p:cNvSpPr>
          <p:nvPr>
            <p:custDataLst>
              <p:tags r:id="rId9"/>
            </p:custDataLst>
          </p:nvPr>
        </p:nvSpPr>
        <p:spPr bwMode="auto">
          <a:xfrm>
            <a:off x="3919538" y="1206500"/>
            <a:ext cx="693738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66B43"/>
              </a:buClr>
              <a:buSzTx/>
              <a:buFont typeface="Symbol" panose="05050102010706020507" pitchFamily="18" charset="2"/>
              <a:buNone/>
              <a:tabLst/>
              <a:defRPr/>
            </a:pPr>
            <a:fld id="{213BD947-3479-40C9-90E4-75EBEDFF8471}" type="datetime'''''''''''''''''''''''''''Q''''''''1'''''''''''''''">
              <a:rPr kumimoji="0" lang="da-DK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66B43"/>
                </a:buClr>
                <a:buSzTx/>
                <a:buFont typeface="Symbol" panose="05050102010706020507" pitchFamily="18" charset="2"/>
                <a:buNone/>
                <a:tabLst/>
                <a:defRPr/>
              </a:pPr>
              <a:t>Q1</a:t>
            </a:fld>
            <a:endParaRPr kumimoji="0" lang="da-DK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Rectangle 3"/>
          <p:cNvSpPr>
            <a:spLocks noGrp="1" noChangeArrowheads="1"/>
          </p:cNvSpPr>
          <p:nvPr>
            <p:custDataLst>
              <p:tags r:id="rId10"/>
            </p:custDataLst>
          </p:nvPr>
        </p:nvSpPr>
        <p:spPr bwMode="auto">
          <a:xfrm>
            <a:off x="4613275" y="1206500"/>
            <a:ext cx="692150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66B43"/>
              </a:buClr>
              <a:buSzTx/>
              <a:buFont typeface="Symbol" panose="05050102010706020507" pitchFamily="18" charset="2"/>
              <a:buNone/>
              <a:tabLst/>
              <a:defRPr/>
            </a:pPr>
            <a:fld id="{157C43DE-CA4F-44C5-B622-87A343522408}" type="datetime'''''Q2'''''''''''''''''''''''''''''''''''''''''''''">
              <a:rPr kumimoji="0" lang="da-DK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66B43"/>
                </a:buClr>
                <a:buSzTx/>
                <a:buFont typeface="Symbol" panose="05050102010706020507" pitchFamily="18" charset="2"/>
                <a:buNone/>
                <a:tabLst/>
                <a:defRPr/>
              </a:pPr>
              <a:t>Q2</a:t>
            </a:fld>
            <a:endParaRPr kumimoji="0" lang="da-DK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Rectangle 3"/>
          <p:cNvSpPr>
            <a:spLocks noGrp="1" noChangeArrowheads="1"/>
          </p:cNvSpPr>
          <p:nvPr>
            <p:custDataLst>
              <p:tags r:id="rId11"/>
            </p:custDataLst>
          </p:nvPr>
        </p:nvSpPr>
        <p:spPr bwMode="auto">
          <a:xfrm>
            <a:off x="5305425" y="1206500"/>
            <a:ext cx="701675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66B43"/>
              </a:buClr>
              <a:buSzTx/>
              <a:buFont typeface="Symbol" panose="05050102010706020507" pitchFamily="18" charset="2"/>
              <a:buNone/>
              <a:tabLst/>
              <a:defRPr/>
            </a:pPr>
            <a:fld id="{00B5AAF3-6B74-496E-8B32-16EE35292885}" type="datetime'''''''''''''''Q''''''''''''''''3'''''''''''''''''">
              <a:rPr kumimoji="0" lang="da-DK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66B43"/>
                </a:buClr>
                <a:buSzTx/>
                <a:buFont typeface="Symbol" panose="05050102010706020507" pitchFamily="18" charset="2"/>
                <a:buNone/>
                <a:tabLst/>
                <a:defRPr/>
              </a:pPr>
              <a:t>Q3</a:t>
            </a:fld>
            <a:endParaRPr kumimoji="0" lang="da-DK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0" name="Rectangle 3"/>
          <p:cNvSpPr>
            <a:spLocks noGrp="1" noChangeArrowheads="1"/>
          </p:cNvSpPr>
          <p:nvPr>
            <p:custDataLst>
              <p:tags r:id="rId12"/>
            </p:custDataLst>
          </p:nvPr>
        </p:nvSpPr>
        <p:spPr bwMode="auto">
          <a:xfrm>
            <a:off x="6007100" y="1206500"/>
            <a:ext cx="700088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66B43"/>
              </a:buClr>
              <a:buSzTx/>
              <a:buFont typeface="Symbol" panose="05050102010706020507" pitchFamily="18" charset="2"/>
              <a:buNone/>
              <a:tabLst/>
              <a:defRPr/>
            </a:pPr>
            <a:fld id="{1144D11F-D4EB-4D7A-BE80-B4BB6408C51F}" type="datetime'''''''''''''''Q''4'''''''''''''''''''">
              <a:rPr kumimoji="0" lang="da-DK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66B43"/>
                </a:buClr>
                <a:buSzTx/>
                <a:buFont typeface="Symbol" panose="05050102010706020507" pitchFamily="18" charset="2"/>
                <a:buNone/>
                <a:tabLst/>
                <a:defRPr/>
              </a:pPr>
              <a:t>Q4</a:t>
            </a:fld>
            <a:endParaRPr kumimoji="0" lang="da-DK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1" name="Rectangle 3"/>
          <p:cNvSpPr>
            <a:spLocks noGrp="1" noChangeArrowheads="1"/>
          </p:cNvSpPr>
          <p:nvPr>
            <p:custDataLst>
              <p:tags r:id="rId13"/>
            </p:custDataLst>
          </p:nvPr>
        </p:nvSpPr>
        <p:spPr bwMode="auto">
          <a:xfrm>
            <a:off x="6707188" y="1206500"/>
            <a:ext cx="685800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66B43"/>
              </a:buClr>
              <a:buSzTx/>
              <a:buFont typeface="Symbol" panose="05050102010706020507" pitchFamily="18" charset="2"/>
              <a:buNone/>
              <a:tabLst/>
              <a:defRPr/>
            </a:pPr>
            <a:fld id="{03863161-40FC-4CD4-96FA-DE2E65E836DE}" type="datetime'''''''''''''''''Q''''''''1'''''">
              <a:rPr kumimoji="0" lang="da-DK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66B43"/>
                </a:buClr>
                <a:buSzTx/>
                <a:buFont typeface="Symbol" panose="05050102010706020507" pitchFamily="18" charset="2"/>
                <a:buNone/>
                <a:tabLst/>
                <a:defRPr/>
              </a:pPr>
              <a:t>Q1</a:t>
            </a:fld>
            <a:endParaRPr kumimoji="0" lang="da-DK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" name="Rectangle 3"/>
          <p:cNvSpPr>
            <a:spLocks noGrp="1" noChangeArrowheads="1"/>
          </p:cNvSpPr>
          <p:nvPr>
            <p:custDataLst>
              <p:tags r:id="rId14"/>
            </p:custDataLst>
          </p:nvPr>
        </p:nvSpPr>
        <p:spPr bwMode="auto">
          <a:xfrm>
            <a:off x="7392988" y="1206500"/>
            <a:ext cx="693738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66B43"/>
              </a:buClr>
              <a:buSzTx/>
              <a:buFont typeface="Symbol" panose="05050102010706020507" pitchFamily="18" charset="2"/>
              <a:buNone/>
              <a:tabLst/>
              <a:defRPr/>
            </a:pPr>
            <a:fld id="{7AF9D8E5-6E20-4299-9418-8D89E69A9560}" type="datetime'''''''''''''''''''''''Q''''''''''''''''''''''''''''''2'''''''">
              <a:rPr kumimoji="0" lang="da-DK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66B43"/>
                </a:buClr>
                <a:buSzTx/>
                <a:buFont typeface="Symbol" panose="05050102010706020507" pitchFamily="18" charset="2"/>
                <a:buNone/>
                <a:tabLst/>
                <a:defRPr/>
              </a:pPr>
              <a:t>Q2</a:t>
            </a:fld>
            <a:endParaRPr kumimoji="0" lang="da-DK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8" name="Rectangle 3"/>
          <p:cNvSpPr>
            <a:spLocks noGrp="1" noChangeArrowheads="1"/>
          </p:cNvSpPr>
          <p:nvPr>
            <p:custDataLst>
              <p:tags r:id="rId15"/>
            </p:custDataLst>
          </p:nvPr>
        </p:nvSpPr>
        <p:spPr bwMode="auto">
          <a:xfrm>
            <a:off x="8086725" y="1206500"/>
            <a:ext cx="700088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66B43"/>
              </a:buClr>
              <a:buSzTx/>
              <a:buFont typeface="Symbol" panose="05050102010706020507" pitchFamily="18" charset="2"/>
              <a:buNone/>
              <a:tabLst/>
              <a:defRPr/>
            </a:pPr>
            <a:fld id="{348FCC36-377A-4517-9141-C35DA0646120}" type="datetime'''''''Q''''''''''''''''''''''''''''''''''''''''''3'''''''''">
              <a:rPr kumimoji="0" lang="da-DK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66B43"/>
                </a:buClr>
                <a:buSzTx/>
                <a:buFont typeface="Symbol" panose="05050102010706020507" pitchFamily="18" charset="2"/>
                <a:buNone/>
                <a:tabLst/>
                <a:defRPr/>
              </a:pPr>
              <a:t>Q3</a:t>
            </a:fld>
            <a:endParaRPr kumimoji="0" lang="da-DK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0" name="Rectangle 3"/>
          <p:cNvSpPr>
            <a:spLocks noGrp="1" noChangeArrowheads="1"/>
          </p:cNvSpPr>
          <p:nvPr>
            <p:custDataLst>
              <p:tags r:id="rId16"/>
            </p:custDataLst>
          </p:nvPr>
        </p:nvSpPr>
        <p:spPr bwMode="auto">
          <a:xfrm>
            <a:off x="8786813" y="1206500"/>
            <a:ext cx="700088" cy="2603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66B43"/>
              </a:buClr>
              <a:buSzTx/>
              <a:buFont typeface="Symbol" panose="05050102010706020507" pitchFamily="18" charset="2"/>
              <a:buNone/>
              <a:tabLst/>
              <a:defRPr/>
            </a:pPr>
            <a:fld id="{BD337ABC-64F5-423F-B0AE-6D8DBF63EE6C}" type="datetime'''''''''''''''''''''''''Q''''''''''4'''''''''''''''''''''''">
              <a:rPr kumimoji="0" lang="da-DK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66B43"/>
                </a:buClr>
                <a:buSzTx/>
                <a:buFont typeface="Symbol" panose="05050102010706020507" pitchFamily="18" charset="2"/>
                <a:buNone/>
                <a:tabLst/>
                <a:defRPr/>
              </a:pPr>
              <a:t>Q4</a:t>
            </a:fld>
            <a:endParaRPr kumimoji="0" lang="da-DK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94" name="Lige forbindelse 93"/>
          <p:cNvCxnSpPr/>
          <p:nvPr>
            <p:custDataLst>
              <p:tags r:id="rId17"/>
            </p:custDataLst>
          </p:nvPr>
        </p:nvCxnSpPr>
        <p:spPr bwMode="auto">
          <a:xfrm>
            <a:off x="3919538" y="1466850"/>
            <a:ext cx="0" cy="46164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Lige forbindelse 103"/>
          <p:cNvCxnSpPr/>
          <p:nvPr>
            <p:custDataLst>
              <p:tags r:id="rId18"/>
            </p:custDataLst>
          </p:nvPr>
        </p:nvCxnSpPr>
        <p:spPr bwMode="auto">
          <a:xfrm>
            <a:off x="6707188" y="1466850"/>
            <a:ext cx="0" cy="46164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Lige forbindelse 62"/>
          <p:cNvCxnSpPr/>
          <p:nvPr>
            <p:custDataLst>
              <p:tags r:id="rId19"/>
            </p:custDataLst>
          </p:nvPr>
        </p:nvCxnSpPr>
        <p:spPr bwMode="auto">
          <a:xfrm>
            <a:off x="363538" y="1466850"/>
            <a:ext cx="0" cy="461645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Lige forbindelse 60"/>
          <p:cNvCxnSpPr/>
          <p:nvPr>
            <p:custDataLst>
              <p:tags r:id="rId20"/>
            </p:custDataLst>
          </p:nvPr>
        </p:nvCxnSpPr>
        <p:spPr bwMode="auto">
          <a:xfrm>
            <a:off x="1825625" y="1466850"/>
            <a:ext cx="0" cy="461645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Lige forbindelse 115"/>
          <p:cNvCxnSpPr/>
          <p:nvPr>
            <p:custDataLst>
              <p:tags r:id="rId21"/>
            </p:custDataLst>
          </p:nvPr>
        </p:nvCxnSpPr>
        <p:spPr bwMode="auto">
          <a:xfrm>
            <a:off x="9486900" y="1466850"/>
            <a:ext cx="2" cy="46164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Lige forbindelse 106"/>
          <p:cNvCxnSpPr/>
          <p:nvPr>
            <p:custDataLst>
              <p:tags r:id="rId22"/>
            </p:custDataLst>
          </p:nvPr>
        </p:nvCxnSpPr>
        <p:spPr bwMode="auto">
          <a:xfrm>
            <a:off x="7392988" y="1466850"/>
            <a:ext cx="0" cy="46164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Lige forbindelse 105"/>
          <p:cNvCxnSpPr/>
          <p:nvPr>
            <p:custDataLst>
              <p:tags r:id="rId23"/>
            </p:custDataLst>
          </p:nvPr>
        </p:nvCxnSpPr>
        <p:spPr bwMode="auto">
          <a:xfrm>
            <a:off x="6007100" y="1466850"/>
            <a:ext cx="0" cy="46164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Lige forbindelse 94"/>
          <p:cNvCxnSpPr/>
          <p:nvPr>
            <p:custDataLst>
              <p:tags r:id="rId24"/>
            </p:custDataLst>
          </p:nvPr>
        </p:nvCxnSpPr>
        <p:spPr bwMode="auto">
          <a:xfrm>
            <a:off x="2519363" y="1497428"/>
            <a:ext cx="0" cy="46164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Lige forbindelse 96"/>
          <p:cNvCxnSpPr/>
          <p:nvPr>
            <p:custDataLst>
              <p:tags r:id="rId25"/>
            </p:custDataLst>
          </p:nvPr>
        </p:nvCxnSpPr>
        <p:spPr bwMode="auto">
          <a:xfrm>
            <a:off x="4613275" y="1466850"/>
            <a:ext cx="0" cy="46164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Lige forbindelse 104"/>
          <p:cNvCxnSpPr/>
          <p:nvPr>
            <p:custDataLst>
              <p:tags r:id="rId26"/>
            </p:custDataLst>
          </p:nvPr>
        </p:nvCxnSpPr>
        <p:spPr bwMode="auto">
          <a:xfrm>
            <a:off x="5305425" y="1466850"/>
            <a:ext cx="0" cy="46164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Lige forbindelse 110"/>
          <p:cNvCxnSpPr/>
          <p:nvPr>
            <p:custDataLst>
              <p:tags r:id="rId27"/>
            </p:custDataLst>
          </p:nvPr>
        </p:nvCxnSpPr>
        <p:spPr bwMode="auto">
          <a:xfrm>
            <a:off x="8086725" y="1466850"/>
            <a:ext cx="0" cy="46164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Lige forbindelse 111"/>
          <p:cNvCxnSpPr/>
          <p:nvPr>
            <p:custDataLst>
              <p:tags r:id="rId28"/>
            </p:custDataLst>
          </p:nvPr>
        </p:nvCxnSpPr>
        <p:spPr bwMode="auto">
          <a:xfrm>
            <a:off x="8786813" y="1466850"/>
            <a:ext cx="0" cy="46164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Lige forbindelse 95"/>
          <p:cNvCxnSpPr/>
          <p:nvPr>
            <p:custDataLst>
              <p:tags r:id="rId29"/>
            </p:custDataLst>
          </p:nvPr>
        </p:nvCxnSpPr>
        <p:spPr bwMode="auto">
          <a:xfrm>
            <a:off x="3219450" y="1466850"/>
            <a:ext cx="0" cy="46164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Lige forbindelse 44"/>
          <p:cNvCxnSpPr/>
          <p:nvPr>
            <p:custDataLst>
              <p:tags r:id="rId30"/>
            </p:custDataLst>
          </p:nvPr>
        </p:nvCxnSpPr>
        <p:spPr bwMode="auto">
          <a:xfrm>
            <a:off x="363538" y="2933700"/>
            <a:ext cx="9123364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Lige forbindelse 45"/>
          <p:cNvCxnSpPr/>
          <p:nvPr>
            <p:custDataLst>
              <p:tags r:id="rId31"/>
            </p:custDataLst>
          </p:nvPr>
        </p:nvCxnSpPr>
        <p:spPr bwMode="auto">
          <a:xfrm>
            <a:off x="363538" y="4402138"/>
            <a:ext cx="9110191" cy="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Lige forbindelse 64"/>
          <p:cNvCxnSpPr/>
          <p:nvPr>
            <p:custDataLst>
              <p:tags r:id="rId32"/>
            </p:custDataLst>
          </p:nvPr>
        </p:nvCxnSpPr>
        <p:spPr bwMode="auto">
          <a:xfrm>
            <a:off x="363538" y="6083300"/>
            <a:ext cx="9110191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Rectangle 3"/>
          <p:cNvSpPr>
            <a:spLocks noGrp="1" noChangeArrowheads="1"/>
          </p:cNvSpPr>
          <p:nvPr>
            <p:custDataLst>
              <p:tags r:id="rId33"/>
            </p:custDataLst>
          </p:nvPr>
        </p:nvSpPr>
        <p:spPr bwMode="auto">
          <a:xfrm>
            <a:off x="434975" y="6140450"/>
            <a:ext cx="6810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spcBef>
                <a:spcPct val="0"/>
              </a:spcBef>
              <a:buClr>
                <a:srgbClr val="066B43"/>
              </a:buClr>
              <a:buNone/>
              <a:defRPr/>
            </a:pPr>
            <a:r>
              <a:rPr lang="da-DK" sz="1200" dirty="0"/>
              <a:t>Initiativlisten skal desuden være visualiseret i et </a:t>
            </a:r>
            <a:r>
              <a:rPr lang="da-DK" sz="1200" dirty="0" err="1"/>
              <a:t>roadmap</a:t>
            </a:r>
            <a:r>
              <a:rPr lang="da-DK" sz="1200" dirty="0" smtClean="0"/>
              <a:t>. Ovenstående er et eksempel.</a:t>
            </a:r>
            <a:endParaRPr kumimoji="0" lang="da-DK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custDataLst>
              <p:tags r:id="rId34"/>
            </p:custDataLst>
          </p:nvPr>
        </p:nvSpPr>
        <p:spPr bwMode="auto">
          <a:xfrm>
            <a:off x="434976" y="1987550"/>
            <a:ext cx="995363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66B43"/>
              </a:buClr>
              <a:buSzTx/>
              <a:buFont typeface="Symbol" panose="05050102010706020507" pitchFamily="18" charset="2"/>
              <a:buNone/>
              <a:tabLst/>
              <a:defRPr/>
            </a:pPr>
            <a:r>
              <a:rPr kumimoji="0" lang="da-DK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[Emne </a:t>
            </a:r>
            <a:r>
              <a:rPr kumimoji="0" lang="da-DK" altLang="en-US" sz="1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1]</a:t>
            </a:r>
            <a:endParaRPr kumimoji="0" lang="da-DK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custDataLst>
              <p:tags r:id="rId35"/>
            </p:custDataLst>
          </p:nvPr>
        </p:nvSpPr>
        <p:spPr bwMode="auto">
          <a:xfrm>
            <a:off x="434975" y="4924425"/>
            <a:ext cx="1319213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spcBef>
                <a:spcPct val="0"/>
              </a:spcBef>
              <a:buClr>
                <a:srgbClr val="066B43"/>
              </a:buClr>
              <a:buNone/>
              <a:defRPr/>
            </a:pPr>
            <a:r>
              <a:rPr lang="da-DK" altLang="en-US" sz="1400" kern="0" dirty="0" smtClean="0">
                <a:solidFill>
                  <a:srgbClr val="000000"/>
                </a:solidFill>
              </a:rPr>
              <a:t>[Emne 3]</a:t>
            </a:r>
            <a:endParaRPr lang="da-DK" sz="1400" kern="0" dirty="0">
              <a:solidFill>
                <a:srgbClr val="000000"/>
              </a:solidFill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custDataLst>
              <p:tags r:id="rId36"/>
            </p:custDataLst>
          </p:nvPr>
        </p:nvSpPr>
        <p:spPr bwMode="auto">
          <a:xfrm>
            <a:off x="434975" y="3455988"/>
            <a:ext cx="896938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spcBef>
                <a:spcPct val="0"/>
              </a:spcBef>
              <a:buClr>
                <a:srgbClr val="066B43"/>
              </a:buClr>
              <a:buNone/>
              <a:defRPr/>
            </a:pPr>
            <a:r>
              <a:rPr lang="da-DK" altLang="en-US" sz="1400" kern="0" dirty="0" smtClean="0">
                <a:solidFill>
                  <a:srgbClr val="000000"/>
                </a:solidFill>
              </a:rPr>
              <a:t>[Emne 2]</a:t>
            </a:r>
            <a:endParaRPr lang="da-DK" sz="1400" kern="0" dirty="0">
              <a:solidFill>
                <a:srgbClr val="000000"/>
              </a:solidFill>
            </a:endParaRPr>
          </a:p>
        </p:txBody>
      </p:sp>
      <p:sp>
        <p:nvSpPr>
          <p:cNvPr id="117" name="Rektangel 116"/>
          <p:cNvSpPr/>
          <p:nvPr/>
        </p:nvSpPr>
        <p:spPr bwMode="auto">
          <a:xfrm>
            <a:off x="1991544" y="1719607"/>
            <a:ext cx="3744416" cy="144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63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18" name="Rektangel 117"/>
          <p:cNvSpPr/>
          <p:nvPr/>
        </p:nvSpPr>
        <p:spPr bwMode="auto">
          <a:xfrm>
            <a:off x="2809827" y="3210829"/>
            <a:ext cx="2062037" cy="144000"/>
          </a:xfrm>
          <a:prstGeom prst="rect">
            <a:avLst/>
          </a:prstGeom>
          <a:solidFill>
            <a:srgbClr val="B09400"/>
          </a:solidFill>
          <a:ln w="6350" cap="flat" cmpd="sng" algn="ctr">
            <a:solidFill>
              <a:srgbClr val="B094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19" name="Rektangel 118"/>
          <p:cNvSpPr/>
          <p:nvPr/>
        </p:nvSpPr>
        <p:spPr bwMode="auto">
          <a:xfrm>
            <a:off x="1735714" y="4707113"/>
            <a:ext cx="2125087" cy="144000"/>
          </a:xfrm>
          <a:prstGeom prst="rect">
            <a:avLst/>
          </a:prstGeom>
          <a:solidFill>
            <a:srgbClr val="002060"/>
          </a:solidFill>
          <a:ln w="63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0" name="Rektangel 119"/>
          <p:cNvSpPr/>
          <p:nvPr/>
        </p:nvSpPr>
        <p:spPr bwMode="auto">
          <a:xfrm>
            <a:off x="4904582" y="5184179"/>
            <a:ext cx="4564999" cy="182097"/>
          </a:xfrm>
          <a:prstGeom prst="rect">
            <a:avLst/>
          </a:prstGeom>
          <a:solidFill>
            <a:srgbClr val="002060"/>
          </a:solidFill>
          <a:ln w="63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1" name="Rektangel 120"/>
          <p:cNvSpPr/>
          <p:nvPr/>
        </p:nvSpPr>
        <p:spPr bwMode="auto">
          <a:xfrm>
            <a:off x="4197710" y="4158527"/>
            <a:ext cx="5276019" cy="160441"/>
          </a:xfrm>
          <a:prstGeom prst="rect">
            <a:avLst/>
          </a:prstGeom>
          <a:solidFill>
            <a:srgbClr val="B09400"/>
          </a:solidFill>
          <a:ln w="6350" cap="flat" cmpd="sng" algn="ctr">
            <a:solidFill>
              <a:srgbClr val="B094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2" name="Rektangel 121"/>
          <p:cNvSpPr/>
          <p:nvPr/>
        </p:nvSpPr>
        <p:spPr bwMode="auto">
          <a:xfrm>
            <a:off x="1729869" y="2564920"/>
            <a:ext cx="1269788" cy="144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63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3" name="Rektangel 122"/>
          <p:cNvSpPr/>
          <p:nvPr/>
        </p:nvSpPr>
        <p:spPr bwMode="auto">
          <a:xfrm>
            <a:off x="3429337" y="3679955"/>
            <a:ext cx="3863243" cy="144000"/>
          </a:xfrm>
          <a:prstGeom prst="rect">
            <a:avLst/>
          </a:prstGeom>
          <a:solidFill>
            <a:srgbClr val="B09400"/>
          </a:solidFill>
          <a:ln w="6350" cap="flat" cmpd="sng" algn="ctr">
            <a:solidFill>
              <a:srgbClr val="B094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4" name="Rektangel 123"/>
          <p:cNvSpPr/>
          <p:nvPr/>
        </p:nvSpPr>
        <p:spPr bwMode="auto">
          <a:xfrm>
            <a:off x="5413554" y="2564920"/>
            <a:ext cx="2125087" cy="144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63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5" name="Rektangel 124"/>
          <p:cNvSpPr/>
          <p:nvPr/>
        </p:nvSpPr>
        <p:spPr bwMode="auto">
          <a:xfrm>
            <a:off x="8038828" y="4707112"/>
            <a:ext cx="1430754" cy="158135"/>
          </a:xfrm>
          <a:prstGeom prst="rect">
            <a:avLst/>
          </a:prstGeom>
          <a:solidFill>
            <a:srgbClr val="002060"/>
          </a:solidFill>
          <a:ln w="63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6" name="Rektangel 125"/>
          <p:cNvSpPr/>
          <p:nvPr/>
        </p:nvSpPr>
        <p:spPr bwMode="auto">
          <a:xfrm>
            <a:off x="3563015" y="2142264"/>
            <a:ext cx="4981257" cy="144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63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7" name="Rektangel 126"/>
          <p:cNvSpPr/>
          <p:nvPr/>
        </p:nvSpPr>
        <p:spPr bwMode="auto">
          <a:xfrm>
            <a:off x="2318920" y="5661248"/>
            <a:ext cx="5719907" cy="144000"/>
          </a:xfrm>
          <a:prstGeom prst="rect">
            <a:avLst/>
          </a:prstGeom>
          <a:solidFill>
            <a:srgbClr val="002060"/>
          </a:solidFill>
          <a:ln w="63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7" name="Tåre 146"/>
          <p:cNvSpPr/>
          <p:nvPr/>
        </p:nvSpPr>
        <p:spPr bwMode="auto">
          <a:xfrm>
            <a:off x="5663952" y="1636666"/>
            <a:ext cx="144016" cy="136150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 w="63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8" name="Tåre 147"/>
          <p:cNvSpPr/>
          <p:nvPr/>
        </p:nvSpPr>
        <p:spPr bwMode="auto">
          <a:xfrm>
            <a:off x="9325565" y="4058887"/>
            <a:ext cx="144016" cy="136150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 w="63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9" name="Tåre 148"/>
          <p:cNvSpPr/>
          <p:nvPr/>
        </p:nvSpPr>
        <p:spPr bwMode="auto">
          <a:xfrm>
            <a:off x="4787437" y="3135510"/>
            <a:ext cx="144016" cy="136150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 w="63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50" name="Tåre 149"/>
          <p:cNvSpPr/>
          <p:nvPr/>
        </p:nvSpPr>
        <p:spPr bwMode="auto">
          <a:xfrm>
            <a:off x="7216004" y="3598251"/>
            <a:ext cx="144016" cy="136150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 w="63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51" name="Tåre 150"/>
          <p:cNvSpPr/>
          <p:nvPr/>
        </p:nvSpPr>
        <p:spPr bwMode="auto">
          <a:xfrm>
            <a:off x="9768408" y="1507213"/>
            <a:ext cx="144016" cy="136150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 w="63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52" name="Tekstfelt 151"/>
          <p:cNvSpPr txBox="1"/>
          <p:nvPr/>
        </p:nvSpPr>
        <p:spPr>
          <a:xfrm>
            <a:off x="10072364" y="1484784"/>
            <a:ext cx="1133983" cy="10207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Initiativer med højeste prioritet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1200" b="0" i="0" u="none" strike="noStrike" kern="1200" cap="none" spc="0" normalizeH="0" baseline="0" noProof="0" dirty="0" err="1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1" name="Titel 4"/>
          <p:cNvSpPr>
            <a:spLocks noGrp="1"/>
          </p:cNvSpPr>
          <p:nvPr>
            <p:ph type="title"/>
          </p:nvPr>
        </p:nvSpPr>
        <p:spPr>
          <a:xfrm>
            <a:off x="343222" y="180414"/>
            <a:ext cx="10785475" cy="502750"/>
          </a:xfrm>
        </p:spPr>
        <p:txBody>
          <a:bodyPr vert="horz"/>
          <a:lstStyle/>
          <a:p>
            <a:r>
              <a:rPr lang="da-DK" dirty="0" smtClean="0"/>
              <a:t>3</a:t>
            </a:r>
            <a:r>
              <a:rPr lang="da-DK" dirty="0" smtClean="0">
                <a:solidFill>
                  <a:schemeClr val="tx1"/>
                </a:solidFill>
              </a:rPr>
              <a:t>.2 </a:t>
            </a:r>
            <a:r>
              <a:rPr lang="da-DK" dirty="0" err="1" smtClean="0">
                <a:solidFill>
                  <a:schemeClr val="tx1"/>
                </a:solidFill>
              </a:rPr>
              <a:t>Roadmap</a:t>
            </a:r>
            <a:r>
              <a:rPr lang="da-DK" dirty="0" smtClean="0">
                <a:solidFill>
                  <a:schemeClr val="tx1"/>
                </a:solidFill>
              </a:rPr>
              <a:t> for initiativer 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79" name="Tåre 78"/>
          <p:cNvSpPr/>
          <p:nvPr/>
        </p:nvSpPr>
        <p:spPr bwMode="auto">
          <a:xfrm>
            <a:off x="9307621" y="5113112"/>
            <a:ext cx="144016" cy="136150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 w="63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13</a:t>
            </a:fld>
            <a:endParaRPr lang="da-DK" dirty="0"/>
          </a:p>
        </p:txBody>
      </p:sp>
      <p:cxnSp>
        <p:nvCxnSpPr>
          <p:cNvPr id="16" name="Lige forbindelse 15"/>
          <p:cNvCxnSpPr/>
          <p:nvPr/>
        </p:nvCxnSpPr>
        <p:spPr bwMode="auto">
          <a:xfrm>
            <a:off x="370415" y="1466850"/>
            <a:ext cx="1455211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Rektangel 58"/>
          <p:cNvSpPr/>
          <p:nvPr/>
        </p:nvSpPr>
        <p:spPr bwMode="auto">
          <a:xfrm>
            <a:off x="10137898" y="177672"/>
            <a:ext cx="1790750" cy="659040"/>
          </a:xfrm>
          <a:prstGeom prst="rect">
            <a:avLst/>
          </a:pr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Indsæt </a:t>
            </a:r>
            <a:r>
              <a:rPr lang="da-DK" sz="1200" dirty="0" smtClean="0">
                <a:solidFill>
                  <a:sysClr val="windowText" lastClr="000000"/>
                </a:solidFill>
              </a:rPr>
              <a:t>dato for seneste opdatering</a:t>
            </a:r>
            <a:endParaRPr kumimoji="0" lang="da-DK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8056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4371522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9" name="think-cell Slide" r:id="rId8" imgW="473" imgH="476" progId="TCLayout.ActiveDocument.1">
                  <p:embed/>
                </p:oleObj>
              </mc:Choice>
              <mc:Fallback>
                <p:oleObj name="think-cell Slide" r:id="rId8" imgW="473" imgH="476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17" y="370224"/>
            <a:ext cx="10785475" cy="936000"/>
          </a:xfrm>
        </p:spPr>
        <p:txBody>
          <a:bodyPr vert="horz"/>
          <a:lstStyle/>
          <a:p>
            <a:r>
              <a:rPr lang="da-DK" dirty="0" smtClean="0">
                <a:solidFill>
                  <a:srgbClr val="000000"/>
                </a:solidFill>
              </a:rPr>
              <a:t>3.3 One </a:t>
            </a:r>
            <a:r>
              <a:rPr lang="da-DK" dirty="0">
                <a:solidFill>
                  <a:srgbClr val="000000"/>
                </a:solidFill>
              </a:rPr>
              <a:t>pager: initiativ*</a:t>
            </a:r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72377-3210-4AA7-99C3-66CB59BB5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AE25ED-097C-4BDC-A7CE-FA97BD9CA3B5}" type="slidenum">
              <a:rPr kumimoji="0" lang="da-DK" sz="899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da-DK" sz="899" b="0" i="0" u="none" strike="noStrike" kern="1200" cap="none" spc="0" normalizeH="0" baseline="0" noProof="0" dirty="0">
              <a:ln>
                <a:noFill/>
              </a:ln>
              <a:noFill/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Afrundet rektangel 10"/>
          <p:cNvSpPr/>
          <p:nvPr/>
        </p:nvSpPr>
        <p:spPr bwMode="auto">
          <a:xfrm>
            <a:off x="605480" y="1052736"/>
            <a:ext cx="6282607" cy="2448272"/>
          </a:xfrm>
          <a:prstGeom prst="roundRect">
            <a:avLst>
              <a:gd name="adj" fmla="val 855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r>
              <a:rPr lang="da-DK" sz="1200" b="1"/>
              <a:t>Initiativets kontekst</a:t>
            </a:r>
          </a:p>
          <a:p>
            <a:pPr marL="171450" indent="-171450">
              <a:buClr>
                <a:srgbClr val="3B5463"/>
              </a:buClr>
              <a:buFont typeface="Arial" panose="020B0604020202020204" pitchFamily="34" charset="0"/>
              <a:buChar char="•"/>
            </a:pPr>
            <a:r>
              <a:rPr lang="da-DK" sz="1200"/>
              <a:t>Beskriv hvor initiativet udspringer fra fx kortlægningsresultaterne eller en digital strategi. </a:t>
            </a:r>
            <a:endParaRPr lang="da-DK" sz="1200" dirty="0"/>
          </a:p>
        </p:txBody>
      </p:sp>
      <p:sp>
        <p:nvSpPr>
          <p:cNvPr id="12" name="Afrundet rektangel 11"/>
          <p:cNvSpPr/>
          <p:nvPr/>
        </p:nvSpPr>
        <p:spPr bwMode="auto">
          <a:xfrm>
            <a:off x="7032103" y="1052736"/>
            <a:ext cx="4455047" cy="2448272"/>
          </a:xfrm>
          <a:prstGeom prst="roundRect">
            <a:avLst>
              <a:gd name="adj" fmla="val 776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r>
              <a:rPr lang="da-DK" sz="1200" b="1" dirty="0" smtClean="0"/>
              <a:t>Nøgledata om initiativet</a:t>
            </a:r>
          </a:p>
          <a:p>
            <a:pPr marL="171450" indent="-171450">
              <a:buClr>
                <a:srgbClr val="3B5463"/>
              </a:buClr>
              <a:buFont typeface="Arial" panose="020B0604020202020204" pitchFamily="34" charset="0"/>
              <a:buChar char="•"/>
            </a:pPr>
            <a:r>
              <a:rPr lang="da-DK" sz="1200" dirty="0" smtClean="0"/>
              <a:t>Økonomi:</a:t>
            </a:r>
          </a:p>
          <a:p>
            <a:pPr marL="171450" indent="-171450">
              <a:buClr>
                <a:srgbClr val="3B5463"/>
              </a:buClr>
              <a:buFont typeface="Arial" panose="020B0604020202020204" pitchFamily="34" charset="0"/>
              <a:buChar char="•"/>
            </a:pPr>
            <a:r>
              <a:rPr lang="da-DK" sz="1200" dirty="0"/>
              <a:t>Ressourceforbrug (internt og eksternt</a:t>
            </a:r>
            <a:r>
              <a:rPr lang="da-DK" sz="1200" dirty="0" smtClean="0"/>
              <a:t>):</a:t>
            </a:r>
          </a:p>
          <a:p>
            <a:pPr marL="171450" indent="-171450">
              <a:buClr>
                <a:srgbClr val="3B5463"/>
              </a:buClr>
              <a:buFont typeface="Arial" panose="020B0604020202020204" pitchFamily="34" charset="0"/>
              <a:buChar char="•"/>
            </a:pPr>
            <a:r>
              <a:rPr lang="da-DK" sz="1200" dirty="0" smtClean="0"/>
              <a:t>Succeskriterier: </a:t>
            </a:r>
          </a:p>
          <a:p>
            <a:pPr marL="171450" indent="-171450">
              <a:buClr>
                <a:srgbClr val="3B5463"/>
              </a:buClr>
              <a:buFont typeface="Arial" panose="020B0604020202020204" pitchFamily="34" charset="0"/>
              <a:buChar char="•"/>
            </a:pPr>
            <a:endParaRPr lang="da-DK" sz="1200" dirty="0"/>
          </a:p>
        </p:txBody>
      </p:sp>
      <p:sp>
        <p:nvSpPr>
          <p:cNvPr id="13" name="Afrundet rektangel 12"/>
          <p:cNvSpPr/>
          <p:nvPr/>
        </p:nvSpPr>
        <p:spPr bwMode="auto">
          <a:xfrm>
            <a:off x="605480" y="3653408"/>
            <a:ext cx="10881670" cy="2619876"/>
          </a:xfrm>
          <a:prstGeom prst="roundRect">
            <a:avLst>
              <a:gd name="adj" fmla="val 855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r>
              <a:rPr lang="da-DK" sz="1200" b="1" dirty="0"/>
              <a:t>Initiativets formål</a:t>
            </a:r>
          </a:p>
          <a:p>
            <a:pPr marL="171450" indent="-171450">
              <a:buClr>
                <a:srgbClr val="3B5463"/>
              </a:buClr>
              <a:buFont typeface="Arial" panose="020B0604020202020204" pitchFamily="34" charset="0"/>
              <a:buChar char="•"/>
            </a:pPr>
            <a:r>
              <a:rPr lang="da-DK" sz="1200" dirty="0"/>
              <a:t>Beskriv formålet med initiativet, herunder relevante nøgleoplysninger såsom </a:t>
            </a:r>
            <a:r>
              <a:rPr lang="da-DK" sz="1200" dirty="0" err="1"/>
              <a:t>kritikalitet</a:t>
            </a:r>
            <a:r>
              <a:rPr lang="da-DK" sz="1200" dirty="0"/>
              <a:t>, risikobillede og afhængigheder.</a:t>
            </a:r>
          </a:p>
        </p:txBody>
      </p:sp>
      <p:sp>
        <p:nvSpPr>
          <p:cNvPr id="14" name="Tekstfelt 13"/>
          <p:cNvSpPr txBox="1"/>
          <p:nvPr/>
        </p:nvSpPr>
        <p:spPr>
          <a:xfrm>
            <a:off x="983432" y="6309320"/>
            <a:ext cx="10785474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1000" dirty="0" smtClean="0"/>
              <a:t>*One pagers bør udarbejdes for myndighedens initiativer, som minimum for de mest kritiske. En </a:t>
            </a:r>
            <a:r>
              <a:rPr lang="da-DK" sz="1000" dirty="0" err="1" smtClean="0"/>
              <a:t>one</a:t>
            </a:r>
            <a:r>
              <a:rPr lang="da-DK" sz="1000" dirty="0" smtClean="0"/>
              <a:t> pager pr. initiativ. Hvis myndigheden helt eller delvist kan udfylde one </a:t>
            </a:r>
            <a:r>
              <a:rPr lang="da-DK" sz="1000" dirty="0" err="1" smtClean="0"/>
              <a:t>pagere</a:t>
            </a:r>
            <a:r>
              <a:rPr lang="da-DK" sz="1000" dirty="0" smtClean="0"/>
              <a:t> for kommende kritiske initiativer, fx projekter som forventes at skulle risikovurderes, skal dette gøres. </a:t>
            </a:r>
            <a:br>
              <a:rPr lang="da-DK" sz="1000" dirty="0" smtClean="0"/>
            </a:br>
            <a:r>
              <a:rPr lang="da-DK" sz="1000" dirty="0" smtClean="0"/>
              <a:t>Såfremt myndigheden har risikovurderede projekter anvendes i stedet </a:t>
            </a:r>
            <a:r>
              <a:rPr lang="da-DK" sz="1000" dirty="0" err="1" smtClean="0"/>
              <a:t>one</a:t>
            </a:r>
            <a:r>
              <a:rPr lang="da-DK" sz="1000" dirty="0" smtClean="0"/>
              <a:t> </a:t>
            </a:r>
            <a:r>
              <a:rPr lang="da-DK" sz="1000" dirty="0" err="1" smtClean="0"/>
              <a:t>pageren</a:t>
            </a:r>
            <a:r>
              <a:rPr lang="da-DK" sz="1000" dirty="0" smtClean="0"/>
              <a:t> på næste slide til udfyldning af information om disse.  </a:t>
            </a:r>
          </a:p>
        </p:txBody>
      </p:sp>
      <p:sp>
        <p:nvSpPr>
          <p:cNvPr id="17" name="Rektangel 16"/>
          <p:cNvSpPr/>
          <p:nvPr/>
        </p:nvSpPr>
        <p:spPr bwMode="auto">
          <a:xfrm>
            <a:off x="10137898" y="177672"/>
            <a:ext cx="1790750" cy="659040"/>
          </a:xfrm>
          <a:prstGeom prst="rect">
            <a:avLst/>
          </a:pr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Indsæt </a:t>
            </a:r>
            <a:r>
              <a:rPr lang="da-DK" sz="1200" dirty="0" smtClean="0">
                <a:solidFill>
                  <a:sysClr val="windowText" lastClr="000000"/>
                </a:solidFill>
              </a:rPr>
              <a:t>dato for seneste opdatering</a:t>
            </a:r>
            <a:endParaRPr kumimoji="0" lang="da-DK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290806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1364" y="240900"/>
            <a:ext cx="8172908" cy="258848"/>
          </a:xfrm>
        </p:spPr>
        <p:txBody>
          <a:bodyPr/>
          <a:lstStyle/>
          <a:p>
            <a:r>
              <a:rPr lang="da-DK" sz="18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Projektoverblik for [projektnavn</a:t>
            </a:r>
            <a:r>
              <a:rPr lang="da-DK" sz="18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] (kun for risikovurderede projekter) </a:t>
            </a:r>
            <a:endParaRPr lang="da-DK" sz="18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>
          <a:xfrm>
            <a:off x="0" y="7029400"/>
            <a:ext cx="0" cy="0"/>
          </a:xfrm>
          <a:ln w="12700">
            <a:solidFill>
              <a:schemeClr val="tx1"/>
            </a:solidFill>
          </a:ln>
        </p:spPr>
        <p:txBody>
          <a:bodyPr/>
          <a:lstStyle/>
          <a:p>
            <a:fld id="{1E80101F-5742-4645-B1C0-D6AFABF6C92F}" type="slidenum">
              <a:rPr lang="da-DK" smtClean="0"/>
              <a:pPr/>
              <a:t>15</a:t>
            </a:fld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371364" y="543614"/>
            <a:ext cx="11197244" cy="69814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lvl="0">
              <a:spcBef>
                <a:spcPts val="0"/>
              </a:spcBef>
            </a:pPr>
            <a:r>
              <a:rPr lang="da-DK" sz="1050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Dato for udfyldelse: </a:t>
            </a:r>
            <a:endParaRPr lang="da-DK" sz="105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</a:pPr>
            <a:r>
              <a:rPr lang="da-DK" sz="105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Projektårsag</a:t>
            </a:r>
            <a:r>
              <a:rPr lang="da-DK" sz="105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a-DK" sz="1050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[National lovgivning og politiske aftaler/EU-lovgivning/Teknologinære eller juridiske forhold/Forretningsbehov]</a:t>
            </a:r>
          </a:p>
          <a:p>
            <a:pPr lvl="0">
              <a:spcBef>
                <a:spcPts val="0"/>
              </a:spcBef>
            </a:pPr>
            <a:r>
              <a:rPr lang="da-DK" sz="1050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Myndighed:</a:t>
            </a:r>
            <a:endParaRPr lang="da-DK" sz="1050" kern="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</a:pPr>
            <a:r>
              <a:rPr lang="da-DK" sz="1050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Porteføljeprioritering</a:t>
            </a:r>
            <a:r>
              <a:rPr lang="da-DK" sz="105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a-DK" sz="1050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[Benyt gerne høj, mellem eller lav prioritering]</a:t>
            </a:r>
            <a:endParaRPr lang="da-DK" sz="105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ktangel 5"/>
          <p:cNvSpPr/>
          <p:nvPr/>
        </p:nvSpPr>
        <p:spPr bwMode="auto">
          <a:xfrm>
            <a:off x="4223792" y="5220063"/>
            <a:ext cx="785411" cy="216023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>
                <a:solidFill>
                  <a:srgbClr val="3B5463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Tidsplan</a:t>
            </a:r>
          </a:p>
        </p:txBody>
      </p:sp>
      <p:sp>
        <p:nvSpPr>
          <p:cNvPr id="7" name="Rektangel 6"/>
          <p:cNvSpPr/>
          <p:nvPr/>
        </p:nvSpPr>
        <p:spPr bwMode="auto">
          <a:xfrm>
            <a:off x="371364" y="1605263"/>
            <a:ext cx="5580620" cy="23844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108000" rIns="90000" bIns="46800" numCol="1" rtlCol="0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a-DK" sz="105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[Beskriv kort projektets overordnede formål. Projektets </a:t>
            </a:r>
            <a:r>
              <a:rPr lang="da-DK" sz="1050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HVORFOR.]</a:t>
            </a:r>
            <a:endParaRPr lang="da-DK" sz="105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ktangel 7"/>
          <p:cNvSpPr/>
          <p:nvPr/>
        </p:nvSpPr>
        <p:spPr bwMode="auto">
          <a:xfrm>
            <a:off x="290638" y="1340768"/>
            <a:ext cx="676200" cy="233295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>
                <a:solidFill>
                  <a:srgbClr val="3B5463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Formål</a:t>
            </a:r>
          </a:p>
        </p:txBody>
      </p:sp>
      <p:sp>
        <p:nvSpPr>
          <p:cNvPr id="63" name="Rektangel 62"/>
          <p:cNvSpPr/>
          <p:nvPr/>
        </p:nvSpPr>
        <p:spPr bwMode="auto">
          <a:xfrm>
            <a:off x="6226565" y="1605263"/>
            <a:ext cx="5558067" cy="23844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1080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a-DK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da-DK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Beskriv den forventede indfrielse af projektets formål. Giv her en kort beskrivelse af projektets </a:t>
            </a:r>
            <a:r>
              <a:rPr lang="da-DK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scope/leverancer/releases. Projektets </a:t>
            </a:r>
            <a:r>
              <a:rPr lang="da-DK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HVORDAN. Indsæt gerne mindre tabel med leveranceoversigt</a:t>
            </a:r>
            <a:r>
              <a:rPr lang="da-DK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.]</a:t>
            </a:r>
            <a:endParaRPr lang="da-DK" sz="105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da-DK" sz="1050" kern="0" dirty="0">
              <a:solidFill>
                <a:srgbClr val="000000"/>
              </a:solidFill>
            </a:endParaRPr>
          </a:p>
        </p:txBody>
      </p:sp>
      <p:sp>
        <p:nvSpPr>
          <p:cNvPr id="65" name="Rektangel 64"/>
          <p:cNvSpPr/>
          <p:nvPr/>
        </p:nvSpPr>
        <p:spPr bwMode="auto">
          <a:xfrm>
            <a:off x="371364" y="4336485"/>
            <a:ext cx="5580620" cy="7817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1080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a-DK" sz="1050" kern="0" dirty="0" smtClean="0">
                <a:solidFill>
                  <a:srgbClr val="000000"/>
                </a:solidFill>
              </a:rPr>
              <a:t>[</a:t>
            </a:r>
            <a:r>
              <a:rPr lang="da-DK" sz="105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List</a:t>
            </a:r>
            <a:r>
              <a:rPr lang="da-DK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projektets 1-4 </a:t>
            </a:r>
            <a:r>
              <a:rPr lang="da-DK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styrende gevinster – både økonomiske og </a:t>
            </a:r>
            <a:r>
              <a:rPr lang="da-DK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ikke-økonomiske</a:t>
            </a:r>
            <a:r>
              <a:rPr lang="da-DK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i punktform.</a:t>
            </a:r>
            <a:r>
              <a:rPr lang="da-DK" sz="1050" kern="0" dirty="0" smtClean="0">
                <a:solidFill>
                  <a:srgbClr val="000000"/>
                </a:solidFill>
              </a:rPr>
              <a:t>]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a-DK" sz="1050" kern="0" dirty="0" smtClean="0">
              <a:solidFill>
                <a:srgbClr val="000000"/>
              </a:solidFill>
            </a:endParaRPr>
          </a:p>
        </p:txBody>
      </p:sp>
      <p:sp>
        <p:nvSpPr>
          <p:cNvPr id="66" name="Rektangel 65"/>
          <p:cNvSpPr/>
          <p:nvPr/>
        </p:nvSpPr>
        <p:spPr bwMode="auto">
          <a:xfrm>
            <a:off x="6145839" y="1340768"/>
            <a:ext cx="1396280" cy="233295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 smtClean="0">
                <a:solidFill>
                  <a:srgbClr val="3B5463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Løsning og scope</a:t>
            </a:r>
            <a:endParaRPr lang="da-DK" sz="1400" b="1" dirty="0">
              <a:solidFill>
                <a:srgbClr val="3B5463"/>
              </a:solidFill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</p:txBody>
      </p:sp>
      <p:sp>
        <p:nvSpPr>
          <p:cNvPr id="67" name="Rektangel 66"/>
          <p:cNvSpPr/>
          <p:nvPr/>
        </p:nvSpPr>
        <p:spPr bwMode="auto">
          <a:xfrm>
            <a:off x="6226565" y="4336485"/>
            <a:ext cx="5558067" cy="7817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108000" rIns="90000" bIns="46800" numCol="1" rtlCol="0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a-DK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[List kort </a:t>
            </a:r>
            <a:r>
              <a:rPr lang="da-DK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projektets </a:t>
            </a:r>
            <a:r>
              <a:rPr lang="da-DK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da-DK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væsentligste </a:t>
            </a:r>
            <a:r>
              <a:rPr lang="da-DK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risici i punktform.</a:t>
            </a:r>
            <a:r>
              <a:rPr lang="da-DK" sz="1050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endParaRPr lang="da-DK" sz="105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Rektangel 67"/>
          <p:cNvSpPr/>
          <p:nvPr/>
        </p:nvSpPr>
        <p:spPr bwMode="auto">
          <a:xfrm>
            <a:off x="6145839" y="4077386"/>
            <a:ext cx="676200" cy="233295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 smtClean="0">
                <a:solidFill>
                  <a:srgbClr val="3B5463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Risici</a:t>
            </a:r>
            <a:endParaRPr lang="da-DK" sz="1400" b="1" dirty="0">
              <a:solidFill>
                <a:srgbClr val="3B5463"/>
              </a:solidFill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</p:txBody>
      </p:sp>
      <p:sp>
        <p:nvSpPr>
          <p:cNvPr id="85" name="Rektangel 84"/>
          <p:cNvSpPr/>
          <p:nvPr/>
        </p:nvSpPr>
        <p:spPr bwMode="auto">
          <a:xfrm>
            <a:off x="307232" y="5194277"/>
            <a:ext cx="1108248" cy="233295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 smtClean="0">
                <a:solidFill>
                  <a:srgbClr val="3B5463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Organisering</a:t>
            </a:r>
            <a:endParaRPr lang="da-DK" sz="1400" b="1" dirty="0">
              <a:solidFill>
                <a:srgbClr val="3B5463"/>
              </a:solidFill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</p:txBody>
      </p:sp>
      <p:sp>
        <p:nvSpPr>
          <p:cNvPr id="93" name="Rektangel 92"/>
          <p:cNvSpPr/>
          <p:nvPr/>
        </p:nvSpPr>
        <p:spPr bwMode="auto">
          <a:xfrm>
            <a:off x="8228112" y="5211929"/>
            <a:ext cx="1108248" cy="233295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 smtClean="0">
                <a:solidFill>
                  <a:srgbClr val="3B5463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Økonomi</a:t>
            </a:r>
            <a:endParaRPr lang="da-DK" sz="1400" b="1" dirty="0">
              <a:solidFill>
                <a:srgbClr val="3B5463"/>
              </a:solidFill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</p:txBody>
      </p:sp>
      <p:sp>
        <p:nvSpPr>
          <p:cNvPr id="64" name="Rektangel 63"/>
          <p:cNvSpPr/>
          <p:nvPr/>
        </p:nvSpPr>
        <p:spPr bwMode="auto">
          <a:xfrm>
            <a:off x="290638" y="4077072"/>
            <a:ext cx="1612303" cy="233295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 smtClean="0">
                <a:solidFill>
                  <a:srgbClr val="3B5463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Styrende gevinster</a:t>
            </a:r>
            <a:endParaRPr lang="da-DK" sz="1400" b="1" dirty="0">
              <a:solidFill>
                <a:srgbClr val="3B5463"/>
              </a:solidFill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</p:txBody>
      </p:sp>
      <p:graphicFrame>
        <p:nvGraphicFramePr>
          <p:cNvPr id="11" name="Tabel 10" descr="#AltTextNotRequired"/>
          <p:cNvGraphicFramePr>
            <a:graphicFrameLocks noGrp="1"/>
          </p:cNvGraphicFramePr>
          <p:nvPr>
            <p:extLst/>
          </p:nvPr>
        </p:nvGraphicFramePr>
        <p:xfrm>
          <a:off x="387958" y="5479568"/>
          <a:ext cx="3475794" cy="1117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0416">
                  <a:extLst>
                    <a:ext uri="{9D8B030D-6E8A-4147-A177-3AD203B41FA5}">
                      <a16:colId xmlns:a16="http://schemas.microsoft.com/office/drawing/2014/main" val="1257168083"/>
                    </a:ext>
                  </a:extLst>
                </a:gridCol>
                <a:gridCol w="1645378">
                  <a:extLst>
                    <a:ext uri="{9D8B030D-6E8A-4147-A177-3AD203B41FA5}">
                      <a16:colId xmlns:a16="http://schemas.microsoft.com/office/drawing/2014/main" val="742841706"/>
                    </a:ext>
                  </a:extLst>
                </a:gridCol>
              </a:tblGrid>
              <a:tr h="2794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kern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Organisatorisk</a:t>
                      </a:r>
                      <a:r>
                        <a:rPr lang="da-DK" sz="1050" kern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placering</a:t>
                      </a:r>
                      <a:endParaRPr lang="da-DK" sz="105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5040171"/>
                  </a:ext>
                </a:extLst>
              </a:tr>
              <a:tr h="2794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kern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Styregruppeformand</a:t>
                      </a:r>
                      <a:endParaRPr lang="da-DK" sz="105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4160"/>
                  </a:ext>
                </a:extLst>
              </a:tr>
              <a:tr h="2794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kern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Gevinstejer</a:t>
                      </a:r>
                      <a:endParaRPr lang="da-DK" sz="105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3281106"/>
                  </a:ext>
                </a:extLst>
              </a:tr>
              <a:tr h="2794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Projektleder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831122"/>
                  </a:ext>
                </a:extLst>
              </a:tr>
            </a:tbl>
          </a:graphicData>
        </a:graphic>
      </p:graphicFrame>
      <p:graphicFrame>
        <p:nvGraphicFramePr>
          <p:cNvPr id="25" name="Tabel 24" descr="#AltTextNotRequired"/>
          <p:cNvGraphicFramePr>
            <a:graphicFrameLocks noGrp="1"/>
          </p:cNvGraphicFramePr>
          <p:nvPr>
            <p:extLst/>
          </p:nvPr>
        </p:nvGraphicFramePr>
        <p:xfrm>
          <a:off x="8308838" y="5476664"/>
          <a:ext cx="3475794" cy="1117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3666">
                  <a:extLst>
                    <a:ext uri="{9D8B030D-6E8A-4147-A177-3AD203B41FA5}">
                      <a16:colId xmlns:a16="http://schemas.microsoft.com/office/drawing/2014/main" val="125716808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742841706"/>
                    </a:ext>
                  </a:extLst>
                </a:gridCol>
              </a:tblGrid>
              <a:tr h="279446">
                <a:tc>
                  <a:txBody>
                    <a:bodyPr/>
                    <a:lstStyle/>
                    <a:p>
                      <a:r>
                        <a:rPr lang="da-DK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Mio. kr.,</a:t>
                      </a:r>
                      <a:r>
                        <a:rPr lang="da-DK" sz="105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[20xx-PL]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da-DK" sz="1050" baseline="0" dirty="0" smtClean="0"/>
                        <a:t> </a:t>
                      </a:r>
                      <a:endParaRPr lang="da-DK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5040171"/>
                  </a:ext>
                </a:extLst>
              </a:tr>
              <a:tr h="279446">
                <a:tc>
                  <a:txBody>
                    <a:bodyPr/>
                    <a:lstStyle/>
                    <a:p>
                      <a:r>
                        <a:rPr lang="da-DK" sz="1050" kern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Samlede projektudgifter</a:t>
                      </a:r>
                      <a:r>
                        <a:rPr lang="da-DK" sz="1050" kern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(ekskl. renter)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4160"/>
                  </a:ext>
                </a:extLst>
              </a:tr>
              <a:tr h="279446">
                <a:tc>
                  <a:txBody>
                    <a:bodyPr/>
                    <a:lstStyle/>
                    <a:p>
                      <a:r>
                        <a:rPr lang="da-DK" sz="1050" kern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Samlede</a:t>
                      </a:r>
                      <a:r>
                        <a:rPr lang="da-DK" sz="1050" kern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driftseffekter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3281106"/>
                  </a:ext>
                </a:extLst>
              </a:tr>
              <a:tr h="279446">
                <a:tc>
                  <a:txBody>
                    <a:bodyPr/>
                    <a:lstStyle/>
                    <a:p>
                      <a:r>
                        <a:rPr lang="da-DK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Samlede effekter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831122"/>
                  </a:ext>
                </a:extLst>
              </a:tr>
            </a:tbl>
          </a:graphicData>
        </a:graphic>
      </p:graphicFrame>
      <p:graphicFrame>
        <p:nvGraphicFramePr>
          <p:cNvPr id="27" name="Tabel 26" descr="#AltTextNotRequired"/>
          <p:cNvGraphicFramePr>
            <a:graphicFrameLocks noGrp="1"/>
          </p:cNvGraphicFramePr>
          <p:nvPr>
            <p:extLst/>
          </p:nvPr>
        </p:nvGraphicFramePr>
        <p:xfrm>
          <a:off x="4304518" y="5479568"/>
          <a:ext cx="3475794" cy="11148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1482">
                  <a:extLst>
                    <a:ext uri="{9D8B030D-6E8A-4147-A177-3AD203B41FA5}">
                      <a16:colId xmlns:a16="http://schemas.microsoft.com/office/drawing/2014/main" val="1257168083"/>
                    </a:ext>
                  </a:extLst>
                </a:gridCol>
                <a:gridCol w="1684312">
                  <a:extLst>
                    <a:ext uri="{9D8B030D-6E8A-4147-A177-3AD203B41FA5}">
                      <a16:colId xmlns:a16="http://schemas.microsoft.com/office/drawing/2014/main" val="742841706"/>
                    </a:ext>
                  </a:extLst>
                </a:gridCol>
              </a:tblGrid>
              <a:tr h="371627">
                <a:tc>
                  <a:txBody>
                    <a:bodyPr/>
                    <a:lstStyle/>
                    <a:p>
                      <a:r>
                        <a:rPr lang="da-DK" sz="1050" kern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Start</a:t>
                      </a:r>
                      <a:r>
                        <a:rPr lang="da-DK" sz="1050" kern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for analysefase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5040171"/>
                  </a:ext>
                </a:extLst>
              </a:tr>
              <a:tr h="371627">
                <a:tc>
                  <a:txBody>
                    <a:bodyPr/>
                    <a:lstStyle/>
                    <a:p>
                      <a:r>
                        <a:rPr lang="da-DK" sz="1050" kern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Start for gennemførelsesfase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4160"/>
                  </a:ext>
                </a:extLst>
              </a:tr>
              <a:tr h="371627">
                <a:tc>
                  <a:txBody>
                    <a:bodyPr/>
                    <a:lstStyle/>
                    <a:p>
                      <a:r>
                        <a:rPr lang="da-DK" sz="1050" kern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Start</a:t>
                      </a:r>
                      <a:r>
                        <a:rPr lang="da-DK" sz="1050" kern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for realiseringsfase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3281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1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6273844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14" name="think-cell Slide" r:id="rId8" imgW="347" imgH="348" progId="TCLayout.ActiveDocument.1">
                  <p:embed/>
                </p:oleObj>
              </mc:Choice>
              <mc:Fallback>
                <p:oleObj name="think-cell Slide" r:id="rId8" imgW="347" imgH="348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1" y="361840"/>
            <a:ext cx="11151790" cy="936000"/>
          </a:xfrm>
        </p:spPr>
        <p:txBody>
          <a:bodyPr vert="horz"/>
          <a:lstStyle/>
          <a:p>
            <a:pPr marL="216000" lvl="1"/>
            <a:r>
              <a:rPr lang="da-DK" sz="2800" b="0" dirty="0" smtClean="0">
                <a:latin typeface="+mj-lt"/>
              </a:rPr>
              <a:t>4.1 Kerneopgaver</a:t>
            </a:r>
            <a:r>
              <a:rPr lang="da-DK" sz="2800" b="0" dirty="0">
                <a:latin typeface="+mj-lt"/>
              </a:rPr>
              <a:t>, forretningsstrategi, mål og organisation</a:t>
            </a:r>
          </a:p>
        </p:txBody>
      </p:sp>
      <p:sp>
        <p:nvSpPr>
          <p:cNvPr id="10" name="Afrundet rektangel 9"/>
          <p:cNvSpPr/>
          <p:nvPr/>
        </p:nvSpPr>
        <p:spPr bwMode="auto">
          <a:xfrm>
            <a:off x="605480" y="1052736"/>
            <a:ext cx="10881671" cy="1656184"/>
          </a:xfrm>
          <a:prstGeom prst="roundRect">
            <a:avLst>
              <a:gd name="adj" fmla="val 5679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00000"/>
              </a:lnSpc>
              <a:spcBef>
                <a:spcPts val="1100"/>
              </a:spcBef>
              <a:buClr>
                <a:srgbClr val="066B43"/>
              </a:buClr>
            </a:pPr>
            <a:r>
              <a:rPr lang="da-DK" sz="1200" b="1" kern="0" dirty="0">
                <a:solidFill>
                  <a:srgbClr val="000000"/>
                </a:solidFill>
                <a:latin typeface="Arial"/>
              </a:rPr>
              <a:t>Strategi og mål</a:t>
            </a:r>
          </a:p>
          <a:p>
            <a:pPr lvl="0">
              <a:lnSpc>
                <a:spcPct val="100000"/>
              </a:lnSpc>
              <a:spcBef>
                <a:spcPts val="1100"/>
              </a:spcBef>
              <a:buClr>
                <a:srgbClr val="3B5463"/>
              </a:buClr>
            </a:pPr>
            <a:r>
              <a:rPr lang="da-DK" sz="1200" kern="0" dirty="0">
                <a:solidFill>
                  <a:srgbClr val="000000"/>
                </a:solidFill>
                <a:latin typeface="Arial"/>
              </a:rPr>
              <a:t>Angiv </a:t>
            </a:r>
            <a:r>
              <a:rPr lang="da-DK" sz="1200" kern="0" dirty="0" smtClean="0">
                <a:solidFill>
                  <a:srgbClr val="000000"/>
                </a:solidFill>
                <a:latin typeface="Arial"/>
              </a:rPr>
              <a:t>myndighedens kerneopgaver, </a:t>
            </a:r>
            <a:r>
              <a:rPr lang="da-DK" sz="1200" kern="0" dirty="0">
                <a:solidFill>
                  <a:srgbClr val="000000"/>
                </a:solidFill>
                <a:latin typeface="Arial"/>
              </a:rPr>
              <a:t>forretningsstrategi og </a:t>
            </a:r>
            <a:r>
              <a:rPr lang="da-DK" sz="1200" kern="0" dirty="0" smtClean="0">
                <a:solidFill>
                  <a:srgbClr val="000000"/>
                </a:solidFill>
                <a:latin typeface="Arial"/>
              </a:rPr>
              <a:t>mål.</a:t>
            </a:r>
            <a:endParaRPr lang="da-DK" sz="12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Afrundet rektangel 11"/>
          <p:cNvSpPr/>
          <p:nvPr/>
        </p:nvSpPr>
        <p:spPr bwMode="auto">
          <a:xfrm>
            <a:off x="605480" y="2852936"/>
            <a:ext cx="10881671" cy="3420348"/>
          </a:xfrm>
          <a:prstGeom prst="roundRect">
            <a:avLst>
              <a:gd name="adj" fmla="val 3087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z="1200" b="1" dirty="0">
                <a:solidFill>
                  <a:srgbClr val="000000"/>
                </a:solidFill>
              </a:rPr>
              <a:t>Organisation og forretningsområder</a:t>
            </a:r>
          </a:p>
          <a:p>
            <a:pPr lvl="0"/>
            <a:r>
              <a:rPr lang="da-DK" sz="1200" dirty="0" smtClean="0">
                <a:solidFill>
                  <a:srgbClr val="000000"/>
                </a:solidFill>
              </a:rPr>
              <a:t>Indsæt overordnet </a:t>
            </a:r>
            <a:r>
              <a:rPr lang="da-DK" sz="1200" dirty="0">
                <a:solidFill>
                  <a:srgbClr val="000000"/>
                </a:solidFill>
              </a:rPr>
              <a:t>præsentation af myndighedens </a:t>
            </a:r>
            <a:r>
              <a:rPr lang="da-DK" sz="1200" dirty="0" smtClean="0">
                <a:solidFill>
                  <a:srgbClr val="000000"/>
                </a:solidFill>
              </a:rPr>
              <a:t>organisation og </a:t>
            </a:r>
            <a:r>
              <a:rPr lang="da-DK" sz="1200" dirty="0">
                <a:solidFill>
                  <a:srgbClr val="000000"/>
                </a:solidFill>
              </a:rPr>
              <a:t>forretningsområder, herunder beskrivelse af it-organisationen og størrelsen af denne sammenlignet med myndighedens totale størrelse</a:t>
            </a:r>
            <a:r>
              <a:rPr lang="da-DK" sz="1200" dirty="0" smtClean="0">
                <a:solidFill>
                  <a:srgbClr val="000000"/>
                </a:solidFill>
              </a:rPr>
              <a:t>.</a:t>
            </a:r>
            <a:endParaRPr lang="da-DK" sz="1200" dirty="0">
              <a:solidFill>
                <a:srgbClr val="000000"/>
              </a:solidFill>
            </a:endParaRPr>
          </a:p>
          <a:p>
            <a:pPr lvl="0"/>
            <a:r>
              <a:rPr lang="da-DK" sz="1200" dirty="0">
                <a:solidFill>
                  <a:srgbClr val="000000"/>
                </a:solidFill>
              </a:rPr>
              <a:t>Præsentationen kan med fordel tage udgangspunkt i et </a:t>
            </a:r>
            <a:r>
              <a:rPr lang="da-DK" sz="1200" dirty="0" smtClean="0">
                <a:solidFill>
                  <a:srgbClr val="000000"/>
                </a:solidFill>
              </a:rPr>
              <a:t>organisationsdiagram</a:t>
            </a:r>
            <a:r>
              <a:rPr lang="da-DK" sz="12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16</a:t>
            </a:fld>
            <a:endParaRPr lang="da-DK" dirty="0"/>
          </a:p>
        </p:txBody>
      </p:sp>
      <p:sp>
        <p:nvSpPr>
          <p:cNvPr id="13" name="Rektangel 12"/>
          <p:cNvSpPr/>
          <p:nvPr/>
        </p:nvSpPr>
        <p:spPr bwMode="auto">
          <a:xfrm>
            <a:off x="10137898" y="177672"/>
            <a:ext cx="1790750" cy="659040"/>
          </a:xfrm>
          <a:prstGeom prst="rect">
            <a:avLst/>
          </a:pr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Indsæt </a:t>
            </a:r>
            <a:r>
              <a:rPr lang="da-DK" sz="1200" dirty="0" smtClean="0">
                <a:solidFill>
                  <a:sysClr val="windowText" lastClr="000000"/>
                </a:solidFill>
              </a:rPr>
              <a:t>dato for seneste opdatering</a:t>
            </a:r>
            <a:endParaRPr kumimoji="0" lang="da-DK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109129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4</a:t>
            </a:r>
            <a:r>
              <a:rPr lang="da-DK" dirty="0" smtClean="0">
                <a:solidFill>
                  <a:schemeClr val="tx1"/>
                </a:solidFill>
              </a:rPr>
              <a:t>.2 It-styringsmodel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5" name="Pladsholder til indhold 4"/>
          <p:cNvSpPr>
            <a:spLocks noGrp="1"/>
          </p:cNvSpPr>
          <p:nvPr>
            <p:ph idx="4294967295"/>
          </p:nvPr>
        </p:nvSpPr>
        <p:spPr bwMode="auto">
          <a:xfrm>
            <a:off x="605481" y="1052736"/>
            <a:ext cx="10881669" cy="2448272"/>
          </a:xfrm>
          <a:prstGeom prst="roundRect">
            <a:avLst>
              <a:gd name="adj" fmla="val 6539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lvl="0" indent="0">
              <a:lnSpc>
                <a:spcPct val="100000"/>
              </a:lnSpc>
              <a:spcBef>
                <a:spcPts val="1100"/>
              </a:spcBef>
              <a:buClr>
                <a:srgbClr val="3B5463"/>
              </a:buClr>
              <a:buNone/>
            </a:pPr>
            <a:r>
              <a:rPr lang="da-DK" sz="1200" b="1" kern="0" dirty="0">
                <a:solidFill>
                  <a:srgbClr val="000000"/>
                </a:solidFill>
                <a:latin typeface="Arial"/>
              </a:rPr>
              <a:t>Sammenhæng mellem forretningsstrategi og styring af it-porteføljen</a:t>
            </a:r>
          </a:p>
          <a:p>
            <a:pPr marL="0" lvl="0" indent="0">
              <a:lnSpc>
                <a:spcPct val="100000"/>
              </a:lnSpc>
              <a:spcBef>
                <a:spcPts val="1100"/>
              </a:spcBef>
              <a:buClr>
                <a:srgbClr val="3B5463"/>
              </a:buClr>
              <a:buNone/>
            </a:pPr>
            <a:r>
              <a:rPr lang="da-DK" sz="1200" kern="0" dirty="0" smtClean="0">
                <a:solidFill>
                  <a:srgbClr val="000000"/>
                </a:solidFill>
                <a:latin typeface="Arial"/>
              </a:rPr>
              <a:t>Angiv </a:t>
            </a:r>
            <a:r>
              <a:rPr lang="da-DK" sz="1200" kern="0" dirty="0">
                <a:solidFill>
                  <a:srgbClr val="000000"/>
                </a:solidFill>
                <a:latin typeface="Arial"/>
              </a:rPr>
              <a:t>myndighedens vision for it-understøttelsen og hvordan denne hænger sammen med forretningsstrategien.</a:t>
            </a:r>
          </a:p>
          <a:p>
            <a:pPr marL="0" lvl="0" indent="0">
              <a:lnSpc>
                <a:spcPct val="100000"/>
              </a:lnSpc>
              <a:spcBef>
                <a:spcPts val="1100"/>
              </a:spcBef>
              <a:buClr>
                <a:srgbClr val="3B5463"/>
              </a:buClr>
              <a:buNone/>
            </a:pPr>
            <a:r>
              <a:rPr lang="da-DK" sz="1200" kern="0" dirty="0">
                <a:solidFill>
                  <a:srgbClr val="000000"/>
                </a:solidFill>
                <a:latin typeface="Arial"/>
              </a:rPr>
              <a:t>Angiv eller visualiser hvordan samarbejdet mellem it og forretning er organiseret, herunder fx processer for brugerinvolvering.</a:t>
            </a:r>
          </a:p>
          <a:p>
            <a:pPr marL="0" indent="0">
              <a:buFont typeface="Symbol" panose="05050102010706020507" pitchFamily="18" charset="2"/>
              <a:buNone/>
            </a:pPr>
            <a:endParaRPr lang="da-DK" sz="1200" b="1" kern="0" dirty="0" smtClean="0"/>
          </a:p>
        </p:txBody>
      </p:sp>
      <p:sp>
        <p:nvSpPr>
          <p:cNvPr id="7" name="Afrundet rektangel 6"/>
          <p:cNvSpPr/>
          <p:nvPr/>
        </p:nvSpPr>
        <p:spPr bwMode="auto">
          <a:xfrm>
            <a:off x="605481" y="3645024"/>
            <a:ext cx="5346503" cy="2628260"/>
          </a:xfrm>
          <a:prstGeom prst="roundRect">
            <a:avLst>
              <a:gd name="adj" fmla="val 5377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lvl="0" indent="0">
              <a:buNone/>
            </a:pPr>
            <a:r>
              <a:rPr lang="da-DK" sz="1200" b="1" kern="0" dirty="0" smtClean="0">
                <a:solidFill>
                  <a:srgbClr val="000000"/>
                </a:solidFill>
              </a:rPr>
              <a:t>Styringsmodel, </a:t>
            </a:r>
            <a:r>
              <a:rPr lang="da-DK" sz="1200" b="1" kern="0" dirty="0">
                <a:solidFill>
                  <a:srgbClr val="000000"/>
                </a:solidFill>
              </a:rPr>
              <a:t>samarbejds- og beslutningsfora</a:t>
            </a:r>
          </a:p>
          <a:p>
            <a:pPr lvl="0"/>
            <a:r>
              <a:rPr lang="da-DK" sz="1200" kern="0" dirty="0">
                <a:solidFill>
                  <a:srgbClr val="000000"/>
                </a:solidFill>
              </a:rPr>
              <a:t>Angiv hvordan it-styringen er organiseret, herunder hvordan it-aktiviteter </a:t>
            </a:r>
            <a:r>
              <a:rPr lang="da-DK" sz="1200" kern="0" dirty="0" smtClean="0">
                <a:solidFill>
                  <a:srgbClr val="000000"/>
                </a:solidFill>
              </a:rPr>
              <a:t>prioriteres og </a:t>
            </a:r>
            <a:r>
              <a:rPr lang="da-DK" sz="1200" kern="0" dirty="0">
                <a:solidFill>
                  <a:srgbClr val="000000"/>
                </a:solidFill>
              </a:rPr>
              <a:t>hvordan der træffes beslutninger om it-porteføljen.</a:t>
            </a:r>
          </a:p>
          <a:p>
            <a:pPr lvl="0"/>
            <a:r>
              <a:rPr lang="da-DK" sz="1200" kern="0" dirty="0">
                <a:solidFill>
                  <a:srgbClr val="000000"/>
                </a:solidFill>
              </a:rPr>
              <a:t>Indsæt evt. illustration af myndighedens it-styringsmodel, herunder relevante samarbejds- og </a:t>
            </a:r>
            <a:r>
              <a:rPr lang="da-DK" sz="1200" kern="0" dirty="0" smtClean="0">
                <a:solidFill>
                  <a:srgbClr val="000000"/>
                </a:solidFill>
              </a:rPr>
              <a:t>beslutningsfora, </a:t>
            </a:r>
            <a:r>
              <a:rPr lang="da-DK" sz="1200" kern="0" dirty="0">
                <a:solidFill>
                  <a:srgbClr val="000000"/>
                </a:solidFill>
              </a:rPr>
              <a:t>og hvordan disse er forankret i topledelsen</a:t>
            </a:r>
            <a:r>
              <a:rPr lang="da-DK" sz="1200" kern="0" dirty="0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6" name="Afrundet rektangel 5"/>
          <p:cNvSpPr/>
          <p:nvPr/>
        </p:nvSpPr>
        <p:spPr bwMode="auto">
          <a:xfrm>
            <a:off x="6096000" y="3645024"/>
            <a:ext cx="5391150" cy="2628260"/>
          </a:xfrm>
          <a:prstGeom prst="roundRect">
            <a:avLst>
              <a:gd name="adj" fmla="val 5377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lvl="0" indent="0">
              <a:buNone/>
            </a:pPr>
            <a:r>
              <a:rPr lang="da-DK" sz="1200" b="1" kern="0" dirty="0" err="1" smtClean="0">
                <a:solidFill>
                  <a:srgbClr val="000000"/>
                </a:solidFill>
              </a:rPr>
              <a:t>Sourcing</a:t>
            </a:r>
            <a:endParaRPr lang="da-DK" sz="1200" b="1" kern="0" dirty="0">
              <a:solidFill>
                <a:srgbClr val="000000"/>
              </a:solidFill>
            </a:endParaRPr>
          </a:p>
          <a:p>
            <a:r>
              <a:rPr lang="da-DK" sz="1200" kern="0" dirty="0" smtClean="0"/>
              <a:t>Beskriv </a:t>
            </a:r>
            <a:r>
              <a:rPr lang="da-DK" sz="1200" kern="0" dirty="0" err="1"/>
              <a:t>sourcingmodellen</a:t>
            </a:r>
            <a:r>
              <a:rPr lang="da-DK" sz="1200" kern="0" dirty="0"/>
              <a:t>, herunder hvilke opgaver der i dag er hhv. outsourcet og </a:t>
            </a:r>
            <a:r>
              <a:rPr lang="da-DK" sz="1200" kern="0" dirty="0" err="1"/>
              <a:t>insourcet</a:t>
            </a:r>
            <a:r>
              <a:rPr lang="da-DK" sz="1200" kern="0" dirty="0"/>
              <a:t> samt hvordan fordelingen af in- og outsourcing ønskes fremadrettet. Hvis der arbejdes efter særlige </a:t>
            </a:r>
            <a:r>
              <a:rPr lang="da-DK" sz="1200" kern="0" dirty="0" err="1"/>
              <a:t>sourcingprincipper</a:t>
            </a:r>
            <a:r>
              <a:rPr lang="da-DK" sz="1200" kern="0" dirty="0"/>
              <a:t>, kan disse også vises.</a:t>
            </a:r>
            <a:endParaRPr lang="da-DK" sz="1200" dirty="0"/>
          </a:p>
          <a:p>
            <a:pPr lvl="0"/>
            <a:endParaRPr lang="da-DK" sz="1200" kern="0" dirty="0">
              <a:solidFill>
                <a:srgbClr val="000000"/>
              </a:solidFill>
            </a:endParaRP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17</a:t>
            </a:fld>
            <a:endParaRPr lang="da-DK" dirty="0"/>
          </a:p>
        </p:txBody>
      </p:sp>
      <p:sp>
        <p:nvSpPr>
          <p:cNvPr id="10" name="Rektangel 9"/>
          <p:cNvSpPr/>
          <p:nvPr/>
        </p:nvSpPr>
        <p:spPr bwMode="auto">
          <a:xfrm>
            <a:off x="10137898" y="177672"/>
            <a:ext cx="1790750" cy="659040"/>
          </a:xfrm>
          <a:prstGeom prst="rect">
            <a:avLst/>
          </a:pr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Indsæt </a:t>
            </a:r>
            <a:r>
              <a:rPr lang="da-DK" sz="1200" dirty="0" smtClean="0">
                <a:solidFill>
                  <a:sysClr val="windowText" lastClr="000000"/>
                </a:solidFill>
              </a:rPr>
              <a:t>dato for seneste opdatering</a:t>
            </a:r>
            <a:endParaRPr kumimoji="0" lang="da-DK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3262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0467695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27" name="think-cell Slide" r:id="rId8" imgW="473" imgH="476" progId="TCLayout.ActiveDocument.1">
                  <p:embed/>
                </p:oleObj>
              </mc:Choice>
              <mc:Fallback>
                <p:oleObj name="think-cell Slide" r:id="rId8" imgW="473" imgH="476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489" y="394472"/>
            <a:ext cx="10785475" cy="936000"/>
          </a:xfrm>
        </p:spPr>
        <p:txBody>
          <a:bodyPr vert="horz"/>
          <a:lstStyle/>
          <a:p>
            <a:r>
              <a:rPr lang="da-DK" dirty="0" smtClean="0"/>
              <a:t>4</a:t>
            </a:r>
            <a:r>
              <a:rPr lang="da-DK" dirty="0" smtClean="0">
                <a:solidFill>
                  <a:schemeClr val="tx1"/>
                </a:solidFill>
              </a:rPr>
              <a:t>.3 It-systemlandskab</a:t>
            </a: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72377-3210-4AA7-99C3-66CB59BB5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AE25ED-097C-4BDC-A7CE-FA97BD9CA3B5}" type="slidenum">
              <a:rPr kumimoji="0" lang="da-DK" sz="899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da-DK" sz="899" b="0" i="0" u="none" strike="noStrike" kern="1200" cap="none" spc="0" normalizeH="0" baseline="0" noProof="0" dirty="0">
              <a:ln>
                <a:noFill/>
              </a:ln>
              <a:noFill/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Afrundet rektangel 7"/>
          <p:cNvSpPr/>
          <p:nvPr/>
        </p:nvSpPr>
        <p:spPr bwMode="auto">
          <a:xfrm>
            <a:off x="605481" y="1052736"/>
            <a:ext cx="10881670" cy="5220548"/>
          </a:xfrm>
          <a:prstGeom prst="roundRect">
            <a:avLst>
              <a:gd name="adj" fmla="val 380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indent="0">
              <a:buFont typeface="Symbol" panose="05050102010706020507" pitchFamily="18" charset="2"/>
              <a:buNone/>
            </a:pPr>
            <a:r>
              <a:rPr lang="da-DK" sz="1200" b="1" kern="0" dirty="0"/>
              <a:t>It-systemlandskab (arkitektur)</a:t>
            </a:r>
          </a:p>
          <a:p>
            <a:pPr>
              <a:buClrTx/>
            </a:pPr>
            <a:r>
              <a:rPr lang="da-DK" sz="1200" kern="0" dirty="0"/>
              <a:t>Beskriv det tekniske landskab evt. ved visualisering fx i form af en målarkitektur eller nuværende arkitektur i oversigtsform (se evt. FDA-reolen). Beskriv også it-systemernes understøttelse af forretningens kerneopgaver. </a:t>
            </a:r>
          </a:p>
        </p:txBody>
      </p:sp>
      <p:sp>
        <p:nvSpPr>
          <p:cNvPr id="11" name="Rektangel 10"/>
          <p:cNvSpPr/>
          <p:nvPr/>
        </p:nvSpPr>
        <p:spPr bwMode="auto">
          <a:xfrm>
            <a:off x="10137898" y="177672"/>
            <a:ext cx="1790750" cy="659040"/>
          </a:xfrm>
          <a:prstGeom prst="rect">
            <a:avLst/>
          </a:pr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Indsæt </a:t>
            </a:r>
            <a:r>
              <a:rPr lang="da-DK" sz="1200" dirty="0" smtClean="0">
                <a:solidFill>
                  <a:sysClr val="windowText" lastClr="000000"/>
                </a:solidFill>
              </a:rPr>
              <a:t>dato for seneste opdatering</a:t>
            </a:r>
            <a:endParaRPr kumimoji="0" lang="da-DK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171103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412577352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36" name="think-cell Slide" r:id="rId8" imgW="347" imgH="348" progId="TCLayout.ActiveDocument.1">
                  <p:embed/>
                </p:oleObj>
              </mc:Choice>
              <mc:Fallback>
                <p:oleObj name="think-cell Slide" r:id="rId8" imgW="347" imgH="348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dirty="0" smtClean="0">
                <a:solidFill>
                  <a:schemeClr val="tx1"/>
                </a:solidFill>
              </a:rPr>
              <a:t>5.1 Overblik over it-systemporteføljens tilstand 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9" name="Afrundet rektangel 8"/>
          <p:cNvSpPr/>
          <p:nvPr/>
        </p:nvSpPr>
        <p:spPr bwMode="auto">
          <a:xfrm>
            <a:off x="605481" y="1052736"/>
            <a:ext cx="10881670" cy="5220548"/>
          </a:xfrm>
          <a:prstGeom prst="roundRect">
            <a:avLst>
              <a:gd name="adj" fmla="val 5377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00000"/>
              </a:lnSpc>
              <a:spcBef>
                <a:spcPts val="1100"/>
              </a:spcBef>
            </a:pPr>
            <a:r>
              <a:rPr lang="da-DK" sz="1200" b="1" dirty="0" smtClean="0">
                <a:solidFill>
                  <a:srgbClr val="000000"/>
                </a:solidFill>
              </a:rPr>
              <a:t>Systemporteføljen</a:t>
            </a:r>
          </a:p>
          <a:p>
            <a:pPr lvl="0">
              <a:lnSpc>
                <a:spcPct val="100000"/>
              </a:lnSpc>
              <a:spcBef>
                <a:spcPts val="1100"/>
              </a:spcBef>
            </a:pPr>
            <a:r>
              <a:rPr lang="da-DK" sz="1200" dirty="0" smtClean="0">
                <a:solidFill>
                  <a:srgbClr val="000000"/>
                </a:solidFill>
              </a:rPr>
              <a:t>Indsæt kopi af fanen ”Overblik” fra seneste datagrundlag og angiv betragtninger om porteføljens overordnede tilstand, herunder de væsentligste udfordringer. Angiv dato for seneste opdatering af datagrundlaget.</a:t>
            </a:r>
            <a:endParaRPr lang="da-DK" sz="1200" dirty="0">
              <a:solidFill>
                <a:srgbClr val="000000"/>
              </a:solidFill>
            </a:endParaRP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19</a:t>
            </a:fld>
            <a:endParaRPr lang="da-DK" dirty="0"/>
          </a:p>
        </p:txBody>
      </p:sp>
      <p:sp>
        <p:nvSpPr>
          <p:cNvPr id="13" name="Rektangel 12"/>
          <p:cNvSpPr/>
          <p:nvPr/>
        </p:nvSpPr>
        <p:spPr bwMode="auto">
          <a:xfrm>
            <a:off x="10137898" y="177672"/>
            <a:ext cx="1790750" cy="659040"/>
          </a:xfrm>
          <a:prstGeom prst="rect">
            <a:avLst/>
          </a:pr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Indsæt </a:t>
            </a:r>
            <a:r>
              <a:rPr lang="da-DK" sz="1200" dirty="0" smtClean="0">
                <a:solidFill>
                  <a:sysClr val="windowText" lastClr="000000"/>
                </a:solidFill>
              </a:rPr>
              <a:t>dato for seneste opdatering</a:t>
            </a:r>
            <a:endParaRPr kumimoji="0" lang="da-DK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374915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5449910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2" name="think-cell Slide" r:id="rId5" imgW="342" imgH="337" progId="TCLayout.ActiveDocument.1">
                  <p:embed/>
                </p:oleObj>
              </mc:Choice>
              <mc:Fallback>
                <p:oleObj name="think-cell Slide" r:id="rId5" imgW="342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Pladsholder til tekst 3"/>
          <p:cNvSpPr txBox="1">
            <a:spLocks/>
          </p:cNvSpPr>
          <p:nvPr/>
        </p:nvSpPr>
        <p:spPr>
          <a:xfrm>
            <a:off x="702668" y="764704"/>
            <a:ext cx="10784482" cy="5148734"/>
          </a:xfrm>
          <a:prstGeom prst="rect">
            <a:avLst/>
          </a:prstGeom>
        </p:spPr>
        <p:txBody>
          <a:bodyPr/>
          <a:lstStyle>
            <a:lvl1pPr marL="180000" indent="-180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>
                <a:schemeClr val="tx2"/>
              </a:buClr>
              <a:buFont typeface="Symbol" panose="05050102010706020507" pitchFamily="18" charset="2"/>
              <a:buChar char="·"/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68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3pPr>
            <a:lvl4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5pPr>
            <a:lvl6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633600" indent="-216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Symbol" panose="05050102010706020507" pitchFamily="18" charset="2"/>
              <a:buNone/>
            </a:pPr>
            <a:r>
              <a:rPr lang="da-DK" sz="3600" b="1" kern="0" dirty="0" smtClean="0">
                <a:solidFill>
                  <a:srgbClr val="3B5463"/>
                </a:solidFill>
              </a:rPr>
              <a:t>It-handlingsplan</a:t>
            </a:r>
          </a:p>
          <a:p>
            <a:pPr marL="0" indent="0">
              <a:buNone/>
            </a:pPr>
            <a:r>
              <a:rPr lang="da-DK" sz="2400" kern="0" dirty="0" smtClean="0">
                <a:solidFill>
                  <a:srgbClr val="3B5463"/>
                </a:solidFill>
              </a:rPr>
              <a:t/>
            </a:r>
            <a:br>
              <a:rPr lang="da-DK" sz="2400" kern="0" dirty="0" smtClean="0">
                <a:solidFill>
                  <a:srgbClr val="3B5463"/>
                </a:solidFill>
              </a:rPr>
            </a:br>
            <a:r>
              <a:rPr lang="da-DK" sz="2400" kern="0" dirty="0" smtClean="0">
                <a:solidFill>
                  <a:srgbClr val="3B5463"/>
                </a:solidFill>
              </a:rPr>
              <a:t>[Myndighed] </a:t>
            </a:r>
          </a:p>
          <a:p>
            <a:endParaRPr lang="da-DK" kern="0" dirty="0" smtClean="0">
              <a:solidFill>
                <a:srgbClr val="3B5463"/>
              </a:solidFill>
            </a:endParaRPr>
          </a:p>
        </p:txBody>
      </p:sp>
      <p:cxnSp>
        <p:nvCxnSpPr>
          <p:cNvPr id="8" name="Lige forbindelse 7"/>
          <p:cNvCxnSpPr/>
          <p:nvPr/>
        </p:nvCxnSpPr>
        <p:spPr bwMode="auto">
          <a:xfrm>
            <a:off x="809621" y="1628800"/>
            <a:ext cx="324036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ktangel 8"/>
          <p:cNvSpPr/>
          <p:nvPr/>
        </p:nvSpPr>
        <p:spPr bwMode="auto">
          <a:xfrm>
            <a:off x="9525000" y="5517232"/>
            <a:ext cx="2259632" cy="1008112"/>
          </a:xfrm>
          <a:prstGeom prst="rect">
            <a:avLst/>
          </a:pr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Indsæt logo</a:t>
            </a:r>
          </a:p>
        </p:txBody>
      </p:sp>
      <p:sp>
        <p:nvSpPr>
          <p:cNvPr id="10" name="Tekstfelt 9"/>
          <p:cNvSpPr txBox="1"/>
          <p:nvPr/>
        </p:nvSpPr>
        <p:spPr>
          <a:xfrm>
            <a:off x="1008366" y="6448400"/>
            <a:ext cx="223224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1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It-handlingsplansskabelon v. 1.1</a:t>
            </a:r>
            <a:r>
              <a:rPr lang="da-DK" sz="1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graphicFrame>
        <p:nvGraphicFramePr>
          <p:cNvPr id="3" name="Tabel 2" descr="1. Første kolonne - Version nr. 2. Anden kolonne - dato 3. Tredje kolonne - Udarbejdet/revideret af 4. Fjerde kolonne - Ændringer/bemærkninger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234678"/>
              </p:ext>
            </p:extLst>
          </p:nvPr>
        </p:nvGraphicFramePr>
        <p:xfrm>
          <a:off x="801247" y="3212976"/>
          <a:ext cx="8022684" cy="13872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0660">
                  <a:extLst>
                    <a:ext uri="{9D8B030D-6E8A-4147-A177-3AD203B41FA5}">
                      <a16:colId xmlns:a16="http://schemas.microsoft.com/office/drawing/2014/main" val="3329776023"/>
                    </a:ext>
                  </a:extLst>
                </a:gridCol>
                <a:gridCol w="1535549">
                  <a:extLst>
                    <a:ext uri="{9D8B030D-6E8A-4147-A177-3AD203B41FA5}">
                      <a16:colId xmlns:a16="http://schemas.microsoft.com/office/drawing/2014/main" val="812689438"/>
                    </a:ext>
                  </a:extLst>
                </a:gridCol>
                <a:gridCol w="2201260">
                  <a:extLst>
                    <a:ext uri="{9D8B030D-6E8A-4147-A177-3AD203B41FA5}">
                      <a16:colId xmlns:a16="http://schemas.microsoft.com/office/drawing/2014/main" val="2675601845"/>
                    </a:ext>
                  </a:extLst>
                </a:gridCol>
                <a:gridCol w="3345215">
                  <a:extLst>
                    <a:ext uri="{9D8B030D-6E8A-4147-A177-3AD203B41FA5}">
                      <a16:colId xmlns:a16="http://schemas.microsoft.com/office/drawing/2014/main" val="1247709572"/>
                    </a:ext>
                  </a:extLst>
                </a:gridCol>
              </a:tblGrid>
              <a:tr h="30679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Version nr.</a:t>
                      </a:r>
                      <a:endParaRPr lang="da-DK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 dirty="0">
                          <a:effectLst/>
                        </a:rPr>
                        <a:t>Dato</a:t>
                      </a:r>
                      <a:endParaRPr lang="da-DK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 dirty="0">
                          <a:effectLst/>
                        </a:rPr>
                        <a:t>Udarbejdet/revideret af</a:t>
                      </a:r>
                      <a:endParaRPr lang="da-DK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Ændringer/bemærkninger</a:t>
                      </a:r>
                      <a:endParaRPr lang="da-DK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extLst>
                  <a:ext uri="{0D108BD9-81ED-4DB2-BD59-A6C34878D82A}">
                    <a16:rowId xmlns:a16="http://schemas.microsoft.com/office/drawing/2014/main" val="381431881"/>
                  </a:ext>
                </a:extLst>
              </a:tr>
              <a:tr h="180072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extLst>
                  <a:ext uri="{0D108BD9-81ED-4DB2-BD59-A6C34878D82A}">
                    <a16:rowId xmlns:a16="http://schemas.microsoft.com/office/drawing/2014/main" val="3160674982"/>
                  </a:ext>
                </a:extLst>
              </a:tr>
              <a:tr h="180072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extLst>
                  <a:ext uri="{0D108BD9-81ED-4DB2-BD59-A6C34878D82A}">
                    <a16:rowId xmlns:a16="http://schemas.microsoft.com/office/drawing/2014/main" val="3363782190"/>
                  </a:ext>
                </a:extLst>
              </a:tr>
              <a:tr h="180072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extLst>
                  <a:ext uri="{0D108BD9-81ED-4DB2-BD59-A6C34878D82A}">
                    <a16:rowId xmlns:a16="http://schemas.microsoft.com/office/drawing/2014/main" val="2046755524"/>
                  </a:ext>
                </a:extLst>
              </a:tr>
              <a:tr h="180072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extLst>
                  <a:ext uri="{0D108BD9-81ED-4DB2-BD59-A6C34878D82A}">
                    <a16:rowId xmlns:a16="http://schemas.microsoft.com/office/drawing/2014/main" val="1234046604"/>
                  </a:ext>
                </a:extLst>
              </a:tr>
              <a:tr h="180072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extLst>
                  <a:ext uri="{0D108BD9-81ED-4DB2-BD59-A6C34878D82A}">
                    <a16:rowId xmlns:a16="http://schemas.microsoft.com/office/drawing/2014/main" val="733375760"/>
                  </a:ext>
                </a:extLst>
              </a:tr>
              <a:tr h="180072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>
                          <a:effectLst/>
                        </a:rPr>
                        <a:t> </a:t>
                      </a:r>
                      <a:endParaRPr lang="da-DK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a-DK" sz="900" dirty="0">
                          <a:effectLst/>
                        </a:rPr>
                        <a:t> </a:t>
                      </a:r>
                      <a:endParaRPr lang="da-DK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71755" marT="0" marB="0"/>
                </a:tc>
                <a:extLst>
                  <a:ext uri="{0D108BD9-81ED-4DB2-BD59-A6C34878D82A}">
                    <a16:rowId xmlns:a16="http://schemas.microsoft.com/office/drawing/2014/main" val="3516807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01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081586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44" name="think-cell Slide" r:id="rId8" imgW="347" imgH="348" progId="TCLayout.ActiveDocument.1">
                  <p:embed/>
                </p:oleObj>
              </mc:Choice>
              <mc:Fallback>
                <p:oleObj name="think-cell Slide" r:id="rId8" imgW="347" imgH="348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dirty="0" smtClean="0">
                <a:solidFill>
                  <a:schemeClr val="tx1"/>
                </a:solidFill>
              </a:rPr>
              <a:t>5.2 Målbillede for it-systemporteføljen 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9" name="Afrundet rektangel 8"/>
          <p:cNvSpPr/>
          <p:nvPr/>
        </p:nvSpPr>
        <p:spPr bwMode="auto">
          <a:xfrm>
            <a:off x="605481" y="1052736"/>
            <a:ext cx="10881669" cy="5220548"/>
          </a:xfrm>
          <a:prstGeom prst="roundRect">
            <a:avLst>
              <a:gd name="adj" fmla="val 5377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00000"/>
              </a:lnSpc>
              <a:spcBef>
                <a:spcPts val="1100"/>
              </a:spcBef>
            </a:pPr>
            <a:r>
              <a:rPr lang="da-DK" sz="1200" b="1" dirty="0" smtClean="0">
                <a:solidFill>
                  <a:srgbClr val="000000"/>
                </a:solidFill>
              </a:rPr>
              <a:t>Målbillede</a:t>
            </a:r>
          </a:p>
          <a:p>
            <a:pPr lvl="0">
              <a:lnSpc>
                <a:spcPct val="100000"/>
              </a:lnSpc>
              <a:spcBef>
                <a:spcPts val="1100"/>
              </a:spcBef>
            </a:pPr>
            <a:r>
              <a:rPr lang="da-DK" sz="1200" dirty="0" smtClean="0">
                <a:solidFill>
                  <a:srgbClr val="000000"/>
                </a:solidFill>
              </a:rPr>
              <a:t>Beskriv målbilledet for systemporteføljen om et år og om tre år. Målbilledet kan eventuelt opstilles som datapunkter eller visninger fx baseret på de visninger der kan findes i datagrundlaget. Det er vigtigt, at målbilledet er konkret og tager udgangspunkt i it-systemporteføljen.</a:t>
            </a:r>
          </a:p>
          <a:p>
            <a:pPr lvl="0">
              <a:lnSpc>
                <a:spcPct val="100000"/>
              </a:lnSpc>
              <a:spcBef>
                <a:spcPts val="1100"/>
              </a:spcBef>
            </a:pPr>
            <a:r>
              <a:rPr lang="da-DK" sz="1200" dirty="0" smtClean="0">
                <a:solidFill>
                  <a:srgbClr val="000000"/>
                </a:solidFill>
              </a:rPr>
              <a:t>Desuden bør det beskrives, om der har været den forventede fremdrift i forhold til forrige målbilleder for it-systemporteføljen. </a:t>
            </a:r>
            <a:endParaRPr lang="da-DK" sz="1200" dirty="0">
              <a:solidFill>
                <a:srgbClr val="000000"/>
              </a:solidFill>
            </a:endParaRP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20</a:t>
            </a:fld>
            <a:endParaRPr lang="da-DK" dirty="0"/>
          </a:p>
        </p:txBody>
      </p:sp>
      <p:sp>
        <p:nvSpPr>
          <p:cNvPr id="12" name="Rektangel 11"/>
          <p:cNvSpPr/>
          <p:nvPr/>
        </p:nvSpPr>
        <p:spPr bwMode="auto">
          <a:xfrm>
            <a:off x="10137898" y="177672"/>
            <a:ext cx="1790750" cy="659040"/>
          </a:xfrm>
          <a:prstGeom prst="rect">
            <a:avLst/>
          </a:pr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Indsæt </a:t>
            </a:r>
            <a:r>
              <a:rPr lang="da-DK" sz="1200" dirty="0" smtClean="0">
                <a:solidFill>
                  <a:sysClr val="windowText" lastClr="000000"/>
                </a:solidFill>
              </a:rPr>
              <a:t>dato for seneste opdatering</a:t>
            </a:r>
            <a:endParaRPr kumimoji="0" lang="da-DK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84224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36378562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50" name="think-cell Slide" r:id="rId8" imgW="473" imgH="476" progId="TCLayout.ActiveDocument.1">
                  <p:embed/>
                </p:oleObj>
              </mc:Choice>
              <mc:Fallback>
                <p:oleObj name="think-cell Slide" r:id="rId8" imgW="473" imgH="476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dirty="0" smtClean="0">
                <a:solidFill>
                  <a:srgbClr val="000000"/>
                </a:solidFill>
              </a:rPr>
              <a:t>5.3 It-systemporteføljens </a:t>
            </a:r>
            <a:r>
              <a:rPr lang="da-DK" dirty="0">
                <a:solidFill>
                  <a:srgbClr val="000000"/>
                </a:solidFill>
              </a:rPr>
              <a:t>tilstand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21</a:t>
            </a:fld>
            <a:endParaRPr lang="da-DK" dirty="0"/>
          </a:p>
        </p:txBody>
      </p:sp>
      <p:sp>
        <p:nvSpPr>
          <p:cNvPr id="10" name="Afrundet rektangel 9"/>
          <p:cNvSpPr/>
          <p:nvPr/>
        </p:nvSpPr>
        <p:spPr bwMode="auto">
          <a:xfrm>
            <a:off x="605481" y="1052736"/>
            <a:ext cx="10881670" cy="2448272"/>
          </a:xfrm>
          <a:prstGeom prst="roundRect">
            <a:avLst>
              <a:gd name="adj" fmla="val 380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r>
              <a:rPr lang="da-DK" sz="1200" b="1" dirty="0" smtClean="0"/>
              <a:t>It-porteføljens tilstand</a:t>
            </a:r>
          </a:p>
          <a:p>
            <a:pPr>
              <a:buClr>
                <a:srgbClr val="3B5463"/>
              </a:buClr>
            </a:pPr>
            <a:r>
              <a:rPr lang="da-DK" sz="1200" dirty="0" smtClean="0"/>
              <a:t>Beskriv it-porteføljens overordnede tilstand og indsigter fra kortlægningen, herunder hvad der opfattes som mest kritisk.  </a:t>
            </a:r>
            <a:endParaRPr lang="da-DK" sz="1200" dirty="0"/>
          </a:p>
        </p:txBody>
      </p:sp>
      <p:sp>
        <p:nvSpPr>
          <p:cNvPr id="11" name="Afrundet rektangel 10"/>
          <p:cNvSpPr/>
          <p:nvPr/>
        </p:nvSpPr>
        <p:spPr bwMode="auto">
          <a:xfrm>
            <a:off x="605481" y="3645024"/>
            <a:ext cx="10881670" cy="2628260"/>
          </a:xfrm>
          <a:prstGeom prst="roundRect">
            <a:avLst>
              <a:gd name="adj" fmla="val 380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r>
              <a:rPr lang="da-DK" sz="1200" b="1" dirty="0" smtClean="0"/>
              <a:t>Kortlægning </a:t>
            </a:r>
            <a:r>
              <a:rPr lang="da-DK" sz="1200" b="1" dirty="0"/>
              <a:t>og afgrænsning</a:t>
            </a:r>
          </a:p>
          <a:p>
            <a:pPr>
              <a:buClr>
                <a:srgbClr val="3B5463"/>
              </a:buClr>
            </a:pPr>
            <a:r>
              <a:rPr lang="da-DK" sz="1200" dirty="0"/>
              <a:t>Her angiver myndigheden fokus og afgrænsning af kortlægningen samt </a:t>
            </a:r>
            <a:r>
              <a:rPr lang="da-DK" sz="1200" dirty="0" smtClean="0"/>
              <a:t>angiver den </a:t>
            </a:r>
            <a:r>
              <a:rPr lang="da-DK" sz="1200" dirty="0"/>
              <a:t>andel af den samlede portefølje, der er omfattet af den dybdegående kortlægning. </a:t>
            </a:r>
            <a:endParaRPr lang="da-DK" sz="1200" dirty="0" smtClean="0"/>
          </a:p>
        </p:txBody>
      </p:sp>
      <p:sp>
        <p:nvSpPr>
          <p:cNvPr id="13" name="Rektangel 12"/>
          <p:cNvSpPr/>
          <p:nvPr/>
        </p:nvSpPr>
        <p:spPr bwMode="auto">
          <a:xfrm>
            <a:off x="10137898" y="177672"/>
            <a:ext cx="1790750" cy="659040"/>
          </a:xfrm>
          <a:prstGeom prst="rect">
            <a:avLst/>
          </a:pr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Indsæt </a:t>
            </a:r>
            <a:r>
              <a:rPr lang="da-DK" sz="1200" dirty="0" smtClean="0">
                <a:solidFill>
                  <a:sysClr val="windowText" lastClr="000000"/>
                </a:solidFill>
              </a:rPr>
              <a:t>dato for seneste opdatering</a:t>
            </a:r>
            <a:endParaRPr kumimoji="0" lang="da-DK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295314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5295224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75" name="think-cell Slide" r:id="rId8" imgW="473" imgH="476" progId="TCLayout.ActiveDocument.1">
                  <p:embed/>
                </p:oleObj>
              </mc:Choice>
              <mc:Fallback>
                <p:oleObj name="think-cell Slide" r:id="rId8" imgW="473" imgH="476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125" y="361840"/>
            <a:ext cx="10785475" cy="936000"/>
          </a:xfrm>
        </p:spPr>
        <p:txBody>
          <a:bodyPr vert="horz"/>
          <a:lstStyle/>
          <a:p>
            <a:r>
              <a:rPr lang="da-DK" dirty="0" smtClean="0">
                <a:solidFill>
                  <a:srgbClr val="000000"/>
                </a:solidFill>
              </a:rPr>
              <a:t>5.3 It-systemporteføljens </a:t>
            </a:r>
            <a:r>
              <a:rPr lang="da-DK" dirty="0">
                <a:solidFill>
                  <a:srgbClr val="000000"/>
                </a:solidFill>
              </a:rPr>
              <a:t>tilstand </a:t>
            </a:r>
            <a:r>
              <a:rPr lang="da-DK" dirty="0" smtClean="0">
                <a:solidFill>
                  <a:srgbClr val="000000"/>
                </a:solidFill>
              </a:rPr>
              <a:t>– forretningsunderstøttelse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22</a:t>
            </a:fld>
            <a:endParaRPr lang="da-DK" dirty="0"/>
          </a:p>
        </p:txBody>
      </p:sp>
      <p:sp>
        <p:nvSpPr>
          <p:cNvPr id="9" name="Afrundet rektangel 8"/>
          <p:cNvSpPr/>
          <p:nvPr/>
        </p:nvSpPr>
        <p:spPr bwMode="auto">
          <a:xfrm>
            <a:off x="605481" y="1052736"/>
            <a:ext cx="10881670" cy="2448272"/>
          </a:xfrm>
          <a:prstGeom prst="roundRect">
            <a:avLst>
              <a:gd name="adj" fmla="val 380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r>
              <a:rPr lang="da-DK" sz="1200" b="1" dirty="0" smtClean="0"/>
              <a:t>Forretningsunderstøttelse</a:t>
            </a:r>
          </a:p>
          <a:p>
            <a:pPr>
              <a:buClr>
                <a:srgbClr val="3B5463"/>
              </a:buClr>
            </a:pPr>
            <a:r>
              <a:rPr lang="da-DK" sz="1200" dirty="0" smtClean="0"/>
              <a:t>Beskriv it-porteføljens overordnede forretningsunderstøttelse og vurder, om dette giver anledning til handlinger.  </a:t>
            </a:r>
          </a:p>
          <a:p>
            <a:pPr>
              <a:buClr>
                <a:srgbClr val="3B5463"/>
              </a:buClr>
            </a:pPr>
            <a:endParaRPr lang="da-DK" sz="1200" dirty="0" smtClean="0"/>
          </a:p>
          <a:p>
            <a:pPr>
              <a:buClr>
                <a:srgbClr val="3B5463"/>
              </a:buClr>
            </a:pPr>
            <a:endParaRPr lang="da-DK" sz="1200" dirty="0" smtClean="0"/>
          </a:p>
          <a:p>
            <a:pPr>
              <a:buClr>
                <a:srgbClr val="3B5463"/>
              </a:buClr>
            </a:pPr>
            <a:endParaRPr lang="da-DK" sz="1200" dirty="0"/>
          </a:p>
        </p:txBody>
      </p:sp>
      <p:sp>
        <p:nvSpPr>
          <p:cNvPr id="13" name="Afrundet rektangel 12"/>
          <p:cNvSpPr/>
          <p:nvPr/>
        </p:nvSpPr>
        <p:spPr bwMode="auto">
          <a:xfrm>
            <a:off x="605481" y="3645024"/>
            <a:ext cx="10881670" cy="2628260"/>
          </a:xfrm>
          <a:prstGeom prst="roundRect">
            <a:avLst>
              <a:gd name="adj" fmla="val 380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r>
              <a:rPr lang="da-DK" sz="1200" dirty="0" smtClean="0"/>
              <a:t>Her indsættes den obligatoriske visning om tilfredshed med forretningsunderstøttelse fra datagrundlaget. </a:t>
            </a:r>
          </a:p>
          <a:p>
            <a:pPr>
              <a:buClr>
                <a:srgbClr val="3B5463"/>
              </a:buClr>
            </a:pPr>
            <a:endParaRPr lang="da-DK" sz="1200" dirty="0" smtClean="0"/>
          </a:p>
          <a:p>
            <a:pPr>
              <a:buClr>
                <a:srgbClr val="3B5463"/>
              </a:buClr>
            </a:pPr>
            <a:endParaRPr lang="da-DK" sz="1200" dirty="0" smtClean="0"/>
          </a:p>
          <a:p>
            <a:pPr>
              <a:buClr>
                <a:srgbClr val="3B5463"/>
              </a:buClr>
            </a:pPr>
            <a:endParaRPr lang="da-DK" sz="1200" dirty="0"/>
          </a:p>
        </p:txBody>
      </p:sp>
      <p:sp>
        <p:nvSpPr>
          <p:cNvPr id="11" name="Rektangel 10"/>
          <p:cNvSpPr/>
          <p:nvPr/>
        </p:nvSpPr>
        <p:spPr bwMode="auto">
          <a:xfrm>
            <a:off x="10137898" y="177672"/>
            <a:ext cx="1790750" cy="659040"/>
          </a:xfrm>
          <a:prstGeom prst="rect">
            <a:avLst/>
          </a:pr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Indsæt </a:t>
            </a:r>
            <a:r>
              <a:rPr lang="da-DK" sz="1200" dirty="0" smtClean="0">
                <a:solidFill>
                  <a:sysClr val="windowText" lastClr="000000"/>
                </a:solidFill>
              </a:rPr>
              <a:t>dato for seneste opdatering</a:t>
            </a:r>
            <a:endParaRPr kumimoji="0" lang="da-DK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405704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416491691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61" name="think-cell Slide" r:id="rId8" imgW="473" imgH="476" progId="TCLayout.ActiveDocument.1">
                  <p:embed/>
                </p:oleObj>
              </mc:Choice>
              <mc:Fallback>
                <p:oleObj name="think-cell Slide" r:id="rId8" imgW="473" imgH="476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125" y="361840"/>
            <a:ext cx="10785475" cy="936000"/>
          </a:xfrm>
        </p:spPr>
        <p:txBody>
          <a:bodyPr vert="horz"/>
          <a:lstStyle/>
          <a:p>
            <a:r>
              <a:rPr lang="da-DK" dirty="0" smtClean="0">
                <a:solidFill>
                  <a:schemeClr val="tx1"/>
                </a:solidFill>
              </a:rPr>
              <a:t>5.3 It-systemporteføljens tilstand – </a:t>
            </a:r>
            <a:r>
              <a:rPr lang="da-DK" dirty="0"/>
              <a:t> </a:t>
            </a:r>
            <a:r>
              <a:rPr lang="da-DK" dirty="0" smtClean="0"/>
              <a:t>teknisk </a:t>
            </a:r>
            <a:r>
              <a:rPr lang="da-DK" dirty="0" smtClean="0">
                <a:solidFill>
                  <a:schemeClr val="tx1"/>
                </a:solidFill>
              </a:rPr>
              <a:t>tilstand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7" name="Afrundet rektangel 6"/>
          <p:cNvSpPr/>
          <p:nvPr/>
        </p:nvSpPr>
        <p:spPr bwMode="auto">
          <a:xfrm>
            <a:off x="605481" y="1052736"/>
            <a:ext cx="10881670" cy="2448272"/>
          </a:xfrm>
          <a:prstGeom prst="roundRect">
            <a:avLst>
              <a:gd name="adj" fmla="val 380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r>
              <a:rPr lang="da-DK" sz="1200" b="1" dirty="0" smtClean="0"/>
              <a:t>Teknisk tilstand  </a:t>
            </a:r>
          </a:p>
          <a:p>
            <a:pPr>
              <a:buClr>
                <a:srgbClr val="3B5463"/>
              </a:buClr>
            </a:pPr>
            <a:r>
              <a:rPr lang="da-DK" sz="1200" dirty="0" smtClean="0"/>
              <a:t>Beskriv overordnet it-porteføljens tekniske tilstand og </a:t>
            </a:r>
            <a:r>
              <a:rPr lang="da-DK" sz="1200" dirty="0"/>
              <a:t>vurder, om dette giver anledning til </a:t>
            </a:r>
            <a:r>
              <a:rPr lang="da-DK" sz="1200" dirty="0" smtClean="0"/>
              <a:t>handlinger. </a:t>
            </a:r>
          </a:p>
          <a:p>
            <a:pPr>
              <a:buClr>
                <a:srgbClr val="3B5463"/>
              </a:buClr>
            </a:pPr>
            <a:endParaRPr lang="da-DK" sz="1200" dirty="0" smtClean="0"/>
          </a:p>
          <a:p>
            <a:pPr>
              <a:buClr>
                <a:srgbClr val="3B5463"/>
              </a:buClr>
            </a:pPr>
            <a:endParaRPr lang="da-DK" sz="1200" dirty="0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23</a:t>
            </a:fld>
            <a:endParaRPr lang="da-DK" dirty="0"/>
          </a:p>
        </p:txBody>
      </p:sp>
      <p:sp>
        <p:nvSpPr>
          <p:cNvPr id="9" name="Afrundet rektangel 8"/>
          <p:cNvSpPr/>
          <p:nvPr/>
        </p:nvSpPr>
        <p:spPr bwMode="auto">
          <a:xfrm>
            <a:off x="605481" y="3645024"/>
            <a:ext cx="10881669" cy="2628260"/>
          </a:xfrm>
          <a:prstGeom prst="roundRect">
            <a:avLst>
              <a:gd name="adj" fmla="val 380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r>
              <a:rPr lang="da-DK" sz="1200" dirty="0" smtClean="0"/>
              <a:t>Her indsættes den obligatoriske visning om teknisk tilstand fra datagrundlaget. </a:t>
            </a:r>
          </a:p>
          <a:p>
            <a:pPr>
              <a:buClr>
                <a:srgbClr val="3B5463"/>
              </a:buClr>
            </a:pPr>
            <a:endParaRPr lang="da-DK" sz="1200" dirty="0" smtClean="0"/>
          </a:p>
          <a:p>
            <a:pPr>
              <a:buClr>
                <a:srgbClr val="3B5463"/>
              </a:buClr>
            </a:pPr>
            <a:endParaRPr lang="da-DK" sz="1200" dirty="0"/>
          </a:p>
        </p:txBody>
      </p:sp>
      <p:sp>
        <p:nvSpPr>
          <p:cNvPr id="10" name="Rektangel 9"/>
          <p:cNvSpPr/>
          <p:nvPr/>
        </p:nvSpPr>
        <p:spPr bwMode="auto">
          <a:xfrm>
            <a:off x="10137898" y="177672"/>
            <a:ext cx="1790750" cy="659040"/>
          </a:xfrm>
          <a:prstGeom prst="rect">
            <a:avLst/>
          </a:pr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Indsæt </a:t>
            </a:r>
            <a:r>
              <a:rPr lang="da-DK" sz="1200" dirty="0" smtClean="0">
                <a:solidFill>
                  <a:sysClr val="windowText" lastClr="000000"/>
                </a:solidFill>
              </a:rPr>
              <a:t>dato for seneste opdatering</a:t>
            </a:r>
            <a:endParaRPr kumimoji="0" lang="da-DK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190174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76663170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7" name="think-cell Slide" r:id="rId8" imgW="473" imgH="476" progId="TCLayout.ActiveDocument.1">
                  <p:embed/>
                </p:oleObj>
              </mc:Choice>
              <mc:Fallback>
                <p:oleObj name="think-cell Slide" r:id="rId8" imgW="473" imgH="476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125" y="361840"/>
            <a:ext cx="10785475" cy="936000"/>
          </a:xfrm>
        </p:spPr>
        <p:txBody>
          <a:bodyPr vert="horz"/>
          <a:lstStyle/>
          <a:p>
            <a:r>
              <a:rPr lang="da-DK" dirty="0" smtClean="0">
                <a:solidFill>
                  <a:schemeClr val="tx1"/>
                </a:solidFill>
              </a:rPr>
              <a:t>5.3 It-systemporteføljens tilstand – </a:t>
            </a:r>
            <a:r>
              <a:rPr lang="da-DK" dirty="0" smtClean="0"/>
              <a:t>dokumentation og viden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7" name="Afrundet rektangel 6"/>
          <p:cNvSpPr/>
          <p:nvPr/>
        </p:nvSpPr>
        <p:spPr bwMode="auto">
          <a:xfrm>
            <a:off x="605481" y="1052736"/>
            <a:ext cx="10881670" cy="2448272"/>
          </a:xfrm>
          <a:prstGeom prst="roundRect">
            <a:avLst>
              <a:gd name="adj" fmla="val 380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r>
              <a:rPr lang="da-DK" sz="1200" b="1" dirty="0" smtClean="0"/>
              <a:t>Dokumentation og viden </a:t>
            </a:r>
          </a:p>
          <a:p>
            <a:pPr>
              <a:buClr>
                <a:srgbClr val="3B5463"/>
              </a:buClr>
            </a:pPr>
            <a:r>
              <a:rPr lang="da-DK" sz="1200" dirty="0" smtClean="0"/>
              <a:t>Beskriv overordnet tilstanden for dokumentation og viden om systemerne og vurder, om dette giver anledning til handlinger. </a:t>
            </a:r>
          </a:p>
          <a:p>
            <a:pPr>
              <a:buClr>
                <a:srgbClr val="3B5463"/>
              </a:buClr>
            </a:pPr>
            <a:endParaRPr lang="da-DK" sz="1200" dirty="0" smtClean="0"/>
          </a:p>
          <a:p>
            <a:pPr>
              <a:buClr>
                <a:srgbClr val="3B5463"/>
              </a:buClr>
            </a:pPr>
            <a:endParaRPr lang="da-DK" sz="1200" dirty="0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24</a:t>
            </a:fld>
            <a:endParaRPr lang="da-DK" dirty="0"/>
          </a:p>
        </p:txBody>
      </p:sp>
      <p:sp>
        <p:nvSpPr>
          <p:cNvPr id="9" name="Afrundet rektangel 8"/>
          <p:cNvSpPr/>
          <p:nvPr/>
        </p:nvSpPr>
        <p:spPr bwMode="auto">
          <a:xfrm>
            <a:off x="605479" y="3645024"/>
            <a:ext cx="10881671" cy="2628260"/>
          </a:xfrm>
          <a:prstGeom prst="roundRect">
            <a:avLst>
              <a:gd name="adj" fmla="val 380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r>
              <a:rPr lang="da-DK" sz="1200" dirty="0" smtClean="0"/>
              <a:t>Her indsættes den obligatoriske visning om dokumentation og viden fra datagrundlaget. </a:t>
            </a:r>
          </a:p>
          <a:p>
            <a:pPr>
              <a:buClr>
                <a:srgbClr val="3B5463"/>
              </a:buClr>
            </a:pPr>
            <a:endParaRPr lang="da-DK" sz="1200" dirty="0" smtClean="0"/>
          </a:p>
          <a:p>
            <a:pPr>
              <a:buClr>
                <a:srgbClr val="3B5463"/>
              </a:buClr>
            </a:pPr>
            <a:endParaRPr lang="da-DK" sz="1200" dirty="0"/>
          </a:p>
        </p:txBody>
      </p:sp>
      <p:sp>
        <p:nvSpPr>
          <p:cNvPr id="10" name="Rektangel 9"/>
          <p:cNvSpPr/>
          <p:nvPr/>
        </p:nvSpPr>
        <p:spPr bwMode="auto">
          <a:xfrm>
            <a:off x="10137898" y="177672"/>
            <a:ext cx="1790750" cy="659040"/>
          </a:xfrm>
          <a:prstGeom prst="rect">
            <a:avLst/>
          </a:pr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Indsæt </a:t>
            </a:r>
            <a:r>
              <a:rPr lang="da-DK" sz="1200" dirty="0" smtClean="0">
                <a:solidFill>
                  <a:sysClr val="windowText" lastClr="000000"/>
                </a:solidFill>
              </a:rPr>
              <a:t>dato for seneste opdatering</a:t>
            </a:r>
            <a:endParaRPr kumimoji="0" lang="da-DK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233339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20484152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84" name="think-cell Slide" r:id="rId8" imgW="473" imgH="476" progId="TCLayout.ActiveDocument.1">
                  <p:embed/>
                </p:oleObj>
              </mc:Choice>
              <mc:Fallback>
                <p:oleObj name="think-cell Slide" r:id="rId8" imgW="473" imgH="476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125" y="361840"/>
            <a:ext cx="10785475" cy="936000"/>
          </a:xfrm>
        </p:spPr>
        <p:txBody>
          <a:bodyPr vert="horz"/>
          <a:lstStyle/>
          <a:p>
            <a:r>
              <a:rPr lang="da-DK" dirty="0" smtClean="0">
                <a:solidFill>
                  <a:schemeClr val="tx1"/>
                </a:solidFill>
              </a:rPr>
              <a:t>5.3 It-systemporteføljens tilstand –</a:t>
            </a:r>
            <a:r>
              <a:rPr lang="da-DK" dirty="0"/>
              <a:t> </a:t>
            </a:r>
            <a:r>
              <a:rPr lang="da-DK" dirty="0" smtClean="0">
                <a:solidFill>
                  <a:schemeClr val="tx1"/>
                </a:solidFill>
              </a:rPr>
              <a:t>kontrakter og </a:t>
            </a:r>
            <a:r>
              <a:rPr lang="da-DK" dirty="0" err="1" smtClean="0">
                <a:solidFill>
                  <a:schemeClr val="tx1"/>
                </a:solidFill>
              </a:rPr>
              <a:t>sourcing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7" name="Afrundet rektangel 6"/>
          <p:cNvSpPr/>
          <p:nvPr/>
        </p:nvSpPr>
        <p:spPr bwMode="auto">
          <a:xfrm>
            <a:off x="605481" y="1052736"/>
            <a:ext cx="10881670" cy="2448272"/>
          </a:xfrm>
          <a:prstGeom prst="roundRect">
            <a:avLst>
              <a:gd name="adj" fmla="val 380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r>
              <a:rPr lang="da-DK" sz="1200" b="1" dirty="0" smtClean="0"/>
              <a:t>Kontrakter og </a:t>
            </a:r>
            <a:r>
              <a:rPr lang="da-DK" sz="1200" b="1" dirty="0" err="1" smtClean="0"/>
              <a:t>sourcing</a:t>
            </a:r>
            <a:endParaRPr lang="da-DK" sz="1200" b="1" dirty="0" smtClean="0"/>
          </a:p>
          <a:p>
            <a:pPr>
              <a:buClr>
                <a:srgbClr val="3B5463"/>
              </a:buClr>
            </a:pPr>
            <a:r>
              <a:rPr lang="da-DK" sz="1200" dirty="0" smtClean="0"/>
              <a:t>Beskriv den overordnede tilstand for kontrakter og </a:t>
            </a:r>
            <a:r>
              <a:rPr lang="da-DK" sz="1200" dirty="0" err="1"/>
              <a:t>sourcing</a:t>
            </a:r>
            <a:r>
              <a:rPr lang="da-DK" sz="1200" dirty="0"/>
              <a:t> og vurder, om dette giver anledning til handlinger</a:t>
            </a:r>
            <a:r>
              <a:rPr lang="da-DK" sz="1200" dirty="0" smtClean="0"/>
              <a:t>. </a:t>
            </a:r>
          </a:p>
          <a:p>
            <a:pPr>
              <a:buClr>
                <a:srgbClr val="3B5463"/>
              </a:buClr>
            </a:pPr>
            <a:endParaRPr lang="da-DK" sz="1200" dirty="0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25</a:t>
            </a:fld>
            <a:endParaRPr lang="da-DK" dirty="0"/>
          </a:p>
        </p:txBody>
      </p:sp>
      <p:sp>
        <p:nvSpPr>
          <p:cNvPr id="9" name="Afrundet rektangel 8"/>
          <p:cNvSpPr/>
          <p:nvPr/>
        </p:nvSpPr>
        <p:spPr bwMode="auto">
          <a:xfrm>
            <a:off x="605481" y="3645024"/>
            <a:ext cx="10881670" cy="2628260"/>
          </a:xfrm>
          <a:prstGeom prst="roundRect">
            <a:avLst>
              <a:gd name="adj" fmla="val 380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r>
              <a:rPr lang="da-DK" sz="1200" dirty="0" smtClean="0"/>
              <a:t>Her indsættes obligatoriske visninger om kontrakter og </a:t>
            </a:r>
            <a:r>
              <a:rPr lang="da-DK" sz="1200" dirty="0" err="1" smtClean="0"/>
              <a:t>sourcing</a:t>
            </a:r>
            <a:r>
              <a:rPr lang="da-DK" sz="1200" dirty="0" smtClean="0"/>
              <a:t> fra datagrundlaget, samt evt. visningen om genudbud. </a:t>
            </a:r>
          </a:p>
          <a:p>
            <a:pPr>
              <a:buClr>
                <a:srgbClr val="3B5463"/>
              </a:buClr>
            </a:pPr>
            <a:endParaRPr lang="da-DK" sz="1200" dirty="0" smtClean="0"/>
          </a:p>
          <a:p>
            <a:pPr>
              <a:buClr>
                <a:srgbClr val="3B5463"/>
              </a:buClr>
            </a:pPr>
            <a:endParaRPr lang="da-DK" sz="1200" dirty="0"/>
          </a:p>
        </p:txBody>
      </p:sp>
      <p:sp>
        <p:nvSpPr>
          <p:cNvPr id="10" name="Rektangel 9"/>
          <p:cNvSpPr/>
          <p:nvPr/>
        </p:nvSpPr>
        <p:spPr bwMode="auto">
          <a:xfrm>
            <a:off x="10137898" y="177672"/>
            <a:ext cx="1790750" cy="659040"/>
          </a:xfrm>
          <a:prstGeom prst="rect">
            <a:avLst/>
          </a:pr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Indsæt </a:t>
            </a:r>
            <a:r>
              <a:rPr lang="da-DK" sz="1200" dirty="0" smtClean="0">
                <a:solidFill>
                  <a:sysClr val="windowText" lastClr="000000"/>
                </a:solidFill>
              </a:rPr>
              <a:t>dato for seneste opdatering</a:t>
            </a:r>
            <a:endParaRPr kumimoji="0" lang="da-DK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302325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77637868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20" name="think-cell Slide" r:id="rId8" imgW="473" imgH="476" progId="TCLayout.ActiveDocument.1">
                  <p:embed/>
                </p:oleObj>
              </mc:Choice>
              <mc:Fallback>
                <p:oleObj name="think-cell Slide" r:id="rId8" imgW="473" imgH="476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125" y="361840"/>
            <a:ext cx="10785475" cy="936000"/>
          </a:xfrm>
        </p:spPr>
        <p:txBody>
          <a:bodyPr vert="horz"/>
          <a:lstStyle/>
          <a:p>
            <a:r>
              <a:rPr lang="da-DK" dirty="0" smtClean="0">
                <a:solidFill>
                  <a:schemeClr val="tx1"/>
                </a:solidFill>
              </a:rPr>
              <a:t>5.3 It-systemporteføljens tilstand – sikkerhed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7" name="Afrundet rektangel 6"/>
          <p:cNvSpPr/>
          <p:nvPr/>
        </p:nvSpPr>
        <p:spPr bwMode="auto">
          <a:xfrm>
            <a:off x="605481" y="1052736"/>
            <a:ext cx="10881670" cy="2448272"/>
          </a:xfrm>
          <a:prstGeom prst="roundRect">
            <a:avLst>
              <a:gd name="adj" fmla="val 380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r>
              <a:rPr lang="da-DK" sz="1200" b="1" dirty="0" smtClean="0"/>
              <a:t>Sikkerhed</a:t>
            </a:r>
          </a:p>
          <a:p>
            <a:pPr>
              <a:buClr>
                <a:srgbClr val="3B5463"/>
              </a:buClr>
            </a:pPr>
            <a:r>
              <a:rPr lang="da-DK" sz="1200" dirty="0" smtClean="0"/>
              <a:t>Beskriv overordnet it-porteføljens sikkerhed </a:t>
            </a:r>
            <a:r>
              <a:rPr lang="da-DK" sz="1200" dirty="0"/>
              <a:t>og vurder, om dette giver anledning til </a:t>
            </a:r>
            <a:r>
              <a:rPr lang="da-DK" sz="1200" dirty="0" smtClean="0"/>
              <a:t>handlinger. </a:t>
            </a:r>
          </a:p>
          <a:p>
            <a:pPr>
              <a:buClr>
                <a:srgbClr val="3B5463"/>
              </a:buClr>
            </a:pPr>
            <a:endParaRPr lang="da-DK" sz="1200" dirty="0" smtClean="0"/>
          </a:p>
          <a:p>
            <a:pPr>
              <a:buClr>
                <a:srgbClr val="3B5463"/>
              </a:buClr>
            </a:pPr>
            <a:endParaRPr lang="da-DK" sz="1200" dirty="0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26</a:t>
            </a:fld>
            <a:endParaRPr lang="da-DK" dirty="0"/>
          </a:p>
        </p:txBody>
      </p:sp>
      <p:sp>
        <p:nvSpPr>
          <p:cNvPr id="9" name="Afrundet rektangel 8"/>
          <p:cNvSpPr/>
          <p:nvPr/>
        </p:nvSpPr>
        <p:spPr bwMode="auto">
          <a:xfrm>
            <a:off x="605481" y="3645024"/>
            <a:ext cx="10881669" cy="2628260"/>
          </a:xfrm>
          <a:prstGeom prst="roundRect">
            <a:avLst>
              <a:gd name="adj" fmla="val 380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r>
              <a:rPr lang="da-DK" sz="1200" dirty="0" smtClean="0"/>
              <a:t>Her indsættes den obligatoriske visning om sikkerhed fra datagrundlaget. </a:t>
            </a:r>
          </a:p>
          <a:p>
            <a:pPr>
              <a:buClr>
                <a:srgbClr val="3B5463"/>
              </a:buClr>
            </a:pPr>
            <a:endParaRPr lang="da-DK" sz="1200" dirty="0" smtClean="0"/>
          </a:p>
          <a:p>
            <a:pPr>
              <a:buClr>
                <a:srgbClr val="3B5463"/>
              </a:buClr>
            </a:pPr>
            <a:endParaRPr lang="da-DK" sz="1200" dirty="0"/>
          </a:p>
        </p:txBody>
      </p:sp>
      <p:sp>
        <p:nvSpPr>
          <p:cNvPr id="10" name="Rektangel 9"/>
          <p:cNvSpPr/>
          <p:nvPr/>
        </p:nvSpPr>
        <p:spPr bwMode="auto">
          <a:xfrm>
            <a:off x="10137898" y="177672"/>
            <a:ext cx="1790750" cy="659040"/>
          </a:xfrm>
          <a:prstGeom prst="rect">
            <a:avLst/>
          </a:pr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Indsæt </a:t>
            </a:r>
            <a:r>
              <a:rPr lang="da-DK" sz="1200" dirty="0" smtClean="0">
                <a:solidFill>
                  <a:sysClr val="windowText" lastClr="000000"/>
                </a:solidFill>
              </a:rPr>
              <a:t>dato for seneste opdatering</a:t>
            </a:r>
            <a:endParaRPr kumimoji="0" lang="da-DK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4045991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22904338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8" name="think-cell Slide" r:id="rId8" imgW="473" imgH="476" progId="TCLayout.ActiveDocument.1">
                  <p:embed/>
                </p:oleObj>
              </mc:Choice>
              <mc:Fallback>
                <p:oleObj name="think-cell Slide" r:id="rId8" imgW="473" imgH="476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sz="2400" dirty="0" smtClean="0">
                <a:solidFill>
                  <a:schemeClr val="tx1"/>
                </a:solidFill>
              </a:rPr>
              <a:t>5.4 It-systemporteføljens tilstand – </a:t>
            </a:r>
            <a:br>
              <a:rPr lang="da-DK" sz="2400" dirty="0" smtClean="0">
                <a:solidFill>
                  <a:schemeClr val="tx1"/>
                </a:solidFill>
              </a:rPr>
            </a:br>
            <a:r>
              <a:rPr lang="da-DK" sz="2400" dirty="0" smtClean="0">
                <a:solidFill>
                  <a:schemeClr val="tx1"/>
                </a:solidFill>
              </a:rPr>
              <a:t>forsyningssikkerhed for samfundskritiske it-systemer</a:t>
            </a:r>
            <a:endParaRPr lang="da-DK" sz="2400" dirty="0">
              <a:solidFill>
                <a:schemeClr val="tx1"/>
              </a:solidFill>
            </a:endParaRPr>
          </a:p>
        </p:txBody>
      </p:sp>
      <p:sp>
        <p:nvSpPr>
          <p:cNvPr id="7" name="Afrundet rektangel 6"/>
          <p:cNvSpPr/>
          <p:nvPr/>
        </p:nvSpPr>
        <p:spPr bwMode="auto">
          <a:xfrm>
            <a:off x="594364" y="1052736"/>
            <a:ext cx="10892786" cy="2448272"/>
          </a:xfrm>
          <a:prstGeom prst="roundRect">
            <a:avLst>
              <a:gd name="adj" fmla="val 380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r>
              <a:rPr lang="da-DK" sz="1200" b="1" dirty="0" smtClean="0"/>
              <a:t>Forsyningssikkerhed for samfundskritiske it-systemer</a:t>
            </a:r>
          </a:p>
          <a:p>
            <a:pPr>
              <a:buClr>
                <a:srgbClr val="3B5463"/>
              </a:buClr>
            </a:pPr>
            <a:r>
              <a:rPr lang="da-DK" sz="1200" dirty="0" smtClean="0"/>
              <a:t>Beskriv den overordnede forsyningssikkerhed for samfundskritiske </a:t>
            </a:r>
            <a:r>
              <a:rPr lang="da-DK" sz="1200" dirty="0"/>
              <a:t>it-systemer og vurder, om dette giver anledning til </a:t>
            </a:r>
            <a:r>
              <a:rPr lang="da-DK" sz="1200" dirty="0" smtClean="0"/>
              <a:t>handlinger. </a:t>
            </a:r>
          </a:p>
          <a:p>
            <a:pPr>
              <a:buClr>
                <a:srgbClr val="3B5463"/>
              </a:buClr>
            </a:pPr>
            <a:endParaRPr lang="da-DK" sz="1200" dirty="0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27</a:t>
            </a:fld>
            <a:endParaRPr lang="da-DK" dirty="0"/>
          </a:p>
        </p:txBody>
      </p:sp>
      <p:sp>
        <p:nvSpPr>
          <p:cNvPr id="9" name="Afrundet rektangel 8"/>
          <p:cNvSpPr/>
          <p:nvPr/>
        </p:nvSpPr>
        <p:spPr bwMode="auto">
          <a:xfrm>
            <a:off x="594364" y="3645024"/>
            <a:ext cx="10892786" cy="2628260"/>
          </a:xfrm>
          <a:prstGeom prst="roundRect">
            <a:avLst>
              <a:gd name="adj" fmla="val 380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B5463"/>
              </a:buClr>
            </a:pPr>
            <a:r>
              <a:rPr lang="da-DK" sz="1200" dirty="0" smtClean="0"/>
              <a:t>Her indsættes en valgfri visning om forsyningssikkerhed af samfundskritiske it-systemer fra datagrundlaget. Vælg den eller de visninger, som er mest sigende for systemernes tilstand. </a:t>
            </a:r>
          </a:p>
          <a:p>
            <a:pPr>
              <a:buClr>
                <a:srgbClr val="3B5463"/>
              </a:buClr>
            </a:pPr>
            <a:endParaRPr lang="da-DK" sz="1200" dirty="0" smtClean="0"/>
          </a:p>
          <a:p>
            <a:pPr>
              <a:buClr>
                <a:srgbClr val="3B5463"/>
              </a:buClr>
            </a:pPr>
            <a:endParaRPr lang="da-DK" sz="1200" dirty="0"/>
          </a:p>
        </p:txBody>
      </p:sp>
      <p:sp>
        <p:nvSpPr>
          <p:cNvPr id="10" name="Rektangel 9"/>
          <p:cNvSpPr/>
          <p:nvPr/>
        </p:nvSpPr>
        <p:spPr bwMode="auto">
          <a:xfrm>
            <a:off x="10137898" y="177672"/>
            <a:ext cx="1790750" cy="659040"/>
          </a:xfrm>
          <a:prstGeom prst="rect">
            <a:avLst/>
          </a:pr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Indsæt </a:t>
            </a:r>
            <a:r>
              <a:rPr lang="da-DK" sz="1200" dirty="0" smtClean="0">
                <a:solidFill>
                  <a:sysClr val="windowText" lastClr="000000"/>
                </a:solidFill>
              </a:rPr>
              <a:t>dato for seneste opdatering</a:t>
            </a:r>
            <a:endParaRPr kumimoji="0" lang="da-DK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240602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84685571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00" name="think-cell Slide" r:id="rId8" imgW="473" imgH="476" progId="TCLayout.ActiveDocument.1">
                  <p:embed/>
                </p:oleObj>
              </mc:Choice>
              <mc:Fallback>
                <p:oleObj name="think-cell Slide" r:id="rId8" imgW="473" imgH="476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dirty="0" smtClean="0">
                <a:solidFill>
                  <a:srgbClr val="000000"/>
                </a:solidFill>
              </a:rPr>
              <a:t>5.4 One pager</a:t>
            </a:r>
            <a:r>
              <a:rPr lang="da-DK" dirty="0">
                <a:solidFill>
                  <a:srgbClr val="000000"/>
                </a:solidFill>
              </a:rPr>
              <a:t>: Samfundskritisk </a:t>
            </a:r>
            <a:r>
              <a:rPr lang="da-DK" dirty="0" smtClean="0">
                <a:solidFill>
                  <a:srgbClr val="000000"/>
                </a:solidFill>
              </a:rPr>
              <a:t>it-system</a:t>
            </a:r>
            <a:r>
              <a:rPr lang="da-DK" dirty="0">
                <a:solidFill>
                  <a:srgbClr val="000000"/>
                </a:solidFill>
              </a:rPr>
              <a:t>*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28</a:t>
            </a:fld>
            <a:endParaRPr lang="da-DK" dirty="0"/>
          </a:p>
        </p:txBody>
      </p:sp>
      <p:sp>
        <p:nvSpPr>
          <p:cNvPr id="10" name="Afrundet rektangel 9"/>
          <p:cNvSpPr/>
          <p:nvPr/>
        </p:nvSpPr>
        <p:spPr bwMode="auto">
          <a:xfrm>
            <a:off x="605481" y="1052736"/>
            <a:ext cx="5346503" cy="2952328"/>
          </a:xfrm>
          <a:prstGeom prst="roundRect">
            <a:avLst>
              <a:gd name="adj" fmla="val 3087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1200" b="1" dirty="0" smtClean="0"/>
              <a:t>Systemets </a:t>
            </a:r>
            <a:r>
              <a:rPr lang="da-DK" sz="1200" b="1" dirty="0"/>
              <a:t>nøglefunktion</a:t>
            </a:r>
          </a:p>
          <a:p>
            <a:pPr marL="171450" indent="-171450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da-DK" sz="1200" dirty="0"/>
              <a:t>Angiv systemets nøglefunktion samt hvilke processer det understøtter</a:t>
            </a:r>
            <a:r>
              <a:rPr lang="da-DK" sz="1200" dirty="0" smtClean="0"/>
              <a:t>.</a:t>
            </a:r>
          </a:p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1200" b="1" dirty="0"/>
              <a:t>Grundlag for </a:t>
            </a:r>
            <a:r>
              <a:rPr lang="da-DK" sz="1200" b="1" dirty="0" err="1"/>
              <a:t>kritikalitetsvurdering</a:t>
            </a:r>
            <a:endParaRPr lang="da-DK" sz="1200" b="1" dirty="0"/>
          </a:p>
          <a:p>
            <a:pPr marL="171450" indent="-171450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da-DK" sz="1200" dirty="0"/>
              <a:t>Kort beskrivelse af, hvorfor systemet kategoriseres som samfundskritisk.</a:t>
            </a:r>
          </a:p>
          <a:p>
            <a:pPr>
              <a:buClr>
                <a:srgbClr val="3B5463"/>
              </a:buClr>
            </a:pPr>
            <a:endParaRPr lang="da-DK" sz="1200" dirty="0" smtClean="0"/>
          </a:p>
        </p:txBody>
      </p:sp>
      <p:sp>
        <p:nvSpPr>
          <p:cNvPr id="11" name="Afrundet rektangel 10"/>
          <p:cNvSpPr/>
          <p:nvPr/>
        </p:nvSpPr>
        <p:spPr bwMode="auto">
          <a:xfrm>
            <a:off x="6102274" y="1052736"/>
            <a:ext cx="5384875" cy="2952328"/>
          </a:xfrm>
          <a:prstGeom prst="roundRect">
            <a:avLst>
              <a:gd name="adj" fmla="val 3087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1200" b="1"/>
              <a:t>Systemrelaterede tiltag</a:t>
            </a:r>
          </a:p>
          <a:p>
            <a:pPr marL="171450" indent="-171450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da-DK" sz="1200"/>
              <a:t>Indsæt relevante tiltag til udbedring af eventuelle udfordringer med systemet, og angiv, hvornår de forventes færdige.</a:t>
            </a:r>
            <a:br>
              <a:rPr lang="da-DK" sz="1200"/>
            </a:br>
            <a:r>
              <a:rPr lang="da-DK" sz="1200"/>
              <a:t>Gerne præsenteret som problem – initiativ – afhjælpning. </a:t>
            </a:r>
            <a:endParaRPr lang="da-DK" sz="1200" dirty="0"/>
          </a:p>
        </p:txBody>
      </p:sp>
      <p:sp>
        <p:nvSpPr>
          <p:cNvPr id="12" name="Tekstfelt 11"/>
          <p:cNvSpPr txBox="1"/>
          <p:nvPr/>
        </p:nvSpPr>
        <p:spPr>
          <a:xfrm>
            <a:off x="855141" y="6363761"/>
            <a:ext cx="10785475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1050" dirty="0"/>
              <a:t>*Der skal indsættes en one-pager for hvert </a:t>
            </a:r>
            <a:r>
              <a:rPr lang="da-DK" sz="1050" dirty="0" smtClean="0"/>
              <a:t>samfundskritisk </a:t>
            </a:r>
            <a:r>
              <a:rPr lang="da-DK" sz="1050" dirty="0"/>
              <a:t>system i myndigheden</a:t>
            </a:r>
            <a:r>
              <a:rPr lang="da-DK" sz="1050" dirty="0" smtClean="0"/>
              <a:t>.</a:t>
            </a:r>
            <a:endParaRPr lang="da-DK" sz="1050" dirty="0"/>
          </a:p>
        </p:txBody>
      </p:sp>
      <p:sp>
        <p:nvSpPr>
          <p:cNvPr id="14" name="Afrundet rektangel 13"/>
          <p:cNvSpPr/>
          <p:nvPr/>
        </p:nvSpPr>
        <p:spPr bwMode="auto">
          <a:xfrm>
            <a:off x="605482" y="4149080"/>
            <a:ext cx="10881668" cy="2124204"/>
          </a:xfrm>
          <a:prstGeom prst="roundRect">
            <a:avLst>
              <a:gd name="adj" fmla="val 3087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1200" b="1"/>
              <a:t>Tilstand på systemet</a:t>
            </a:r>
          </a:p>
          <a:p>
            <a:pPr marL="171450" indent="-171450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da-DK" sz="1200"/>
              <a:t>Angiv systemets tilstand og udfordringsbillede ved at indsætte et udklip af systemets basiskortlægning fra fanen ”Heatmap – basis” i datagrundlaget. Vælg systemnavnet, så det kun er det pågældende system, som vises, før udklippet laves. </a:t>
            </a:r>
            <a:endParaRPr lang="da-DK" sz="1200" dirty="0"/>
          </a:p>
        </p:txBody>
      </p:sp>
      <p:sp>
        <p:nvSpPr>
          <p:cNvPr id="16" name="Rektangel 15"/>
          <p:cNvSpPr/>
          <p:nvPr/>
        </p:nvSpPr>
        <p:spPr bwMode="auto">
          <a:xfrm>
            <a:off x="10137898" y="177672"/>
            <a:ext cx="1790750" cy="659040"/>
          </a:xfrm>
          <a:prstGeom prst="rect">
            <a:avLst/>
          </a:prstGeom>
          <a:pattFill prst="pct70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Indsæt </a:t>
            </a:r>
            <a:r>
              <a:rPr lang="da-DK" sz="1200" dirty="0" smtClean="0">
                <a:solidFill>
                  <a:sysClr val="windowText" lastClr="000000"/>
                </a:solidFill>
              </a:rPr>
              <a:t>dato for seneste opdatering</a:t>
            </a:r>
            <a:endParaRPr kumimoji="0" lang="da-DK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386737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8050924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8"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dirty="0">
                <a:solidFill>
                  <a:schemeClr val="tx1"/>
                </a:solidFill>
              </a:rPr>
              <a:t>Indhold</a:t>
            </a:r>
            <a:endParaRPr lang="da-DK" dirty="0"/>
          </a:p>
        </p:txBody>
      </p:sp>
      <p:sp>
        <p:nvSpPr>
          <p:cNvPr id="6" name="Rektangel 5"/>
          <p:cNvSpPr/>
          <p:nvPr/>
        </p:nvSpPr>
        <p:spPr>
          <a:xfrm>
            <a:off x="695400" y="980728"/>
            <a:ext cx="1079175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tabLst>
                <a:tab pos="892175" algn="l"/>
              </a:tabLst>
            </a:pPr>
            <a:r>
              <a:rPr lang="da-DK" sz="1800" kern="0" dirty="0">
                <a:solidFill>
                  <a:srgbClr val="000000"/>
                </a:solidFill>
                <a:latin typeface="+mn-lt"/>
                <a:hlinkClick r:id="rId6" action="ppaction://hlinksldjump" tooltip="#AutoGenerate"/>
              </a:rPr>
              <a:t>Status og fremdrift</a:t>
            </a:r>
            <a:endParaRPr lang="da-DK" sz="1800" kern="0" dirty="0">
              <a:solidFill>
                <a:srgbClr val="000000"/>
              </a:solidFill>
              <a:latin typeface="+mn-lt"/>
            </a:endParaRPr>
          </a:p>
          <a:p>
            <a:pPr marL="216000" lvl="1">
              <a:lnSpc>
                <a:spcPct val="100000"/>
              </a:lnSpc>
              <a:spcBef>
                <a:spcPts val="0"/>
              </a:spcBef>
            </a:pPr>
            <a:r>
              <a:rPr lang="da-DK" sz="1400" kern="0" dirty="0" smtClean="0">
                <a:solidFill>
                  <a:srgbClr val="000000"/>
                </a:solidFill>
                <a:latin typeface="+mn-lt"/>
              </a:rPr>
              <a:t>1.1 Status </a:t>
            </a:r>
            <a:r>
              <a:rPr lang="da-DK" sz="1400" kern="0" dirty="0">
                <a:solidFill>
                  <a:srgbClr val="000000"/>
                </a:solidFill>
                <a:latin typeface="+mn-lt"/>
              </a:rPr>
              <a:t>og fremdrift </a:t>
            </a:r>
          </a:p>
          <a:p>
            <a:pPr marL="216000" lvl="1">
              <a:lnSpc>
                <a:spcPct val="100000"/>
              </a:lnSpc>
              <a:spcBef>
                <a:spcPts val="0"/>
              </a:spcBef>
            </a:pPr>
            <a:r>
              <a:rPr lang="da-DK" sz="1400" kern="0" dirty="0" smtClean="0">
                <a:solidFill>
                  <a:srgbClr val="000000"/>
                </a:solidFill>
                <a:latin typeface="+mn-lt"/>
              </a:rPr>
              <a:t>1.2 Arbejdet </a:t>
            </a:r>
            <a:r>
              <a:rPr lang="da-DK" sz="1400" kern="0" dirty="0">
                <a:solidFill>
                  <a:srgbClr val="000000"/>
                </a:solidFill>
                <a:latin typeface="+mn-lt"/>
              </a:rPr>
              <a:t>med anbefalingerne</a:t>
            </a:r>
          </a:p>
          <a:p>
            <a:pPr marL="216000" lvl="1">
              <a:lnSpc>
                <a:spcPct val="100000"/>
              </a:lnSpc>
              <a:spcBef>
                <a:spcPts val="0"/>
              </a:spcBef>
            </a:pPr>
            <a:r>
              <a:rPr lang="da-DK" sz="1400" kern="0" dirty="0" smtClean="0">
                <a:solidFill>
                  <a:srgbClr val="000000"/>
                </a:solidFill>
                <a:latin typeface="+mn-lt"/>
              </a:rPr>
              <a:t>1.3 Prioritering </a:t>
            </a:r>
            <a:r>
              <a:rPr lang="da-DK" sz="1400" kern="0" dirty="0">
                <a:solidFill>
                  <a:srgbClr val="000000"/>
                </a:solidFill>
                <a:latin typeface="+mn-lt"/>
              </a:rPr>
              <a:t>og vurdering af balance i aktiviteter</a:t>
            </a: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tabLst>
                <a:tab pos="892175" algn="l"/>
              </a:tabLst>
            </a:pPr>
            <a:r>
              <a:rPr lang="da-DK" sz="1800" kern="0" dirty="0" smtClean="0">
                <a:solidFill>
                  <a:srgbClr val="000000"/>
                </a:solidFill>
                <a:latin typeface="+mn-lt"/>
                <a:hlinkClick r:id="rId7" action="ppaction://hlinksldjump" tooltip="#AutoGenerate"/>
              </a:rPr>
              <a:t>Ressourcer </a:t>
            </a:r>
            <a:r>
              <a:rPr lang="da-DK" sz="1800" kern="0" dirty="0">
                <a:solidFill>
                  <a:srgbClr val="000000"/>
                </a:solidFill>
                <a:latin typeface="+mn-lt"/>
                <a:hlinkClick r:id="rId7" action="ppaction://hlinksldjump" tooltip="#AutoGenerate"/>
              </a:rPr>
              <a:t>og kapacitet</a:t>
            </a:r>
            <a:endParaRPr lang="da-DK" sz="1800" kern="0" dirty="0">
              <a:solidFill>
                <a:srgbClr val="000000"/>
              </a:solidFill>
              <a:latin typeface="+mn-lt"/>
            </a:endParaRPr>
          </a:p>
          <a:p>
            <a:pPr marL="216000" lvl="1">
              <a:lnSpc>
                <a:spcPct val="100000"/>
              </a:lnSpc>
              <a:spcBef>
                <a:spcPts val="0"/>
              </a:spcBef>
            </a:pPr>
            <a:r>
              <a:rPr lang="da-DK" sz="1400" kern="0" dirty="0" smtClean="0">
                <a:solidFill>
                  <a:srgbClr val="000000"/>
                </a:solidFill>
                <a:latin typeface="+mn-lt"/>
              </a:rPr>
              <a:t>2.1 Medarbejdere </a:t>
            </a:r>
            <a:r>
              <a:rPr lang="da-DK" sz="1400" kern="0" dirty="0">
                <a:solidFill>
                  <a:srgbClr val="000000"/>
                </a:solidFill>
                <a:latin typeface="+mn-lt"/>
              </a:rPr>
              <a:t>og kompetencer</a:t>
            </a:r>
          </a:p>
          <a:p>
            <a:pPr marL="216000" lvl="1">
              <a:lnSpc>
                <a:spcPct val="100000"/>
              </a:lnSpc>
              <a:spcBef>
                <a:spcPts val="0"/>
              </a:spcBef>
            </a:pPr>
            <a:r>
              <a:rPr lang="da-DK" sz="1400" kern="0" dirty="0" smtClean="0">
                <a:solidFill>
                  <a:srgbClr val="000000"/>
                </a:solidFill>
                <a:latin typeface="+mn-lt"/>
              </a:rPr>
              <a:t>2.2 Økonomi</a:t>
            </a: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tabLst>
                <a:tab pos="892175" algn="l"/>
              </a:tabLst>
            </a:pPr>
            <a:r>
              <a:rPr lang="da-DK" sz="1800" kern="0" dirty="0" smtClean="0">
                <a:solidFill>
                  <a:srgbClr val="000000"/>
                </a:solidFill>
                <a:latin typeface="+mn-lt"/>
                <a:hlinkClick r:id="rId8" action="ppaction://hlinksldjump" tooltip="#AutoGenerate"/>
              </a:rPr>
              <a:t>It-initiativer</a:t>
            </a:r>
            <a:r>
              <a:rPr lang="da-DK" sz="1800" kern="0" dirty="0" smtClean="0">
                <a:solidFill>
                  <a:srgbClr val="000000"/>
                </a:solidFill>
                <a:latin typeface="+mn-lt"/>
              </a:rPr>
              <a:t> </a:t>
            </a:r>
            <a:endParaRPr lang="da-DK" sz="1800" kern="0" dirty="0">
              <a:solidFill>
                <a:srgbClr val="000000"/>
              </a:solidFill>
              <a:latin typeface="+mn-lt"/>
            </a:endParaRPr>
          </a:p>
          <a:p>
            <a:pPr marL="216000" lvl="1">
              <a:lnSpc>
                <a:spcPct val="100000"/>
              </a:lnSpc>
              <a:spcBef>
                <a:spcPts val="0"/>
              </a:spcBef>
            </a:pPr>
            <a:r>
              <a:rPr lang="da-DK" sz="1400" kern="0" dirty="0" smtClean="0">
                <a:solidFill>
                  <a:srgbClr val="000000"/>
                </a:solidFill>
                <a:latin typeface="+mn-lt"/>
              </a:rPr>
              <a:t>3.1 Initiativliste </a:t>
            </a:r>
          </a:p>
          <a:p>
            <a:pPr marL="216000" lvl="1">
              <a:lnSpc>
                <a:spcPct val="100000"/>
              </a:lnSpc>
              <a:spcBef>
                <a:spcPts val="0"/>
              </a:spcBef>
            </a:pPr>
            <a:r>
              <a:rPr lang="da-DK" sz="1400" kern="0" dirty="0" smtClean="0">
                <a:solidFill>
                  <a:srgbClr val="000000"/>
                </a:solidFill>
                <a:latin typeface="+mn-lt"/>
              </a:rPr>
              <a:t>3.2 </a:t>
            </a:r>
            <a:r>
              <a:rPr lang="da-DK" sz="1400" kern="0" dirty="0" err="1" smtClean="0">
                <a:solidFill>
                  <a:srgbClr val="000000"/>
                </a:solidFill>
                <a:latin typeface="+mn-lt"/>
              </a:rPr>
              <a:t>Roadmap</a:t>
            </a:r>
            <a:endParaRPr lang="da-DK" sz="1400" kern="0" dirty="0" smtClean="0">
              <a:solidFill>
                <a:srgbClr val="000000"/>
              </a:solidFill>
              <a:latin typeface="+mn-lt"/>
            </a:endParaRPr>
          </a:p>
          <a:p>
            <a:pPr marL="216000" lvl="1">
              <a:lnSpc>
                <a:spcPct val="100000"/>
              </a:lnSpc>
              <a:spcBef>
                <a:spcPts val="0"/>
              </a:spcBef>
            </a:pPr>
            <a:r>
              <a:rPr lang="da-DK" sz="1400" kern="0" dirty="0" smtClean="0">
                <a:solidFill>
                  <a:srgbClr val="000000"/>
                </a:solidFill>
                <a:latin typeface="+mn-lt"/>
              </a:rPr>
              <a:t>3.3 One </a:t>
            </a:r>
            <a:r>
              <a:rPr lang="da-DK" sz="1400" kern="0" dirty="0" err="1" smtClean="0">
                <a:solidFill>
                  <a:srgbClr val="000000"/>
                </a:solidFill>
                <a:latin typeface="+mn-lt"/>
              </a:rPr>
              <a:t>pagere</a:t>
            </a:r>
            <a:endParaRPr lang="da-DK" sz="1400" kern="0" dirty="0" smtClean="0">
              <a:solidFill>
                <a:srgbClr val="000000"/>
              </a:solidFill>
              <a:latin typeface="+mn-lt"/>
            </a:endParaRP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tabLst>
                <a:tab pos="892175" algn="l"/>
              </a:tabLst>
            </a:pPr>
            <a:r>
              <a:rPr lang="da-DK" sz="1800" kern="0" dirty="0">
                <a:solidFill>
                  <a:schemeClr val="bg2">
                    <a:lumMod val="50000"/>
                  </a:schemeClr>
                </a:solidFill>
                <a:hlinkClick r:id="rId9" action="ppaction://hlinksldjump" tooltip="#AutoGenerate"/>
              </a:rPr>
              <a:t>Strategi og organisering</a:t>
            </a:r>
            <a:r>
              <a:rPr lang="da-DK" sz="1800" kern="0" dirty="0">
                <a:solidFill>
                  <a:schemeClr val="bg2">
                    <a:lumMod val="50000"/>
                  </a:schemeClr>
                </a:solidFill>
              </a:rPr>
              <a:t> – udfyldes ved kortlægning hvert tredje </a:t>
            </a:r>
            <a:r>
              <a:rPr lang="da-DK" sz="1800" kern="0" dirty="0" smtClean="0">
                <a:solidFill>
                  <a:schemeClr val="bg2">
                    <a:lumMod val="50000"/>
                  </a:schemeClr>
                </a:solidFill>
              </a:rPr>
              <a:t>år og ved ændringer</a:t>
            </a:r>
            <a:endParaRPr lang="da-DK" sz="1800" kern="0" dirty="0">
              <a:solidFill>
                <a:schemeClr val="bg2">
                  <a:lumMod val="50000"/>
                </a:schemeClr>
              </a:solidFill>
            </a:endParaRPr>
          </a:p>
          <a:p>
            <a:pPr marL="216000" lvl="1">
              <a:lnSpc>
                <a:spcPct val="100000"/>
              </a:lnSpc>
              <a:spcBef>
                <a:spcPts val="0"/>
              </a:spcBef>
            </a:pPr>
            <a:r>
              <a:rPr lang="da-DK" sz="1400" kern="0" dirty="0" smtClean="0">
                <a:solidFill>
                  <a:schemeClr val="bg2">
                    <a:lumMod val="50000"/>
                  </a:schemeClr>
                </a:solidFill>
              </a:rPr>
              <a:t>4.1 Kerneopgaver</a:t>
            </a:r>
            <a:r>
              <a:rPr lang="da-DK" sz="1400" kern="0" dirty="0">
                <a:solidFill>
                  <a:schemeClr val="bg2">
                    <a:lumMod val="50000"/>
                  </a:schemeClr>
                </a:solidFill>
              </a:rPr>
              <a:t>, forretningsstrategi, mål og organisation</a:t>
            </a:r>
          </a:p>
          <a:p>
            <a:pPr marL="216000" lvl="1">
              <a:lnSpc>
                <a:spcPct val="100000"/>
              </a:lnSpc>
              <a:spcBef>
                <a:spcPts val="0"/>
              </a:spcBef>
            </a:pPr>
            <a:r>
              <a:rPr lang="da-DK" sz="1400" kern="0" dirty="0" smtClean="0">
                <a:solidFill>
                  <a:schemeClr val="bg2">
                    <a:lumMod val="50000"/>
                  </a:schemeClr>
                </a:solidFill>
              </a:rPr>
              <a:t>4.2 It-styringsmodel</a:t>
            </a:r>
            <a:endParaRPr lang="da-DK" sz="1400" kern="0" dirty="0">
              <a:solidFill>
                <a:schemeClr val="bg2">
                  <a:lumMod val="50000"/>
                </a:schemeClr>
              </a:solidFill>
            </a:endParaRPr>
          </a:p>
          <a:p>
            <a:pPr marL="216000" lvl="1">
              <a:lnSpc>
                <a:spcPct val="100000"/>
              </a:lnSpc>
              <a:spcBef>
                <a:spcPts val="0"/>
              </a:spcBef>
            </a:pPr>
            <a:r>
              <a:rPr lang="da-DK" sz="1400" kern="0" dirty="0" smtClean="0">
                <a:solidFill>
                  <a:schemeClr val="bg2">
                    <a:lumMod val="50000"/>
                  </a:schemeClr>
                </a:solidFill>
              </a:rPr>
              <a:t>4.3 It-systemlandskab</a:t>
            </a:r>
            <a:endParaRPr lang="da-DK" sz="1400" kern="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tabLst>
                <a:tab pos="892175" algn="l"/>
              </a:tabLst>
            </a:pPr>
            <a:r>
              <a:rPr lang="da-DK" sz="18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+mn-lt"/>
                <a:hlinkClick r:id="rId10" action="ppaction://hlinksldjump" tooltip="#AutoGenerate"/>
              </a:rPr>
              <a:t>It-systemporteføljens </a:t>
            </a:r>
            <a:r>
              <a:rPr lang="da-DK" sz="18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+mn-lt"/>
                <a:hlinkClick r:id="rId10" action="ppaction://hlinksldjump" tooltip="#AutoGenerate"/>
              </a:rPr>
              <a:t>tilstand </a:t>
            </a:r>
            <a:r>
              <a:rPr lang="da-DK" sz="18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+mn-lt"/>
              </a:rPr>
              <a:t>– udfyldes ved kortlægning hvert tredje år</a:t>
            </a:r>
          </a:p>
          <a:p>
            <a:pPr marL="216000" lvl="1">
              <a:lnSpc>
                <a:spcPct val="100000"/>
              </a:lnSpc>
              <a:spcBef>
                <a:spcPts val="0"/>
              </a:spcBef>
            </a:pPr>
            <a:r>
              <a:rPr lang="da-DK" sz="14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+mn-lt"/>
              </a:rPr>
              <a:t>5.1 Overblik </a:t>
            </a:r>
            <a:r>
              <a:rPr lang="da-DK" sz="140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+mn-lt"/>
              </a:rPr>
              <a:t>over </a:t>
            </a:r>
            <a:r>
              <a:rPr lang="da-DK" sz="14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+mn-lt"/>
              </a:rPr>
              <a:t>it-systemporteføljens tilstand</a:t>
            </a:r>
          </a:p>
          <a:p>
            <a:pPr marL="216000" lvl="1">
              <a:lnSpc>
                <a:spcPct val="100000"/>
              </a:lnSpc>
              <a:spcBef>
                <a:spcPts val="0"/>
              </a:spcBef>
            </a:pPr>
            <a:r>
              <a:rPr lang="da-DK" sz="14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+mn-lt"/>
              </a:rPr>
              <a:t>5.2 Målbillede for it-systemporteføljen</a:t>
            </a:r>
            <a:endParaRPr lang="da-DK" sz="1400" kern="0" dirty="0">
              <a:solidFill>
                <a:srgbClr val="000000">
                  <a:lumMod val="50000"/>
                  <a:lumOff val="50000"/>
                </a:srgbClr>
              </a:solidFill>
              <a:latin typeface="+mn-lt"/>
            </a:endParaRPr>
          </a:p>
          <a:p>
            <a:pPr marL="216000" lvl="1">
              <a:lnSpc>
                <a:spcPct val="100000"/>
              </a:lnSpc>
              <a:spcBef>
                <a:spcPts val="0"/>
              </a:spcBef>
            </a:pPr>
            <a:r>
              <a:rPr lang="da-DK" sz="14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+mn-lt"/>
              </a:rPr>
              <a:t>5.3 It-systemporteføljens tilstand</a:t>
            </a:r>
          </a:p>
          <a:p>
            <a:pPr marL="216000" lvl="1">
              <a:lnSpc>
                <a:spcPct val="100000"/>
              </a:lnSpc>
              <a:spcBef>
                <a:spcPts val="0"/>
              </a:spcBef>
            </a:pPr>
            <a:r>
              <a:rPr lang="da-DK" sz="140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+mn-lt"/>
              </a:rPr>
              <a:t>5.4 Samfundskritiske it-systemer</a:t>
            </a:r>
            <a:endParaRPr lang="da-DK" sz="1400" kern="0" dirty="0">
              <a:solidFill>
                <a:srgbClr val="000000">
                  <a:lumMod val="50000"/>
                  <a:lumOff val="50000"/>
                </a:srgb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097631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31"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dirty="0" smtClean="0">
                <a:solidFill>
                  <a:schemeClr val="tx1"/>
                </a:solidFill>
              </a:rPr>
              <a:t>1.1 Status </a:t>
            </a:r>
            <a:r>
              <a:rPr lang="da-DK" dirty="0">
                <a:solidFill>
                  <a:schemeClr val="tx1"/>
                </a:solidFill>
              </a:rPr>
              <a:t>og fremdrift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4</a:t>
            </a:fld>
            <a:endParaRPr lang="da-DK" dirty="0"/>
          </a:p>
        </p:txBody>
      </p:sp>
      <p:sp>
        <p:nvSpPr>
          <p:cNvPr id="7" name="Afrundet rektangel 6"/>
          <p:cNvSpPr/>
          <p:nvPr/>
        </p:nvSpPr>
        <p:spPr bwMode="auto">
          <a:xfrm>
            <a:off x="605480" y="1052736"/>
            <a:ext cx="10881670" cy="2880320"/>
          </a:xfrm>
          <a:prstGeom prst="roundRect">
            <a:avLst>
              <a:gd name="adj" fmla="val 5377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00000"/>
              </a:lnSpc>
              <a:spcBef>
                <a:spcPts val="1100"/>
              </a:spcBef>
            </a:pPr>
            <a:r>
              <a:rPr lang="da-DK" sz="1200" b="1" dirty="0" smtClean="0">
                <a:solidFill>
                  <a:srgbClr val="000000"/>
                </a:solidFill>
              </a:rPr>
              <a:t>De </a:t>
            </a:r>
            <a:r>
              <a:rPr lang="da-DK" sz="1200" b="1" dirty="0">
                <a:solidFill>
                  <a:srgbClr val="000000"/>
                </a:solidFill>
              </a:rPr>
              <a:t>tre største udfordringer </a:t>
            </a:r>
            <a:r>
              <a:rPr lang="da-DK" sz="1200" b="1" dirty="0" smtClean="0">
                <a:solidFill>
                  <a:srgbClr val="000000"/>
                </a:solidFill>
              </a:rPr>
              <a:t>og tre største udviklingsmuligheder lige </a:t>
            </a:r>
            <a:r>
              <a:rPr lang="da-DK" sz="1200" b="1" dirty="0">
                <a:solidFill>
                  <a:srgbClr val="000000"/>
                </a:solidFill>
              </a:rPr>
              <a:t>nu</a:t>
            </a:r>
          </a:p>
          <a:p>
            <a:pPr lvl="0">
              <a:lnSpc>
                <a:spcPct val="100000"/>
              </a:lnSpc>
              <a:spcBef>
                <a:spcPts val="1100"/>
              </a:spcBef>
            </a:pPr>
            <a:r>
              <a:rPr lang="da-DK" sz="1200" dirty="0">
                <a:solidFill>
                  <a:srgbClr val="000000"/>
                </a:solidFill>
              </a:rPr>
              <a:t>Angiv myndighedens tre største aktuelle </a:t>
            </a:r>
            <a:r>
              <a:rPr lang="da-DK" sz="1200" dirty="0" smtClean="0">
                <a:solidFill>
                  <a:srgbClr val="000000"/>
                </a:solidFill>
              </a:rPr>
              <a:t>udfordringer </a:t>
            </a:r>
            <a:r>
              <a:rPr lang="da-DK" sz="1200" dirty="0">
                <a:solidFill>
                  <a:srgbClr val="000000"/>
                </a:solidFill>
              </a:rPr>
              <a:t>fx ændring i kerneopgaver, implementering af ny lovgivning, sikkerhed, teknisk gæld, skift i strategisk retning for </a:t>
            </a:r>
            <a:r>
              <a:rPr lang="da-DK" sz="1200" dirty="0" smtClean="0">
                <a:solidFill>
                  <a:srgbClr val="000000"/>
                </a:solidFill>
              </a:rPr>
              <a:t>it-understøttelsen, store udfordrende projekter </a:t>
            </a:r>
            <a:r>
              <a:rPr lang="da-DK" sz="1200" dirty="0">
                <a:solidFill>
                  <a:srgbClr val="000000"/>
                </a:solidFill>
              </a:rPr>
              <a:t>mm</a:t>
            </a:r>
            <a:r>
              <a:rPr lang="da-DK" sz="1200" dirty="0" smtClean="0">
                <a:solidFill>
                  <a:srgbClr val="000000"/>
                </a:solidFill>
              </a:rPr>
              <a:t>.</a:t>
            </a:r>
          </a:p>
          <a:p>
            <a:pPr lvl="0">
              <a:lnSpc>
                <a:spcPct val="100000"/>
              </a:lnSpc>
              <a:spcBef>
                <a:spcPts val="1100"/>
              </a:spcBef>
            </a:pPr>
            <a:r>
              <a:rPr lang="da-DK" sz="1200" dirty="0" smtClean="0">
                <a:solidFill>
                  <a:srgbClr val="000000"/>
                </a:solidFill>
              </a:rPr>
              <a:t>Angiv samtidig myndighedens tre største udviklingsmuligheder fx potentialer for bedre anvendelse af data, forbedring af forretningsprocesser mm. </a:t>
            </a:r>
          </a:p>
          <a:p>
            <a:pPr lvl="0">
              <a:lnSpc>
                <a:spcPct val="100000"/>
              </a:lnSpc>
              <a:spcBef>
                <a:spcPts val="1100"/>
              </a:spcBef>
            </a:pPr>
            <a:r>
              <a:rPr lang="da-DK" sz="1200" dirty="0" smtClean="0">
                <a:solidFill>
                  <a:srgbClr val="000000"/>
                </a:solidFill>
              </a:rPr>
              <a:t>Udfordringer og udviklingsmuligheder bør så vidt muligt udspringe af forretningsbehov.</a:t>
            </a:r>
            <a:endParaRPr lang="da-DK" sz="1200" dirty="0">
              <a:solidFill>
                <a:srgbClr val="000000"/>
              </a:solidFill>
            </a:endParaRPr>
          </a:p>
        </p:txBody>
      </p:sp>
      <p:sp>
        <p:nvSpPr>
          <p:cNvPr id="8" name="Afrundet rektangel 7"/>
          <p:cNvSpPr/>
          <p:nvPr/>
        </p:nvSpPr>
        <p:spPr bwMode="auto">
          <a:xfrm>
            <a:off x="605480" y="4077072"/>
            <a:ext cx="10881669" cy="2196212"/>
          </a:xfrm>
          <a:prstGeom prst="roundRect">
            <a:avLst>
              <a:gd name="adj" fmla="val 5027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00000"/>
              </a:lnSpc>
              <a:spcBef>
                <a:spcPts val="1100"/>
              </a:spcBef>
              <a:buClr>
                <a:srgbClr val="3B5463"/>
              </a:buClr>
            </a:pPr>
            <a:r>
              <a:rPr lang="da-DK" sz="1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Siden sidst</a:t>
            </a:r>
          </a:p>
          <a:p>
            <a:pPr lvl="0">
              <a:lnSpc>
                <a:spcPct val="100000"/>
              </a:lnSpc>
              <a:spcBef>
                <a:spcPts val="1100"/>
              </a:spcBef>
            </a:pPr>
            <a:r>
              <a:rPr lang="da-DK" sz="1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Angiv </a:t>
            </a:r>
            <a:r>
              <a:rPr lang="da-DK" sz="1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hvad der er sket siden sidste møde med </a:t>
            </a:r>
            <a:r>
              <a:rPr lang="da-DK" sz="1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It-rådet</a:t>
            </a:r>
            <a:r>
              <a:rPr lang="da-DK" sz="1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fx </a:t>
            </a:r>
            <a:r>
              <a:rPr lang="da-DK" sz="1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nye forretningsområder/opgaver, politiske </a:t>
            </a:r>
            <a:r>
              <a:rPr lang="da-DK" sz="1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krav, nye ansigter </a:t>
            </a:r>
            <a:r>
              <a:rPr lang="da-DK" sz="1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sz="1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andet.</a:t>
            </a:r>
          </a:p>
          <a:p>
            <a:pPr lvl="0">
              <a:lnSpc>
                <a:spcPct val="100000"/>
              </a:lnSpc>
              <a:spcBef>
                <a:spcPts val="1100"/>
              </a:spcBef>
            </a:pPr>
            <a:r>
              <a:rPr lang="da-DK" sz="1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myndigheden har været til </a:t>
            </a:r>
            <a:r>
              <a:rPr lang="da-DK" sz="12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da-DK" sz="1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før, angiv da, hvordan it-systemporteføljens tilstand har rykket sig, og hvordan forrige it-handlingsplan har bidraget til at få en bedre tilstand.  </a:t>
            </a:r>
            <a:endParaRPr lang="da-DK" sz="12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15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1.2 Arbejdet med anbefalingerne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6" name="Afrundet rektangel 5"/>
          <p:cNvSpPr/>
          <p:nvPr/>
        </p:nvSpPr>
        <p:spPr bwMode="auto">
          <a:xfrm>
            <a:off x="605481" y="1052736"/>
            <a:ext cx="10881670" cy="5220548"/>
          </a:xfrm>
          <a:prstGeom prst="roundRect">
            <a:avLst>
              <a:gd name="adj" fmla="val 332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indent="0">
              <a:buClr>
                <a:srgbClr val="3B5463"/>
              </a:buClr>
              <a:buFont typeface="Symbol" panose="05050102010706020507" pitchFamily="18" charset="2"/>
              <a:buNone/>
            </a:pPr>
            <a:r>
              <a:rPr lang="da-DK" sz="12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Arbejdet med anbefalingerne</a:t>
            </a:r>
            <a:endParaRPr lang="da-DK" sz="12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</a:pPr>
            <a:r>
              <a:rPr lang="da-DK" sz="1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Angiv </a:t>
            </a:r>
            <a:r>
              <a:rPr lang="da-DK" sz="1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 </a:t>
            </a:r>
            <a:r>
              <a:rPr lang="da-DK" sz="1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myndigheden har arbejdet </a:t>
            </a:r>
            <a:r>
              <a:rPr lang="da-DK" sz="1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 It-rådets anbefalinger </a:t>
            </a:r>
            <a:r>
              <a:rPr lang="da-DK" sz="1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siden </a:t>
            </a:r>
            <a:r>
              <a:rPr lang="da-DK" sz="1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seneste </a:t>
            </a:r>
            <a:r>
              <a:rPr lang="da-DK" sz="1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møde. Medtag både anbefalinger fra </a:t>
            </a:r>
            <a:r>
              <a:rPr lang="da-DK" sz="12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da-DK" sz="12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fra de risikovurderede projekter, såfremt sidstnævnte har relevans for hele organisationen.  </a:t>
            </a:r>
            <a:endParaRPr lang="da-DK" sz="12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5729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5892983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7"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dirty="0" smtClean="0">
                <a:solidFill>
                  <a:schemeClr val="tx1"/>
                </a:solidFill>
              </a:rPr>
              <a:t>1.3 Prioritering </a:t>
            </a:r>
            <a:r>
              <a:rPr lang="da-DK" dirty="0">
                <a:solidFill>
                  <a:schemeClr val="tx1"/>
                </a:solidFill>
              </a:rPr>
              <a:t>og vurdering af </a:t>
            </a:r>
            <a:r>
              <a:rPr lang="da-DK" dirty="0" smtClean="0">
                <a:solidFill>
                  <a:schemeClr val="tx1"/>
                </a:solidFill>
              </a:rPr>
              <a:t>balancer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6</a:t>
            </a:fld>
            <a:endParaRPr lang="da-DK" dirty="0"/>
          </a:p>
        </p:txBody>
      </p:sp>
      <p:sp>
        <p:nvSpPr>
          <p:cNvPr id="7" name="Afrundet rektangel 6"/>
          <p:cNvSpPr/>
          <p:nvPr/>
        </p:nvSpPr>
        <p:spPr bwMode="auto">
          <a:xfrm>
            <a:off x="605480" y="1052735"/>
            <a:ext cx="3330279" cy="2907954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200" b="1" dirty="0" smtClean="0"/>
              <a:t>Højest prioriterede it-initiativer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tabLst/>
            </a:pPr>
            <a:r>
              <a:rPr kumimoji="0" lang="da-DK" sz="1200" b="0" i="0" u="none" strike="noStrike" cap="none" normalizeH="0" baseline="0" dirty="0" smtClean="0">
                <a:ln>
                  <a:noFill/>
                </a:ln>
                <a:effectLst/>
              </a:rPr>
              <a:t>Fremhæv de højest prioriterede</a:t>
            </a:r>
            <a:r>
              <a:rPr kumimoji="0" lang="da-DK" sz="1200" b="0" i="0" u="none" strike="noStrike" cap="none" normalizeH="0" dirty="0" smtClean="0">
                <a:ln>
                  <a:noFill/>
                </a:ln>
                <a:effectLst/>
              </a:rPr>
              <a:t> it-aktiviteter det næste år.</a:t>
            </a:r>
            <a:r>
              <a:rPr kumimoji="0" lang="da-DK" sz="1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tabLst/>
            </a:pPr>
            <a:r>
              <a:rPr lang="da-DK" sz="1200" dirty="0" smtClean="0"/>
              <a:t>1.  </a:t>
            </a:r>
            <a:endParaRPr kumimoji="0" lang="da-DK" sz="12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tabLst/>
            </a:pPr>
            <a:r>
              <a:rPr lang="da-DK" sz="1200" dirty="0" smtClean="0"/>
              <a:t>2.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tabLst/>
            </a:pPr>
            <a:r>
              <a:rPr lang="da-DK" sz="1200" dirty="0" smtClean="0"/>
              <a:t>3.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tabLst/>
            </a:pPr>
            <a:r>
              <a:rPr lang="da-DK" sz="1200" dirty="0" smtClean="0"/>
              <a:t>[…]</a:t>
            </a:r>
            <a:endParaRPr kumimoji="0" lang="da-DK" sz="12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8" name="Afrundet rektangel 7"/>
          <p:cNvSpPr/>
          <p:nvPr/>
        </p:nvSpPr>
        <p:spPr bwMode="auto">
          <a:xfrm>
            <a:off x="4069402" y="1052735"/>
            <a:ext cx="3471163" cy="2913554"/>
          </a:xfrm>
          <a:prstGeom prst="roundRect">
            <a:avLst>
              <a:gd name="adj" fmla="val 14234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200" b="1" dirty="0" smtClean="0"/>
              <a:t>Største risici relateret til de højest prioriterede it-initiativer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tabLst/>
            </a:pPr>
            <a:r>
              <a:rPr kumimoji="0" lang="da-DK" sz="1200" b="0" i="0" u="none" strike="noStrike" cap="none" normalizeH="0" baseline="0" dirty="0" smtClean="0">
                <a:ln>
                  <a:noFill/>
                </a:ln>
                <a:effectLst/>
              </a:rPr>
              <a:t>Fremhæv</a:t>
            </a:r>
            <a:r>
              <a:rPr kumimoji="0" lang="da-DK" sz="1200" b="0" i="0" u="none" strike="noStrike" cap="none" normalizeH="0" dirty="0" smtClean="0">
                <a:ln>
                  <a:noFill/>
                </a:ln>
                <a:effectLst/>
              </a:rPr>
              <a:t> de største risici for gennemførelsen af it-aktiviteterne.</a:t>
            </a:r>
            <a:endParaRPr kumimoji="0" lang="da-DK" sz="12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da-DK" sz="1200" dirty="0"/>
              <a:t> </a:t>
            </a:r>
            <a:endParaRPr lang="da-DK" sz="1200" dirty="0" smtClean="0"/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da-DK" sz="12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endParaRPr kumimoji="0" lang="da-DK" sz="12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tabLst/>
            </a:pPr>
            <a:r>
              <a:rPr lang="da-DK" sz="1200" dirty="0" smtClean="0"/>
              <a:t>3.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tabLst/>
            </a:pPr>
            <a:r>
              <a:rPr lang="da-DK" sz="1200" dirty="0" smtClean="0"/>
              <a:t>[…] </a:t>
            </a:r>
            <a:r>
              <a:rPr kumimoji="0" lang="da-DK" sz="1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</a:p>
        </p:txBody>
      </p:sp>
      <p:sp>
        <p:nvSpPr>
          <p:cNvPr id="9" name="Afrundet rektangel 8"/>
          <p:cNvSpPr/>
          <p:nvPr/>
        </p:nvSpPr>
        <p:spPr bwMode="auto">
          <a:xfrm>
            <a:off x="605481" y="4088973"/>
            <a:ext cx="6930679" cy="2184311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200" b="1" dirty="0" err="1" smtClean="0"/>
              <a:t>Mitigerende</a:t>
            </a:r>
            <a:r>
              <a:rPr lang="da-DK" sz="1200" b="1" dirty="0" smtClean="0"/>
              <a:t>/forebyggende tiltag til at håndtere udfordringer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tabLst/>
            </a:pPr>
            <a:r>
              <a:rPr kumimoji="0" lang="da-DK" sz="1200" b="0" i="0" u="none" strike="noStrike" cap="none" normalizeH="0" baseline="0" dirty="0" smtClean="0">
                <a:ln>
                  <a:noFill/>
                </a:ln>
                <a:effectLst/>
              </a:rPr>
              <a:t>Angiv</a:t>
            </a:r>
            <a:r>
              <a:rPr kumimoji="0" lang="da-DK" sz="1200" b="0" i="0" u="none" strike="noStrike" cap="none" normalizeH="0" dirty="0" smtClean="0">
                <a:ln>
                  <a:noFill/>
                </a:ln>
                <a:effectLst/>
              </a:rPr>
              <a:t> relevante tiltag, der skal forebygge og/eller håndtere de største udfordringer og risici.</a:t>
            </a:r>
            <a:endParaRPr kumimoji="0" lang="da-DK" sz="12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tabLst/>
            </a:pPr>
            <a:r>
              <a:rPr lang="da-DK" sz="1200" dirty="0"/>
              <a:t> </a:t>
            </a:r>
            <a:endParaRPr lang="da-DK" sz="1200" dirty="0" smtClean="0"/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tabLst/>
            </a:pPr>
            <a:r>
              <a:rPr kumimoji="0" lang="da-DK" sz="12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endParaRPr kumimoji="0" lang="da-DK" sz="12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tabLst/>
            </a:pPr>
            <a:endParaRPr lang="da-DK" sz="1400" dirty="0" smtClean="0"/>
          </a:p>
        </p:txBody>
      </p:sp>
      <p:sp>
        <p:nvSpPr>
          <p:cNvPr id="10" name="Afrundet rektangel 9"/>
          <p:cNvSpPr/>
          <p:nvPr/>
        </p:nvSpPr>
        <p:spPr bwMode="auto">
          <a:xfrm>
            <a:off x="7669803" y="1052737"/>
            <a:ext cx="3817347" cy="5220548"/>
          </a:xfrm>
          <a:prstGeom prst="roundRect">
            <a:avLst>
              <a:gd name="adj" fmla="val 1219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tabLst/>
            </a:pPr>
            <a:r>
              <a:rPr kumimoji="0" lang="da-DK" sz="1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lang="da-DK" sz="1200" b="1" dirty="0" smtClean="0"/>
              <a:t>Vurdering af balancer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tabLst/>
            </a:pPr>
            <a:r>
              <a:rPr lang="da-DK" sz="1200" dirty="0" smtClean="0"/>
              <a:t>Her opsummeres myndighedens vurdering af, om der er balance i mængden af aktiviteter i it-porteføljen og den tilgængelige kapacitet. Desuden redegøres for eventuelle tiltag, der kan adressere udfordringer i balancen. Myndigheden bør forholde sig til i hvor høj grad, det er realistisk at følge planen.</a:t>
            </a:r>
          </a:p>
        </p:txBody>
      </p:sp>
    </p:spTree>
    <p:extLst>
      <p:ext uri="{BB962C8B-B14F-4D97-AF65-F5344CB8AC3E}">
        <p14:creationId xmlns:p14="http://schemas.microsoft.com/office/powerpoint/2010/main" val="303290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367118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82" name="think-cell Slide" r:id="rId8" imgW="473" imgH="476" progId="TCLayout.ActiveDocument.1">
                  <p:embed/>
                </p:oleObj>
              </mc:Choice>
              <mc:Fallback>
                <p:oleObj name="think-cell Slide" r:id="rId8" imgW="473" imgH="476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dirty="0" smtClean="0"/>
              <a:t>2</a:t>
            </a:r>
            <a:r>
              <a:rPr lang="da-DK" dirty="0" smtClean="0">
                <a:solidFill>
                  <a:schemeClr val="tx1"/>
                </a:solidFill>
              </a:rPr>
              <a:t>.1 Medarbejdere </a:t>
            </a:r>
            <a:r>
              <a:rPr lang="da-DK" dirty="0">
                <a:solidFill>
                  <a:schemeClr val="tx1"/>
                </a:solidFill>
              </a:rPr>
              <a:t>og kompetencer </a:t>
            </a:r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72377-3210-4AA7-99C3-66CB59BB5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AE25ED-097C-4BDC-A7CE-FA97BD9CA3B5}" type="slidenum">
              <a:rPr kumimoji="0" lang="da-DK" sz="899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a-DK" sz="899" b="0" i="0" u="none" strike="noStrike" kern="1200" cap="none" spc="0" normalizeH="0" baseline="0" noProof="0" dirty="0">
              <a:ln>
                <a:noFill/>
              </a:ln>
              <a:noFill/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0" name="Tabel 9" descr="Overblik over årsværk: &#10;1. Årsværk i alt&#10;2. Heraf it-relaterede årsværk &#10;3. Heraf interne&#10;4. Heraf eksterne&#10;5. Medarbejderomsætning i procent for hele organisationen&#10;6. Medarbejderomsætning i procent for it-afdelingen&#10;7. Gennemsnitlig anciennitet i år for hele organisationen&#10;8. Gennemsnitlig anciennitet i år i it-afdelingen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866396"/>
              </p:ext>
            </p:extLst>
          </p:nvPr>
        </p:nvGraphicFramePr>
        <p:xfrm>
          <a:off x="7104112" y="1052736"/>
          <a:ext cx="4383038" cy="381723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23139">
                  <a:extLst>
                    <a:ext uri="{9D8B030D-6E8A-4147-A177-3AD203B41FA5}">
                      <a16:colId xmlns:a16="http://schemas.microsoft.com/office/drawing/2014/main" val="3949665990"/>
                    </a:ext>
                  </a:extLst>
                </a:gridCol>
                <a:gridCol w="2259899">
                  <a:extLst>
                    <a:ext uri="{9D8B030D-6E8A-4147-A177-3AD203B41FA5}">
                      <a16:colId xmlns:a16="http://schemas.microsoft.com/office/drawing/2014/main" val="242308565"/>
                    </a:ext>
                  </a:extLst>
                </a:gridCol>
              </a:tblGrid>
              <a:tr h="396590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Overblik over årsværk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509883"/>
                  </a:ext>
                </a:extLst>
              </a:tr>
              <a:tr h="403675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ÅV i alt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030593"/>
                  </a:ext>
                </a:extLst>
              </a:tr>
              <a:tr h="403675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Heraf</a:t>
                      </a:r>
                      <a:r>
                        <a:rPr lang="da-DK" sz="1050" baseline="0" dirty="0" smtClean="0"/>
                        <a:t> i</a:t>
                      </a:r>
                      <a:r>
                        <a:rPr lang="da-DK" sz="1050" dirty="0" smtClean="0"/>
                        <a:t>t-relaterede ÅV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811834"/>
                  </a:ext>
                </a:extLst>
              </a:tr>
              <a:tr h="403675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Heraf interne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871730"/>
                  </a:ext>
                </a:extLst>
              </a:tr>
              <a:tr h="403675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Heraf eksterne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97245"/>
                  </a:ext>
                </a:extLst>
              </a:tr>
              <a:tr h="403675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Medarbejderomsætning i procent</a:t>
                      </a:r>
                      <a:r>
                        <a:rPr lang="da-DK" sz="1050" baseline="0" dirty="0" smtClean="0"/>
                        <a:t> for hele organisationen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428768"/>
                  </a:ext>
                </a:extLst>
              </a:tr>
              <a:tr h="403675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Medarbejderomsætning i procent</a:t>
                      </a:r>
                      <a:r>
                        <a:rPr lang="da-DK" sz="1050" baseline="0" dirty="0" smtClean="0"/>
                        <a:t> for it-afdelingen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864866"/>
                  </a:ext>
                </a:extLst>
              </a:tr>
              <a:tr h="403675">
                <a:tc>
                  <a:txBody>
                    <a:bodyPr/>
                    <a:lstStyle/>
                    <a:p>
                      <a:r>
                        <a:rPr lang="da-DK" sz="1050" dirty="0" smtClean="0"/>
                        <a:t>Gennemsnitlig</a:t>
                      </a:r>
                      <a:r>
                        <a:rPr lang="da-DK" sz="1050" baseline="0" dirty="0" smtClean="0"/>
                        <a:t> anciennitet i år for hele organisationen</a:t>
                      </a:r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239360"/>
                  </a:ext>
                </a:extLst>
              </a:tr>
              <a:tr h="4036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dirty="0" smtClean="0"/>
                        <a:t>Gennemsnitlig</a:t>
                      </a:r>
                      <a:r>
                        <a:rPr lang="da-DK" sz="1050" baseline="0" dirty="0" smtClean="0"/>
                        <a:t> anciennitet i år i it-afdelingen</a:t>
                      </a:r>
                      <a:endParaRPr lang="da-DK" sz="1050" dirty="0" smtClean="0"/>
                    </a:p>
                    <a:p>
                      <a:endParaRPr lang="da-DK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490777"/>
                  </a:ext>
                </a:extLst>
              </a:tr>
            </a:tbl>
          </a:graphicData>
        </a:graphic>
      </p:graphicFrame>
      <p:sp>
        <p:nvSpPr>
          <p:cNvPr id="7" name="Afrundet rektangel 6"/>
          <p:cNvSpPr/>
          <p:nvPr/>
        </p:nvSpPr>
        <p:spPr bwMode="auto">
          <a:xfrm>
            <a:off x="605480" y="1052736"/>
            <a:ext cx="5778552" cy="5220548"/>
          </a:xfrm>
          <a:prstGeom prst="roundRect">
            <a:avLst>
              <a:gd name="adj" fmla="val 855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r>
              <a:rPr lang="da-DK" sz="1200" b="1" dirty="0"/>
              <a:t>Situation ift. medarbejdere og kompetencer</a:t>
            </a:r>
          </a:p>
          <a:p>
            <a:r>
              <a:rPr lang="da-DK" sz="1200" dirty="0"/>
              <a:t>Beskriv medarbejder- og kompetencesammensætningen i forhold til arbejdet med it i myndigheden. Dette skal dække over antal årsværk, herunder snittet mellem interne og eksterne medarbejdere, medarbejderomsætningen og gennemsnitlig anciennitet. </a:t>
            </a:r>
          </a:p>
          <a:p>
            <a:r>
              <a:rPr lang="da-DK" sz="1200" dirty="0"/>
              <a:t>Beskriv eventuelle fastholdelses- og rekrutteringsindsatser i myndigheden.  </a:t>
            </a:r>
          </a:p>
          <a:p>
            <a:r>
              <a:rPr lang="da-DK" sz="1200" dirty="0"/>
              <a:t>Hvis myndigheden har risikovurderede projekter, angives det, hvor mange interne og eksterne medarbejdere, der er allokeret til dem. </a:t>
            </a:r>
          </a:p>
          <a:p>
            <a:r>
              <a:rPr lang="da-DK" sz="1200" dirty="0"/>
              <a:t>Derudover beskrives eventuelle flaskehalse og andre udfordringer i forhold til medarbejdere og kompetencer. Det kan fx omhandle antal af medarbejdere eller mangel på specifikke kompetencer. Nævn også, hvis der er vakancer. </a:t>
            </a:r>
          </a:p>
          <a:p>
            <a:r>
              <a:rPr lang="da-DK" sz="1200" dirty="0"/>
              <a:t>Til at identificere flaskehalse eller andre ressourceudfordringer kan myndigheden anvende eksemplerne på de næste slides som internt arbejdsredskab. Der er udarbejdet tre eksempler, hvor medarbejdere/kompetencer optælles på forskellige måder. Fælles for alle tre eksempler er, at de skal understøtte myndighedens interne drøftelser og overblik over tilgængelige medarbejdere/kompetencer sammenstillet med behov. Eksemplerne er ikke obligatoriske at udfylde.</a:t>
            </a:r>
          </a:p>
        </p:txBody>
      </p:sp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229116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14433048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05" name="think-cell Slide" r:id="rId8" imgW="473" imgH="476" progId="TCLayout.ActiveDocument.1">
                  <p:embed/>
                </p:oleObj>
              </mc:Choice>
              <mc:Fallback>
                <p:oleObj name="think-cell Slide" r:id="rId8" imgW="473" imgH="476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sz="2400" dirty="0">
                <a:solidFill>
                  <a:schemeClr val="tx1"/>
                </a:solidFill>
              </a:rPr>
              <a:t>EKSEMPEL: Ressourcer og GAP opgjort i årsværk, opgjort organisatorisk med specifikation af to overordnede it-funktionsområder</a:t>
            </a:r>
            <a:endParaRPr lang="da-DK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72377-3210-4AA7-99C3-66CB59BB5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AE25ED-097C-4BDC-A7CE-FA97BD9CA3B5}" type="slidenum">
              <a:rPr kumimoji="0" lang="da-DK" sz="899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a-DK" sz="899" b="0" i="0" u="none" strike="noStrike" kern="1200" cap="none" spc="0" normalizeH="0" baseline="0" noProof="0" dirty="0">
              <a:ln>
                <a:noFill/>
              </a:ln>
              <a:noFill/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8" name="Tabel 7" descr="EKSEMPEL: Ressourcer og GAP opgjort i årsværk, opgjort organisatiorisk med specifikation af to overordnede it-funktionsområder.&#10;&#10;Spøgsmål i tabel, som kan besvares i en centeropdeling af organisationen: &#10;&#10;Medarbejdere beskæftiget med udvikling&#10;&#10;Medarbejdere beskæftiget med drift og vedligehold&#10;&#10;Alle besvaret indenfor rammen&#10;Behov, Kapacitet og Gap i henholdsvis år 1,2 og 3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434592"/>
              </p:ext>
            </p:extLst>
          </p:nvPr>
        </p:nvGraphicFramePr>
        <p:xfrm>
          <a:off x="605483" y="1268760"/>
          <a:ext cx="10881664" cy="5004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3622">
                  <a:extLst>
                    <a:ext uri="{9D8B030D-6E8A-4147-A177-3AD203B41FA5}">
                      <a16:colId xmlns:a16="http://schemas.microsoft.com/office/drawing/2014/main" val="561388513"/>
                    </a:ext>
                  </a:extLst>
                </a:gridCol>
                <a:gridCol w="3955497">
                  <a:extLst>
                    <a:ext uri="{9D8B030D-6E8A-4147-A177-3AD203B41FA5}">
                      <a16:colId xmlns:a16="http://schemas.microsoft.com/office/drawing/2014/main" val="626688934"/>
                    </a:ext>
                  </a:extLst>
                </a:gridCol>
                <a:gridCol w="432505">
                  <a:extLst>
                    <a:ext uri="{9D8B030D-6E8A-4147-A177-3AD203B41FA5}">
                      <a16:colId xmlns:a16="http://schemas.microsoft.com/office/drawing/2014/main" val="1179156472"/>
                    </a:ext>
                  </a:extLst>
                </a:gridCol>
                <a:gridCol w="432505">
                  <a:extLst>
                    <a:ext uri="{9D8B030D-6E8A-4147-A177-3AD203B41FA5}">
                      <a16:colId xmlns:a16="http://schemas.microsoft.com/office/drawing/2014/main" val="3863869327"/>
                    </a:ext>
                  </a:extLst>
                </a:gridCol>
                <a:gridCol w="432505">
                  <a:extLst>
                    <a:ext uri="{9D8B030D-6E8A-4147-A177-3AD203B41FA5}">
                      <a16:colId xmlns:a16="http://schemas.microsoft.com/office/drawing/2014/main" val="2165182566"/>
                    </a:ext>
                  </a:extLst>
                </a:gridCol>
                <a:gridCol w="432505">
                  <a:extLst>
                    <a:ext uri="{9D8B030D-6E8A-4147-A177-3AD203B41FA5}">
                      <a16:colId xmlns:a16="http://schemas.microsoft.com/office/drawing/2014/main" val="3904184156"/>
                    </a:ext>
                  </a:extLst>
                </a:gridCol>
                <a:gridCol w="432505">
                  <a:extLst>
                    <a:ext uri="{9D8B030D-6E8A-4147-A177-3AD203B41FA5}">
                      <a16:colId xmlns:a16="http://schemas.microsoft.com/office/drawing/2014/main" val="675947620"/>
                    </a:ext>
                  </a:extLst>
                </a:gridCol>
                <a:gridCol w="432505">
                  <a:extLst>
                    <a:ext uri="{9D8B030D-6E8A-4147-A177-3AD203B41FA5}">
                      <a16:colId xmlns:a16="http://schemas.microsoft.com/office/drawing/2014/main" val="334304057"/>
                    </a:ext>
                  </a:extLst>
                </a:gridCol>
                <a:gridCol w="432505">
                  <a:extLst>
                    <a:ext uri="{9D8B030D-6E8A-4147-A177-3AD203B41FA5}">
                      <a16:colId xmlns:a16="http://schemas.microsoft.com/office/drawing/2014/main" val="575382537"/>
                    </a:ext>
                  </a:extLst>
                </a:gridCol>
                <a:gridCol w="432505">
                  <a:extLst>
                    <a:ext uri="{9D8B030D-6E8A-4147-A177-3AD203B41FA5}">
                      <a16:colId xmlns:a16="http://schemas.microsoft.com/office/drawing/2014/main" val="1923958632"/>
                    </a:ext>
                  </a:extLst>
                </a:gridCol>
                <a:gridCol w="432505">
                  <a:extLst>
                    <a:ext uri="{9D8B030D-6E8A-4147-A177-3AD203B41FA5}">
                      <a16:colId xmlns:a16="http://schemas.microsoft.com/office/drawing/2014/main" val="4014740530"/>
                    </a:ext>
                  </a:extLst>
                </a:gridCol>
              </a:tblGrid>
              <a:tr h="30899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 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 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effectLst/>
                        </a:rPr>
                        <a:t>År 1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effectLst/>
                        </a:rPr>
                        <a:t>År 2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effectLst/>
                        </a:rPr>
                        <a:t>År 3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390539"/>
                  </a:ext>
                </a:extLst>
              </a:tr>
              <a:tr h="1289099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Organisationsområde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Funktion </a:t>
                      </a:r>
                      <a:r>
                        <a:rPr lang="da-DK" sz="1200" dirty="0" smtClean="0">
                          <a:effectLst/>
                        </a:rPr>
                        <a:t>fordelt </a:t>
                      </a:r>
                      <a:r>
                        <a:rPr lang="da-DK" sz="1200" dirty="0">
                          <a:effectLst/>
                        </a:rPr>
                        <a:t>på </a:t>
                      </a:r>
                      <a:r>
                        <a:rPr lang="da-DK" sz="1200" dirty="0" smtClean="0">
                          <a:effectLst/>
                        </a:rPr>
                        <a:t>drift, vedligehold</a:t>
                      </a:r>
                      <a:r>
                        <a:rPr lang="da-DK" sz="1200" baseline="0" dirty="0" smtClean="0">
                          <a:effectLst/>
                        </a:rPr>
                        <a:t> og udvikling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Behov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effectLst/>
                        </a:rPr>
                        <a:t>Kapacitet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GAP 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Behov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effectLst/>
                        </a:rPr>
                        <a:t>Forventet kapacitet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GAP 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Behov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effectLst/>
                        </a:rPr>
                        <a:t>Forventet kapacitet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GAP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/>
                </a:tc>
                <a:extLst>
                  <a:ext uri="{0D108BD9-81ED-4DB2-BD59-A6C34878D82A}">
                    <a16:rowId xmlns:a16="http://schemas.microsoft.com/office/drawing/2014/main" val="8835069"/>
                  </a:ext>
                </a:extLst>
              </a:tr>
              <a:tr h="425804">
                <a:tc row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Center A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Medarbejdere beskæftiget med </a:t>
                      </a:r>
                      <a:r>
                        <a:rPr lang="da-DK" sz="1200" dirty="0" smtClean="0">
                          <a:effectLst/>
                        </a:rPr>
                        <a:t>udvikling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6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5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-1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7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7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0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6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7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+1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5801489"/>
                  </a:ext>
                </a:extLst>
              </a:tr>
              <a:tr h="425804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Medarbejdere beskæftiget med </a:t>
                      </a:r>
                      <a:r>
                        <a:rPr lang="da-DK" sz="1200" dirty="0" smtClean="0">
                          <a:effectLst/>
                        </a:rPr>
                        <a:t>drift og</a:t>
                      </a:r>
                      <a:r>
                        <a:rPr lang="da-DK" sz="1200" baseline="0" dirty="0" smtClean="0">
                          <a:effectLst/>
                        </a:rPr>
                        <a:t> vedligehold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10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8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-2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7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8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+1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7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7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0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385210"/>
                  </a:ext>
                </a:extLst>
              </a:tr>
              <a:tr h="425804">
                <a:tc row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Center B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Medarbejdere beskæftiget med </a:t>
                      </a:r>
                      <a:r>
                        <a:rPr lang="da-DK" sz="1200" dirty="0" smtClean="0">
                          <a:effectLst/>
                        </a:rPr>
                        <a:t>udvikling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88275217"/>
                  </a:ext>
                </a:extLst>
              </a:tr>
              <a:tr h="425804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Medarbejdere beskæftiget med </a:t>
                      </a:r>
                      <a:r>
                        <a:rPr lang="da-DK" sz="1200" dirty="0" smtClean="0">
                          <a:effectLst/>
                        </a:rPr>
                        <a:t>drift og vedligehold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1062376"/>
                  </a:ext>
                </a:extLst>
              </a:tr>
              <a:tr h="425804">
                <a:tc row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Center C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Medarbejdere beskæftiget med </a:t>
                      </a:r>
                      <a:r>
                        <a:rPr lang="da-DK" sz="1200" dirty="0" smtClean="0">
                          <a:effectLst/>
                        </a:rPr>
                        <a:t>udvikling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93771495"/>
                  </a:ext>
                </a:extLst>
              </a:tr>
              <a:tr h="425804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Medarbejdere beskæftiget med </a:t>
                      </a:r>
                      <a:r>
                        <a:rPr lang="da-DK" sz="1200" dirty="0" smtClean="0">
                          <a:effectLst/>
                        </a:rPr>
                        <a:t>drift og vedligehold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3490357"/>
                  </a:ext>
                </a:extLst>
              </a:tr>
              <a:tr h="425804">
                <a:tc row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SUM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Medarbejdere beskæftiget med </a:t>
                      </a:r>
                      <a:r>
                        <a:rPr lang="da-DK" sz="1200" dirty="0" smtClean="0">
                          <a:effectLst/>
                        </a:rPr>
                        <a:t>udvikling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59583650"/>
                  </a:ext>
                </a:extLst>
              </a:tr>
              <a:tr h="425804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Medarbejdere beskæftiget med </a:t>
                      </a:r>
                      <a:r>
                        <a:rPr lang="da-DK" sz="1200" dirty="0" smtClean="0">
                          <a:effectLst/>
                        </a:rPr>
                        <a:t>drift og vedligehold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81777864"/>
                  </a:ext>
                </a:extLst>
              </a:tr>
            </a:tbl>
          </a:graphicData>
        </a:graphic>
      </p:graphicFrame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76092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05961800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29" name="think-cell Slide" r:id="rId8" imgW="473" imgH="476" progId="TCLayout.ActiveDocument.1">
                  <p:embed/>
                </p:oleObj>
              </mc:Choice>
              <mc:Fallback>
                <p:oleObj name="think-cell Slide" r:id="rId8" imgW="473" imgH="476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B917CD0-740B-4A59-BEEB-B2D6225B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a-DK" sz="2400" dirty="0">
                <a:solidFill>
                  <a:srgbClr val="000000"/>
                </a:solidFill>
              </a:rPr>
              <a:t>EKSEMPEL: Ressourcer og GAP opgjort i årsværk, vist aggregeret for hele organisationen med specifikation af 6 it-funktionsområder</a:t>
            </a:r>
            <a:endParaRPr lang="da-DK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72377-3210-4AA7-99C3-66CB59BB5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AE25ED-097C-4BDC-A7CE-FA97BD9CA3B5}" type="slidenum">
              <a:rPr kumimoji="0" lang="da-DK" sz="899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a-DK" sz="899" b="0" i="0" u="none" strike="noStrike" kern="1200" cap="none" spc="0" normalizeH="0" baseline="0" noProof="0" dirty="0">
              <a:ln>
                <a:noFill/>
              </a:ln>
              <a:noFill/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9" name="Tabel 8" descr="Eksempel: Ressourcer og GAP opgjort i årsværk, vist aggregeret for hele organisationen med specifikation af 6 it-funktionsområder&#10;&#10;De 6 it-funktionsområder:&#10;1. Projektledelse og udbudsekspertise, &#10;2. Administration og interessenter &#10;3. Økonomi og kontraktstyring &#10;4. Forretningsviden og omsætning til it&#10;5. Arkitektur, user experience (UX), udviklingsdesign og it-udvikling &#10;6. Servicemanagement og driftsledelse.&#10;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327891"/>
              </p:ext>
            </p:extLst>
          </p:nvPr>
        </p:nvGraphicFramePr>
        <p:xfrm>
          <a:off x="605479" y="1268761"/>
          <a:ext cx="10881669" cy="50045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2249">
                  <a:extLst>
                    <a:ext uri="{9D8B030D-6E8A-4147-A177-3AD203B41FA5}">
                      <a16:colId xmlns:a16="http://schemas.microsoft.com/office/drawing/2014/main" val="3964121914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1456937697"/>
                    </a:ext>
                  </a:extLst>
                </a:gridCol>
                <a:gridCol w="366792">
                  <a:extLst>
                    <a:ext uri="{9D8B030D-6E8A-4147-A177-3AD203B41FA5}">
                      <a16:colId xmlns:a16="http://schemas.microsoft.com/office/drawing/2014/main" val="79518751"/>
                    </a:ext>
                  </a:extLst>
                </a:gridCol>
                <a:gridCol w="421463">
                  <a:extLst>
                    <a:ext uri="{9D8B030D-6E8A-4147-A177-3AD203B41FA5}">
                      <a16:colId xmlns:a16="http://schemas.microsoft.com/office/drawing/2014/main" val="519659294"/>
                    </a:ext>
                  </a:extLst>
                </a:gridCol>
                <a:gridCol w="491707">
                  <a:extLst>
                    <a:ext uri="{9D8B030D-6E8A-4147-A177-3AD203B41FA5}">
                      <a16:colId xmlns:a16="http://schemas.microsoft.com/office/drawing/2014/main" val="22392547"/>
                    </a:ext>
                  </a:extLst>
                </a:gridCol>
                <a:gridCol w="421463">
                  <a:extLst>
                    <a:ext uri="{9D8B030D-6E8A-4147-A177-3AD203B41FA5}">
                      <a16:colId xmlns:a16="http://schemas.microsoft.com/office/drawing/2014/main" val="932805697"/>
                    </a:ext>
                  </a:extLst>
                </a:gridCol>
                <a:gridCol w="491707">
                  <a:extLst>
                    <a:ext uri="{9D8B030D-6E8A-4147-A177-3AD203B41FA5}">
                      <a16:colId xmlns:a16="http://schemas.microsoft.com/office/drawing/2014/main" val="1379210985"/>
                    </a:ext>
                  </a:extLst>
                </a:gridCol>
                <a:gridCol w="399156">
                  <a:extLst>
                    <a:ext uri="{9D8B030D-6E8A-4147-A177-3AD203B41FA5}">
                      <a16:colId xmlns:a16="http://schemas.microsoft.com/office/drawing/2014/main" val="1186897596"/>
                    </a:ext>
                  </a:extLst>
                </a:gridCol>
                <a:gridCol w="371001">
                  <a:extLst>
                    <a:ext uri="{9D8B030D-6E8A-4147-A177-3AD203B41FA5}">
                      <a16:colId xmlns:a16="http://schemas.microsoft.com/office/drawing/2014/main" val="4070278475"/>
                    </a:ext>
                  </a:extLst>
                </a:gridCol>
                <a:gridCol w="565103">
                  <a:extLst>
                    <a:ext uri="{9D8B030D-6E8A-4147-A177-3AD203B41FA5}">
                      <a16:colId xmlns:a16="http://schemas.microsoft.com/office/drawing/2014/main" val="294173426"/>
                    </a:ext>
                  </a:extLst>
                </a:gridCol>
                <a:gridCol w="350588">
                  <a:extLst>
                    <a:ext uri="{9D8B030D-6E8A-4147-A177-3AD203B41FA5}">
                      <a16:colId xmlns:a16="http://schemas.microsoft.com/office/drawing/2014/main" val="218545095"/>
                    </a:ext>
                  </a:extLst>
                </a:gridCol>
              </a:tblGrid>
              <a:tr h="30282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 </a:t>
                      </a:r>
                      <a:endParaRPr lang="da-DK" sz="11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>
                    <a:solidFill>
                      <a:srgbClr val="007E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 </a:t>
                      </a:r>
                      <a:endParaRPr lang="da-DK" sz="11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>
                    <a:solidFill>
                      <a:srgbClr val="007E3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effectLst/>
                        </a:rPr>
                        <a:t>År 1</a:t>
                      </a:r>
                      <a:endParaRPr lang="da-DK" sz="11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>
                    <a:solidFill>
                      <a:srgbClr val="007E3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effectLst/>
                        </a:rPr>
                        <a:t>År 2</a:t>
                      </a:r>
                      <a:endParaRPr lang="da-DK" sz="11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>
                    <a:solidFill>
                      <a:srgbClr val="007E3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effectLst/>
                        </a:rPr>
                        <a:t>År 3</a:t>
                      </a:r>
                      <a:endParaRPr lang="da-DK" sz="11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>
                    <a:solidFill>
                      <a:srgbClr val="007E3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137010"/>
                  </a:ext>
                </a:extLst>
              </a:tr>
              <a:tr h="867749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Kompetenceområde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Indholdsbeskrivelse for hver af kompetenceområderne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Behov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Kapacitet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GAP 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Behov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effectLst/>
                        </a:rPr>
                        <a:t>Forventet kapacitet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GAP 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Behov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effectLst/>
                        </a:rPr>
                        <a:t>Forventet kapacitet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vert="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GAP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vert="vert"/>
                </a:tc>
                <a:extLst>
                  <a:ext uri="{0D108BD9-81ED-4DB2-BD59-A6C34878D82A}">
                    <a16:rowId xmlns:a16="http://schemas.microsoft.com/office/drawing/2014/main" val="2205264396"/>
                  </a:ext>
                </a:extLst>
              </a:tr>
              <a:tr h="57325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Projektledelse og udbudsekspertise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Projekt/programledelse, leverandørsamarbejde, udbudskompetencer.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3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2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-1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3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3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0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2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3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+1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extLst>
                  <a:ext uri="{0D108BD9-81ED-4DB2-BD59-A6C34878D82A}">
                    <a16:rowId xmlns:a16="http://schemas.microsoft.com/office/drawing/2014/main" val="3849541602"/>
                  </a:ext>
                </a:extLst>
              </a:tr>
              <a:tr h="57325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effectLst/>
                        </a:rPr>
                        <a:t>Administration</a:t>
                      </a:r>
                      <a:r>
                        <a:rPr lang="da-DK" sz="1200" baseline="0" dirty="0" smtClean="0">
                          <a:effectLst/>
                        </a:rPr>
                        <a:t> og </a:t>
                      </a:r>
                      <a:r>
                        <a:rPr lang="da-DK" sz="1200" dirty="0" smtClean="0">
                          <a:effectLst/>
                        </a:rPr>
                        <a:t>interessenter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Sekretariatsfunktion, </a:t>
                      </a:r>
                      <a:r>
                        <a:rPr lang="da-DK" sz="1200" dirty="0" smtClean="0">
                          <a:effectLst/>
                        </a:rPr>
                        <a:t>interessenthåndtering </a:t>
                      </a:r>
                      <a:r>
                        <a:rPr lang="da-DK" sz="1200" dirty="0">
                          <a:effectLst/>
                        </a:rPr>
                        <a:t>kommunikation, implementeringsaktiviteter.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extLst>
                  <a:ext uri="{0D108BD9-81ED-4DB2-BD59-A6C34878D82A}">
                    <a16:rowId xmlns:a16="http://schemas.microsoft.com/office/drawing/2014/main" val="4169520476"/>
                  </a:ext>
                </a:extLst>
              </a:tr>
              <a:tr h="57325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Økonomi og kontraktstyring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Kontraktstyring og økonomistyring, juridiske afklaringer m.m.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extLst>
                  <a:ext uri="{0D108BD9-81ED-4DB2-BD59-A6C34878D82A}">
                    <a16:rowId xmlns:a16="http://schemas.microsoft.com/office/drawing/2014/main" val="1051784015"/>
                  </a:ext>
                </a:extLst>
              </a:tr>
              <a:tr h="57325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Forretningsviden og omsætning til it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Fagkompetencer på forretningsområdet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extLst>
                  <a:ext uri="{0D108BD9-81ED-4DB2-BD59-A6C34878D82A}">
                    <a16:rowId xmlns:a16="http://schemas.microsoft.com/office/drawing/2014/main" val="1815422898"/>
                  </a:ext>
                </a:extLst>
              </a:tr>
              <a:tr h="57325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Arkitektur, user experience (UX), udviklingsdesign, it-udvikling 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It-udviklere, it-arkitekter, design specialister, testkompetencer.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extLst>
                  <a:ext uri="{0D108BD9-81ED-4DB2-BD59-A6C34878D82A}">
                    <a16:rowId xmlns:a16="http://schemas.microsoft.com/office/drawing/2014/main" val="2783406657"/>
                  </a:ext>
                </a:extLst>
              </a:tr>
              <a:tr h="96767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Servicemanagement og driftsledelse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Driftsledelse og </a:t>
                      </a:r>
                      <a:r>
                        <a:rPr lang="da-DK" sz="1200" dirty="0" err="1">
                          <a:effectLst/>
                        </a:rPr>
                        <a:t>releasestyring</a:t>
                      </a:r>
                      <a:r>
                        <a:rPr lang="da-DK" sz="1200" dirty="0">
                          <a:effectLst/>
                        </a:rPr>
                        <a:t>. Sikkerhedsopdatering og dokumentation. Opfølgning på oppetid/svartid, </a:t>
                      </a:r>
                      <a:r>
                        <a:rPr lang="da-DK" sz="1200" dirty="0" err="1">
                          <a:effectLst/>
                        </a:rPr>
                        <a:t>compliance</a:t>
                      </a:r>
                      <a:r>
                        <a:rPr lang="da-DK" sz="1200" dirty="0">
                          <a:effectLst/>
                        </a:rPr>
                        <a:t>, brugertilfredshed, fejlretning, brugersupport m.m. Videreudvikling </a:t>
                      </a:r>
                      <a:r>
                        <a:rPr lang="da-DK" sz="1200" dirty="0" err="1">
                          <a:effectLst/>
                        </a:rPr>
                        <a:t>pba</a:t>
                      </a:r>
                      <a:r>
                        <a:rPr lang="da-DK" sz="1200" dirty="0">
                          <a:effectLst/>
                        </a:rPr>
                        <a:t>. af markedsudvikling, internationale standarder mm.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140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140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140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140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140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140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140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140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140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94" marR="56894" marT="0" marB="0" anchor="ctr"/>
                </a:tc>
                <a:extLst>
                  <a:ext uri="{0D108BD9-81ED-4DB2-BD59-A6C34878D82A}">
                    <a16:rowId xmlns:a16="http://schemas.microsoft.com/office/drawing/2014/main" val="1120905039"/>
                  </a:ext>
                </a:extLst>
              </a:tr>
            </a:tbl>
          </a:graphicData>
        </a:graphic>
      </p:graphicFrame>
    </p:spTree>
    <p:custDataLst>
      <p:custData r:id="rId2"/>
      <p:custData r:id="rId3"/>
      <p:tags r:id="rId4"/>
    </p:custDataLst>
    <p:extLst>
      <p:ext uri="{BB962C8B-B14F-4D97-AF65-F5344CB8AC3E}">
        <p14:creationId xmlns:p14="http://schemas.microsoft.com/office/powerpoint/2010/main" val="59213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3070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4&lt;/m_strFormatTime&gt;&lt;m_yearfmt&gt;&lt;begin val=&quot;0&quot;/&gt;&lt;end val=&quot;4&quot;/&gt;&lt;/m_yearfmt&gt;&lt;/m_precDefaultWeek&gt;&lt;m_precDefaultMonth&gt;&lt;m_bNumberIsYear val=&quot;0&quot;/&gt;&lt;m_strFormatTime&gt;%1&lt;/m_strFormatTime&gt;&lt;m_yearfmt&gt;&lt;begin val=&quot;0&quot;/&gt;&lt;end val=&quot;4&quot;/&gt;&lt;/m_yearfmt&gt;&lt;/m_precDefaultMonth&gt;&lt;m_precDefaultQuarter&gt;&lt;m_yearfmt&gt;&lt;begin val=&quot;0&quot;/&gt;&lt;end val=&quot;4&quot;/&gt;&lt;/m_yearfmt&gt;&lt;/m_precDefaultQuarter&gt;&lt;m_precDefaultYear&gt;&lt;m_yearfmt&gt;&lt;begin val=&quot;0&quot;/&gt;&lt;end val=&quot;4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Pzt2WCImi0JZzBp_Swib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boqIghX32QSw25DeGKJC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ZO8Up6GpAloMlKpB0vS5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1JEGNuv3PoBEkNukCfHs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jYmWK61WCJADfDMdLthi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9qm0T6STc4CR2K68NLlD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RFPhif6LQ1HeHnW1psdY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vQifjaFX_4xnctXFv2mQ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zSxa07.T1QUWknjrwRON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LiMrKOlfSp.eGSpewlJG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9V5qcO1xByH2m3vAj1we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7G9n8efczLAGCgVGP90W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O2kc.wHHBBi9pqcKrsKf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b1321KjUpqKp.l9b0G7r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rkGzhdv4flhtOzGPtCjq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0Asg6hczY79EQt73lamk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tDHI9GiA4dWSLot6P9Zp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tTfJ3ttKQFUIFd7bfEFj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tZ.sTDmj48vmK82TfGSV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G1ar_G3xbEr_KH2ZVzo8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KPM4d4f7kDFpKrkDbyxn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2sOi8huI6JQ9uDJd3kHI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2bpXP4TRf9wedwwJ7JMr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etZzRgaa2D6rR0Xs9xan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OfeZQRzYSyAwchkXROvv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TQ9qkMax8x.r0N0_Y2XB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.sKDnE3gker_mqNwFWl4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TVl9lLr.Fj7CWMXD2ZLZ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pVGa7R85t5LcxhgBUrLe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8RS49HLvPGwqejMxgMq8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kgjA3h0yZACm4Hv1sdZ9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ceRIRQXcqf_RLHa6P91K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0OUaGrtCqCIcDxh.8D13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Utu0m_A1R_5HEa4NEejU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496985170511067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FM Økonomistyrelsen">
      <a:dk1>
        <a:srgbClr val="000000"/>
      </a:dk1>
      <a:lt1>
        <a:srgbClr val="FFFFFF"/>
      </a:lt1>
      <a:dk2>
        <a:srgbClr val="066B43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3E72A6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1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8000"/>
          </a:lnSpc>
          <a:spcBef>
            <a:spcPct val="5400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00000"/>
          </a:lnSpc>
          <a:spcBef>
            <a:spcPts val="1100"/>
          </a:spcBef>
          <a:defRPr sz="2000" dirty="0" err="1" smtClean="0"/>
        </a:defPPr>
      </a:lstStyle>
    </a:txDef>
  </a:objectDefaults>
  <a:extraClrSchemeLst/>
  <a:custClrLst>
    <a:custClr name="Dark blue">
      <a:srgbClr val="3B5463"/>
    </a:custClr>
    <a:custClr name="Payness gray 1">
      <a:srgbClr val="57707F"/>
    </a:custClr>
    <a:custClr name="Pastel blue 1">
      <a:srgbClr val="B8CBD6"/>
    </a:custClr>
    <a:custClr name="Skye">
      <a:srgbClr val="64AACC"/>
    </a:custClr>
    <a:custClr name="Cloud">
      <a:srgbClr val="9CA9B4"/>
    </a:custClr>
    <a:custClr name="Grass">
      <a:srgbClr val="008569"/>
    </a:custClr>
    <a:custClr name="Turquoise">
      <a:srgbClr val="00B08C"/>
    </a:custClr>
    <a:custClr name="Light turquoise">
      <a:srgbClr val="AADBCB"/>
    </a:custClr>
    <a:custClr name="Traupe gray 1">
      <a:srgbClr val="676769"/>
    </a:custClr>
    <a:custClr name="Timber wolf">
      <a:srgbClr val="DBD9D6"/>
    </a:custClr>
    <a:custClr name="Aubergine">
      <a:srgbClr val="82244D"/>
    </a:custClr>
    <a:custClr name="Salmon">
      <a:srgbClr val="ED5E66"/>
    </a:custClr>
    <a:custClr name="Traffic red">
      <a:srgbClr val="E7304A"/>
    </a:custClr>
    <a:custClr name="Sun">
      <a:srgbClr val="E8D40D"/>
    </a:custClr>
    <a:custClr name="Mustard">
      <a:srgbClr val="B09400"/>
    </a:custClr>
  </a:custClrLst>
  <a:extLst>
    <a:ext uri="{05A4C25C-085E-4340-85A3-A5531E510DB2}">
      <thm15:themeFamily xmlns:thm15="http://schemas.microsoft.com/office/thememl/2012/main" name="1 Økonomistyrelsen 16-9 skabelon DK.potx" id="{B8180851-A6DE-4307-A129-CB01FE5F6666}" vid="{717AFC8C-1E40-4B9B-8C6E-C9A31D361311}"/>
    </a:ext>
  </a:extLst>
</a:theme>
</file>

<file path=ppt/theme/theme2.xml><?xml version="1.0" encoding="utf-8"?>
<a:theme xmlns:a="http://schemas.openxmlformats.org/drawingml/2006/main" name="1_Blank">
  <a:themeElements>
    <a:clrScheme name="FM Økonomistyrelsen">
      <a:dk1>
        <a:srgbClr val="000000"/>
      </a:dk1>
      <a:lt1>
        <a:srgbClr val="FFFFFF"/>
      </a:lt1>
      <a:dk2>
        <a:srgbClr val="066B43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3E72A6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1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8000"/>
          </a:lnSpc>
          <a:spcBef>
            <a:spcPct val="5400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00000"/>
          </a:lnSpc>
          <a:spcBef>
            <a:spcPts val="1100"/>
          </a:spcBef>
          <a:defRPr sz="2000" dirty="0" err="1" smtClean="0"/>
        </a:defPPr>
      </a:lstStyle>
    </a:txDef>
  </a:objectDefaults>
  <a:extraClrSchemeLst/>
  <a:custClrLst>
    <a:custClr name="Dark blue">
      <a:srgbClr val="3B5463"/>
    </a:custClr>
    <a:custClr name="Payness gray 1">
      <a:srgbClr val="57707F"/>
    </a:custClr>
    <a:custClr name="Pastel blue 1">
      <a:srgbClr val="B8CBD6"/>
    </a:custClr>
    <a:custClr name="Skye">
      <a:srgbClr val="64AACC"/>
    </a:custClr>
    <a:custClr name="Cloud">
      <a:srgbClr val="9CA9B4"/>
    </a:custClr>
    <a:custClr name="Grass">
      <a:srgbClr val="008569"/>
    </a:custClr>
    <a:custClr name="Turquoise">
      <a:srgbClr val="00B08C"/>
    </a:custClr>
    <a:custClr name="Light turquoise">
      <a:srgbClr val="AADBCB"/>
    </a:custClr>
    <a:custClr name="Traupe gray 1">
      <a:srgbClr val="676769"/>
    </a:custClr>
    <a:custClr name="Timber wolf">
      <a:srgbClr val="DBD9D6"/>
    </a:custClr>
    <a:custClr name="Aubergine">
      <a:srgbClr val="82244D"/>
    </a:custClr>
    <a:custClr name="Salmon">
      <a:srgbClr val="ED5E66"/>
    </a:custClr>
    <a:custClr name="Traffic red">
      <a:srgbClr val="E7304A"/>
    </a:custClr>
    <a:custClr name="Sun">
      <a:srgbClr val="E8D40D"/>
    </a:custClr>
    <a:custClr name="Mustard">
      <a:srgbClr val="B09400"/>
    </a:custClr>
  </a:custClrLst>
  <a:extLst>
    <a:ext uri="{05A4C25C-085E-4340-85A3-A5531E510DB2}">
      <thm15:themeFamily xmlns:thm15="http://schemas.microsoft.com/office/thememl/2012/main" name="1 Økonomistyrelsen 16-9 skabelon DK.potx" id="{B8180851-A6DE-4307-A129-CB01FE5F6666}" vid="{717AFC8C-1E40-4B9B-8C6E-C9A31D361311}"/>
    </a:ext>
  </a:extLst>
</a:theme>
</file>

<file path=ppt/theme/theme3.xml><?xml version="1.0" encoding="utf-8"?>
<a:theme xmlns:a="http://schemas.openxmlformats.org/drawingml/2006/main" name="2_Blank">
  <a:themeElements>
    <a:clrScheme name="FM Økonomistyrelsen">
      <a:dk1>
        <a:srgbClr val="000000"/>
      </a:dk1>
      <a:lt1>
        <a:srgbClr val="FFFFFF"/>
      </a:lt1>
      <a:dk2>
        <a:srgbClr val="066B43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3E72A6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1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8000"/>
          </a:lnSpc>
          <a:spcBef>
            <a:spcPct val="5400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00000"/>
          </a:lnSpc>
          <a:spcBef>
            <a:spcPts val="1100"/>
          </a:spcBef>
          <a:defRPr sz="2000" dirty="0" err="1" smtClean="0"/>
        </a:defPPr>
      </a:lstStyle>
    </a:txDef>
  </a:objectDefaults>
  <a:extraClrSchemeLst/>
  <a:custClrLst>
    <a:custClr name="Dark blue">
      <a:srgbClr val="3B5463"/>
    </a:custClr>
    <a:custClr name="Payness gray 1">
      <a:srgbClr val="57707F"/>
    </a:custClr>
    <a:custClr name="Pastel blue 1">
      <a:srgbClr val="B8CBD6"/>
    </a:custClr>
    <a:custClr name="Skye">
      <a:srgbClr val="64AACC"/>
    </a:custClr>
    <a:custClr name="Cloud">
      <a:srgbClr val="9CA9B4"/>
    </a:custClr>
    <a:custClr name="Grass">
      <a:srgbClr val="008569"/>
    </a:custClr>
    <a:custClr name="Turquoise">
      <a:srgbClr val="00B08C"/>
    </a:custClr>
    <a:custClr name="Light turquoise">
      <a:srgbClr val="AADBCB"/>
    </a:custClr>
    <a:custClr name="Traupe gray 1">
      <a:srgbClr val="676769"/>
    </a:custClr>
    <a:custClr name="Timber wolf">
      <a:srgbClr val="DBD9D6"/>
    </a:custClr>
    <a:custClr name="Aubergine">
      <a:srgbClr val="82244D"/>
    </a:custClr>
    <a:custClr name="Salmon">
      <a:srgbClr val="ED5E66"/>
    </a:custClr>
    <a:custClr name="Traffic red">
      <a:srgbClr val="E7304A"/>
    </a:custClr>
    <a:custClr name="Sun">
      <a:srgbClr val="E8D40D"/>
    </a:custClr>
    <a:custClr name="Mustard">
      <a:srgbClr val="B09400"/>
    </a:custClr>
  </a:custClrLst>
  <a:extLst>
    <a:ext uri="{05A4C25C-085E-4340-85A3-A5531E510DB2}">
      <thm15:themeFamily xmlns:thm15="http://schemas.microsoft.com/office/thememl/2012/main" name="1 Økonomistyrelsen 16-9 skabelon DK.potx" id="{B8180851-A6DE-4307-A129-CB01FE5F6666}" vid="{717AFC8C-1E40-4B9B-8C6E-C9A31D361311}"/>
    </a:ext>
  </a:extLst>
</a:theme>
</file>

<file path=ppt/theme/theme4.xml><?xml version="1.0" encoding="utf-8"?>
<a:theme xmlns:a="http://schemas.openxmlformats.org/drawingml/2006/main" name="Office Theme">
  <a:themeElements>
    <a:clrScheme name="FM">
      <a:dk1>
        <a:srgbClr val="000000"/>
      </a:dk1>
      <a:lt1>
        <a:srgbClr val="FFFFFF"/>
      </a:lt1>
      <a:dk2>
        <a:srgbClr val="031D5C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A4A4A4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Dark blue">
      <a:srgbClr val="3B5463"/>
    </a:custClr>
    <a:custClr name="Payness gray 1">
      <a:srgbClr val="57707F"/>
    </a:custClr>
    <a:custClr name="Pastel blue 1">
      <a:srgbClr val="B8CBD6"/>
    </a:custClr>
    <a:custClr name="Skye">
      <a:srgbClr val="64AACC"/>
    </a:custClr>
    <a:custClr name="Cloud">
      <a:srgbClr val="9CA9B4"/>
    </a:custClr>
    <a:custClr name="Grass">
      <a:srgbClr val="008569"/>
    </a:custClr>
    <a:custClr name="Turquoise">
      <a:srgbClr val="00B08C"/>
    </a:custClr>
    <a:custClr name="Light turquoise">
      <a:srgbClr val="AADBCB"/>
    </a:custClr>
    <a:custClr name="Traupe gray 1">
      <a:srgbClr val="676769"/>
    </a:custClr>
    <a:custClr name="Timber wolf">
      <a:srgbClr val="DBD9D6"/>
    </a:custClr>
    <a:custClr name="Aubergine">
      <a:srgbClr val="82244D"/>
    </a:custClr>
    <a:custClr name="Salmon">
      <a:srgbClr val="ED5E66"/>
    </a:custClr>
    <a:custClr name="Traffic red">
      <a:srgbClr val="E7304A"/>
    </a:custClr>
    <a:custClr name="Sun">
      <a:srgbClr val="E8D40D"/>
    </a:custClr>
    <a:custClr name="Mustard">
      <a:srgbClr val="B09400"/>
    </a:custClr>
  </a:custClrLst>
</a:theme>
</file>

<file path=ppt/theme/theme5.xml><?xml version="1.0" encoding="utf-8"?>
<a:theme xmlns:a="http://schemas.openxmlformats.org/drawingml/2006/main" name="Office Theme">
  <a:themeElements>
    <a:clrScheme name="FM">
      <a:dk1>
        <a:srgbClr val="000000"/>
      </a:dk1>
      <a:lt1>
        <a:srgbClr val="FFFFFF"/>
      </a:lt1>
      <a:dk2>
        <a:srgbClr val="031D5C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A4A4A4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Dark blue">
      <a:srgbClr val="3B5463"/>
    </a:custClr>
    <a:custClr name="Payness gray 1">
      <a:srgbClr val="57707F"/>
    </a:custClr>
    <a:custClr name="Pastel blue 1">
      <a:srgbClr val="B8CBD6"/>
    </a:custClr>
    <a:custClr name="Skye">
      <a:srgbClr val="64AACC"/>
    </a:custClr>
    <a:custClr name="Cloud">
      <a:srgbClr val="9CA9B4"/>
    </a:custClr>
    <a:custClr name="Grass">
      <a:srgbClr val="008569"/>
    </a:custClr>
    <a:custClr name="Turquoise">
      <a:srgbClr val="00B08C"/>
    </a:custClr>
    <a:custClr name="Light turquoise">
      <a:srgbClr val="AADBCB"/>
    </a:custClr>
    <a:custClr name="Traupe gray 1">
      <a:srgbClr val="676769"/>
    </a:custClr>
    <a:custClr name="Timber wolf">
      <a:srgbClr val="DBD9D6"/>
    </a:custClr>
    <a:custClr name="Aubergine">
      <a:srgbClr val="82244D"/>
    </a:custClr>
    <a:custClr name="Salmon">
      <a:srgbClr val="ED5E66"/>
    </a:custClr>
    <a:custClr name="Traffic red">
      <a:srgbClr val="E7304A"/>
    </a:custClr>
    <a:custClr name="Sun">
      <a:srgbClr val="E8D40D"/>
    </a:custClr>
    <a:custClr name="Mustard">
      <a:srgbClr val="B09400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0.xml"/></Relationships>
</file>

<file path=customXml/_rels/item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1.xml"/></Relationships>
</file>

<file path=customXml/_rels/item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2.xml"/></Relationships>
</file>

<file path=customXml/_rels/item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3.xml"/></Relationships>
</file>

<file path=customXml/_rels/item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4.xml"/></Relationships>
</file>

<file path=customXml/_rels/item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5.xml"/></Relationships>
</file>

<file path=customXml/_rels/item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6.xml"/></Relationships>
</file>

<file path=customXml/_rels/item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7.xml"/></Relationships>
</file>

<file path=customXml/_rels/item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8.xml"/></Relationships>
</file>

<file path=customXml/_rels/item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9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0.xml"/></Relationships>
</file>

<file path=customXml/_rels/item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1.xml"/></Relationships>
</file>

<file path=customXml/_rels/item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2.xml"/></Relationships>
</file>

<file path=customXml/_rels/item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3.xml"/></Relationships>
</file>

<file path=customXml/_rels/item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4.xml"/></Relationships>
</file>

<file path=customXml/_rels/item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5.xml"/></Relationships>
</file>

<file path=customXml/_rels/item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6.xml"/></Relationships>
</file>

<file path=customXml/_rels/item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7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FormConfiguration><![CDATA[{"formFields":[],"formDataEntries":[]}]]></TemplafySlideFormConfiguration>
</file>

<file path=customXml/item10.xml><?xml version="1.0" encoding="utf-8"?>
<TemplafySlideFormConfiguration><![CDATA[{"formFields":[],"formDataEntries":[]}]]></TemplafySlideFormConfiguration>
</file>

<file path=customXml/item11.xml><?xml version="1.0" encoding="utf-8"?>
<TemplafySlideFormConfiguration><![CDATA[{"formFields":[],"formDataEntries":[]}]]></TemplafySlideFormConfiguration>
</file>

<file path=customXml/item1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3.xml><?xml version="1.0" encoding="utf-8"?>
<TemplafySlideFormConfiguration><![CDATA[{"formFields":[],"formDataEntries":[]}]]></TemplafySlideFormConfiguration>
</file>

<file path=customXml/item1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16A684F50F9644ADA7186C7FA154E4" ma:contentTypeVersion="19" ma:contentTypeDescription="Create a new document." ma:contentTypeScope="" ma:versionID="512e4806d3313dc0b8e0d4e8c43aab6d">
  <xsd:schema xmlns:xsd="http://www.w3.org/2001/XMLSchema" xmlns:xs="http://www.w3.org/2001/XMLSchema" xmlns:p="http://schemas.microsoft.com/office/2006/metadata/properties" xmlns:ns2="adc6f7d2-2fd4-4c58-add3-50ea831b733c" xmlns:ns3="fe0e463f-46c1-4b5a-aeae-2e65b5901510" targetNamespace="http://schemas.microsoft.com/office/2006/metadata/properties" ma:root="true" ma:fieldsID="f2601e98e476e37259289359d6fa58a2" ns2:_="" ns3:_="">
    <xsd:import namespace="adc6f7d2-2fd4-4c58-add3-50ea831b733c"/>
    <xsd:import namespace="fe0e463f-46c1-4b5a-aeae-2e65b590151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Picture" minOccurs="0"/>
                <xsd:element ref="ns3:Hyperlink" minOccurs="0"/>
                <xsd:element ref="ns3:MediaServiceAutoKeyPoints" minOccurs="0"/>
                <xsd:element ref="ns3:MediaServiceKeyPoints" minOccurs="0"/>
                <xsd:element ref="ns3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c6f7d2-2fd4-4c58-add3-50ea831b733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0e463f-46c1-4b5a-aeae-2e65b59015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Picture" ma:index="18" nillable="true" ma:displayName="Picture" ma:format="Image" ma:internalName="Pictur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Hyperlink" ma:index="19" nillable="true" ma:displayName="Hyperlink" ma:format="Hyperlink" ma:internalName="Hype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2" nillable="true" ma:displayName="Sign-off status" ma:internalName="Sign_x002d_off_x0020_statu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6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7.xml><?xml version="1.0" encoding="utf-8"?>
<TemplafySlideFormConfiguration><![CDATA[{"formFields":[],"formDataEntries":[]}]]></TemplafySlideFormConfiguration>
</file>

<file path=customXml/item1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9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slideVersion":0,"isValidatorEnabled":false,"isLocked":false,"elementsMetadata":[],"slideId":"637438051030340499","enableDocumentContentUpdater":true,"version":"1.14"}]]></TemplafySlideTemplateConfiguration>
</file>

<file path=customXml/item20.xml><?xml version="1.0" encoding="utf-8"?>
<TemplafySlideFormConfiguration><![CDATA[{"formFields":[],"formDataEntries":[]}]]></TemplafySlideFormConfiguration>
</file>

<file path=customXml/item2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22.xml><?xml version="1.0" encoding="utf-8"?>
<TemplafySlideFormConfiguration><![CDATA[{"formFields":[],"formDataEntries":[]}]]></TemplafySlideFormConfiguration>
</file>

<file path=customXml/item23.xml><?xml version="1.0" encoding="utf-8"?>
<TemplafySlideFormConfiguration><![CDATA[{"formFields":[],"formDataEntries":[]}]]></TemplafySlideFormConfiguration>
</file>

<file path=customXml/item24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2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26.xml><?xml version="1.0" encoding="utf-8"?>
<TemplafySlideFormConfiguration><![CDATA[{"formFields":[],"formDataEntries":[]}]]></TemplafySlideFormConfiguration>
</file>

<file path=customXml/item27.xml><?xml version="1.0" encoding="utf-8"?>
<TemplafySlideTemplateConfiguration><![CDATA[{"slideVersion":0,"isValidatorEnabled":false,"isLocked":false,"elementsMetadata":[],"slideId":"637438051030184281","enableDocumentContentUpdater":true,"version":"1.14"}]]></TemplafySlideTemplateConfiguration>
</file>

<file path=customXml/item28.xml><?xml version="1.0" encoding="utf-8"?>
<TemplafySlideTemplateConfiguration><![CDATA[{"slideVersion":0,"isValidatorEnabled":false,"isLocked":false,"elementsMetadata":[],"slideId":"637495927840220747","enableDocumentContentUpdater":true,"version":"1.12"}]]></TemplafySlideTemplateConfiguration>
</file>

<file path=customXml/item29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fe0e463f-46c1-4b5a-aeae-2e65b5901510" xsi:nil="true"/>
    <Picture xmlns="fe0e463f-46c1-4b5a-aeae-2e65b5901510">
      <Url xsi:nil="true"/>
      <Description xsi:nil="true"/>
    </Picture>
    <Hyperlink xmlns="fe0e463f-46c1-4b5a-aeae-2e65b5901510">
      <Url xsi:nil="true"/>
      <Description xsi:nil="true"/>
    </Hyperlink>
  </documentManagement>
</p:properties>
</file>

<file path=customXml/item3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3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3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3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33.xml><?xml version="1.0" encoding="utf-8"?>
<TemplafySlideFormConfiguration><![CDATA[{"formFields":[],"formDataEntries":[]}]]></TemplafySlideFormConfiguration>
</file>

<file path=customXml/item34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35.xml><?xml version="1.0" encoding="utf-8"?>
<TemplafySlideTemplateConfiguration><![CDATA[{"slideVersion":0,"isValidatorEnabled":false,"isLocked":false,"elementsMetadata":[],"slideId":"637438051029871703","enableDocumentContentUpdater":true,"version":"1.14"}]]></TemplafySlideTemplateConfiguration>
</file>

<file path=customXml/item36.xml><?xml version="1.0" encoding="utf-8"?>
<TemplafySlideTemplateConfiguration><![CDATA[{"slideVersion":0,"isValidatorEnabled":false,"isLocked":false,"elementsMetadata":[],"slideId":"637438051030027915","enableDocumentContentUpdater":true,"version":"1.14"}]]></TemplafySlideTemplateConfiguration>
</file>

<file path=customXml/item37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8.xml><?xml version="1.0" encoding="utf-8"?>
<TemplafySlideFormConfiguration><![CDATA[{"formFields":[],"formDataEntries":[]}]]></TemplafySlideFormConfiguration>
</file>

<file path=customXml/item39.xml><?xml version="1.0" encoding="utf-8"?>
<TemplafySlideFormConfiguration><![CDATA[{"formFields":[],"formDataEntries":[]}]]></TemplafySlideFormConfiguration>
</file>

<file path=customXml/item4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40.xml><?xml version="1.0" encoding="utf-8"?>
<TemplafySlideFormConfiguration><![CDATA[{"formFields":[],"formDataEntries":[]}]]></TemplafySlideFormConfiguration>
</file>

<file path=customXml/item41.xml><?xml version="1.0" encoding="utf-8"?>
<TemplafySlideFormConfiguration><![CDATA[{"formFields":[],"formDataEntries":[]}]]></TemplafySlideFormConfiguration>
</file>

<file path=customXml/item42.xml><?xml version="1.0" encoding="utf-8"?>
<TemplafySlideTemplateConfiguration><![CDATA[{"slideVersion":0,"isValidatorEnabled":false,"isLocked":false,"elementsMetadata":[],"slideId":"637438051030184283","enableDocumentContentUpdater":true,"version":"1.14"}]]></TemplafySlideTemplateConfiguration>
</file>

<file path=customXml/item43.xml><?xml version="1.0" encoding="utf-8"?>
<TemplafySlideTemplateConfiguration><![CDATA[{"slideVersion":0,"isValidatorEnabled":false,"isLocked":false,"elementsMetadata":[],"slideId":"637438051029871702","enableDocumentContentUpdater":true,"version":"1.14"}]]></TemplafySlideTemplateConfiguration>
</file>

<file path=customXml/item44.xml><?xml version="1.0" encoding="utf-8"?>
<TemplafySlideFormConfiguration><![CDATA[{"formFields":[],"formDataEntries":[]}]]></TemplafySlideFormConfiguration>
</file>

<file path=customXml/item4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46.xml><?xml version="1.0" encoding="utf-8"?>
<TemplafySlideFormConfiguration><![CDATA[{"formFields":[],"formDataEntries":[]}]]></TemplafySlideFormConfiguration>
</file>

<file path=customXml/item47.xml><?xml version="1.0" encoding="utf-8"?>
<TemplafySlideFormConfiguration><![CDATA[{"formFields":[],"formDataEntries":[]}]]></TemplafySlideFormConfiguration>
</file>

<file path=customXml/item48.xml><?xml version="1.0" encoding="utf-8"?>
<TemplafySlideTemplateConfiguration><![CDATA[{"slideVersion":0,"isValidatorEnabled":false,"isLocked":false,"elementsMetadata":[],"slideId":"637438051029871701","enableDocumentContentUpdater":true,"version":"1.14"}]]></TemplafySlideTemplateConfiguration>
</file>

<file path=customXml/item49.xml><?xml version="1.0" encoding="utf-8"?>
<TemplafySlideFormConfiguration><![CDATA[{"formFields":[],"formDataEntries":[]}]]></TemplafySlideFormConfiguration>
</file>

<file path=customXml/item5.xml><?xml version="1.0" encoding="utf-8"?>
<TemplafySlideFormConfiguration><![CDATA[{"formFields":[],"formDataEntries":[]}]]></TemplafySlideFormConfiguration>
</file>

<file path=customXml/item5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5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5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53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54.xml><?xml version="1.0" encoding="utf-8"?>
<TemplafySlideFormConfiguration><![CDATA[{"formFields":[],"formDataEntries":[]}]]></TemplafySlideFormConfiguration>
</file>

<file path=customXml/item55.xml><?xml version="1.0" encoding="utf-8"?>
<TemplafySlideFormConfiguration><![CDATA[{"formFields":[],"formDataEntries":[]}]]></TemplafySlideFormConfiguration>
</file>

<file path=customXml/item56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57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58.xml><?xml version="1.0" encoding="utf-8"?>
<TemplafySlideTemplateConfiguration><![CDATA[{"slideVersion":0,"isValidatorEnabled":false,"isLocked":false,"elementsMetadata":[],"slideId":"637438051029715440","enableDocumentContentUpdater":true,"version":"1.14"}]]></TemplafySlideTemplateConfiguration>
</file>

<file path=customXml/item59.xml><?xml version="1.0" encoding="utf-8"?>
<TemplafyFormConfiguration><![CDATA[{"formFields":[],"formDataEntries":[]}]]></TemplafyFormConfiguration>
</file>

<file path=customXml/item6.xml><?xml version="1.0" encoding="utf-8"?>
<TemplafySlideTemplateConfiguration><![CDATA[{"slideVersion":0,"isValidatorEnabled":false,"isLocked":false,"elementsMetadata":[],"slideId":"637438051030496761","enableDocumentContentUpdater":true,"version":"1.14"}]]></TemplafySlideTemplateConfiguration>
</file>

<file path=customXml/item60.xml><?xml version="1.0" encoding="utf-8"?>
<TemplafySlideFormConfiguration><![CDATA[{"formFields":[],"formDataEntries":[]}]]></TemplafySlideFormConfiguration>
</file>

<file path=customXml/item61.xml><?xml version="1.0" encoding="utf-8"?>
<TemplafyTemplateConfiguration><![CDATA[{"elementsMetadata":[{"type":"shape","id":"21d876a0-b534-431e-bcbe-7e7c11ecef30","elementConfiguration":{"inheritDimensions":"inheritNone","width":"7.04 cm","height":"1.82 cm","binding":"UserProfile.LogoInsertion.PpLogoName","disableUpdates":false,"type":"image"}},{"type":"shape","id":"42643065-2d26-470e-938c-00b19ecaa693","elementConfiguration":{"inheritDimensions":"inheritNone","width":"7.04 cm","height":"1.82 cm","binding":"UserProfile.LogoInsertion.PpLogoNameWhite","disableUpdates":false,"type":"image"}},{"type":"shape","id":"a3cb8520-ae4f-4543-a329-680a22a7141e","elementConfiguration":{"inheritDimensions":"inheritNone","width":"7.04 cm","height":"1.82 cm","binding":"UserProfile.LogoInsertion.PpLogoNameWhite","disableUpdates":false,"type":"image"}},{"type":"shape","id":"c6f674c2-2fb8-4faa-bdd3-2db4a43d34f4","elementConfiguration":{"inheritDimensions":"inheritNone","width":"7.04 cm","height":"1.82 cm","binding":"UserProfile.LogoInsertion.PpLogoNameWhite","disableUpdates":false,"type":"image"}},{"type":"shape","id":"bb9b40a1-7921-4ccb-b4cc-b8dbbb0bfa35","elementConfiguration":{"inheritDimensions":"inheritNone","width":"7.04 cm","height":"1.82 cm","binding":"UserProfile.LogoInsertion.PpLogoNameWhite","disableUpdates":false,"type":"image"}},{"type":"shape","id":"8c9a39b1-ad2b-4b35-842f-e8b9c6668a0b","elementConfiguration":{"inheritDimensions":"inheritNone","width":"7.57 cm","height":"1.96 cm","binding":"UserProfile.LogoInsertion.PpLogoName","disableUpdates":false,"type":"image"}},{"type":"shape","id":"2f58ddaa-934c-446e-9577-25a67b2ee27d","elementConfiguration":{"inheritDimensions":"inheritNone","width":"7.04 cm","height":"1.82 cm","binding":"UserProfile.LogoInsertion.PpLogoNameWhite","disableUpdates":false,"type":"image"}},{"type":"shape","id":"0e5b72e3-9efe-4d54-9759-3a2a88311034","elementConfiguration":{"inheritDimensions":"inheritNone","width":"7.04 cm","height":"1.82 cm","binding":"UserProfile.LogoInsertion.PpLogoNameWhite","disableUpdates":false,"type":"image"}},{"type":"shape","id":"64464403-9d76-436b-baae-2cc9e0ef1e77","elementConfiguration":{"inheritDimensions":"inheritNone","width":"7.57 cm","height":"1.96 cm","binding":"UserProfile.LogoInsertion.PpLogoNameWhite","disableUpdates":false,"type":"image"}},{"type":"shape","id":"09459f99-5db5-44ac-976a-32da37d66e64","elementConfiguration":{"inheritDimensions":"inheritNone","width":"7.04 cm","height":"1.82 cm","binding":"UserProfile.LogoInsertion.PpLogoName","disableUpdates":false,"type":"image"}},{"type":"shape","id":"7c20312e-3a24-4615-aee2-20c1ccf4522b","elementConfiguration":{"inheritDimensions":"inheritNone","width":"7.04 cm","height":"1.82 cm","binding":"UserProfile.LogoInsertion.PpLogoNameWhite","disableUpdates":false,"type":"image"}}],"transformationConfigurations":[{"colorTheme":"{{UserProfile.Office.ColorTheme}}","originalColorThemeXml":"<a:clrScheme name=\"FM Finansministeriet\" xmlns:a=\"http://schemas.openxmlformats.org/drawingml/2006/main\"><a:dk1><a:srgbClr val=\"000000\" /></a:dk1><a:lt1><a:srgbClr val=\"FFFFFF\" /></a:lt1><a:dk2><a:srgbClr val=\"031D5C\" /></a:dk2><a:lt2><a:srgbClr val=\"F6F6F6\" /></a:lt2><a:accent1><a:srgbClr val=\"3B5463\" /></a:accent1><a:accent2><a:srgbClr val=\"00B08C\" /></a:accent2><a:accent3><a:srgbClr val=\"85909A\" /></a:accent3><a:accent4><a:srgbClr val=\"ED5E66\" /></a:accent4><a:accent5><a:srgbClr val=\"64AACC\" /></a:accent5><a:accent6><a:srgbClr val=\"82244D\" /></a:accent6><a:hlink><a:srgbClr val=\"3E72A6\" /></a:hlink><a:folHlink><a:srgbClr val=\"000000\" /></a:folHlink></a:clrScheme>","disableUpdates":false,"type":"colorTheme"},{"language":"{{DocumentLanguage}}","disableUpdates":false,"type":"proofingLanguage"}],"templateName":"","templateDescription":"","enableDocumentContentUpdater":true,"version":"1.12"}]]></TemplafyTemplateConfiguration>
</file>

<file path=customXml/item62.xml><?xml version="1.0" encoding="utf-8"?>
<TemplafySlideFormConfiguration><![CDATA[{"formFields":[],"formDataEntries":[]}]]></TemplafySlideFormConfiguration>
</file>

<file path=customXml/item63.xml><?xml version="1.0" encoding="utf-8"?>
<TemplafySlideFormConfiguration><![CDATA[{"formFields":[],"formDataEntries":[]}]]></TemplafySlideFormConfiguration>
</file>

<file path=customXml/item64.xml><?xml version="1.0" encoding="utf-8"?>
<TemplafySlideFormConfiguration><![CDATA[{"formFields":[],"formDataEntries":[]}]]></TemplafySlideFormConfiguration>
</file>

<file path=customXml/item6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66.xml><?xml version="1.0" encoding="utf-8"?>
<TemplafySlideFormConfiguration><![CDATA[{"formFields":[],"formDataEntries":[]}]]></TemplafySlideFormConfiguration>
</file>

<file path=customXml/item67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68.xml><?xml version="1.0" encoding="utf-8"?>
<TemplafySlideFormConfiguration><![CDATA[{"formFields":[],"formDataEntries":[]}]]></TemplafySlideFormConfiguration>
</file>

<file path=customXml/item69.xml><?xml version="1.0" encoding="utf-8"?>
<TemplafySlideTemplateConfiguration><![CDATA[{"slideVersion":0,"isValidatorEnabled":false,"isLocked":false,"elementsMetadata":[],"slideId":"637438051030340500","enableDocumentContentUpdater":true,"version":"1.14"}]]></TemplafySlideTemplateConfiguration>
</file>

<file path=customXml/item7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70.xml><?xml version="1.0" encoding="utf-8"?>
<TemplafySlideFormConfiguration><![CDATA[{"formFields":[],"formDataEntries":[]}]]></TemplafySlideFormConfiguration>
</file>

<file path=customXml/item71.xml><?xml version="1.0" encoding="utf-8"?>
<TemplafySlideFormConfiguration><![CDATA[{"formFields":[],"formDataEntries":[]}]]></TemplafySlideFormConfiguration>
</file>

<file path=customXml/item7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73.xml><?xml version="1.0" encoding="utf-8"?>
<TemplafySlideFormConfiguration><![CDATA[{"formFields":[],"formDataEntries":[]}]]></TemplafySlideFormConfiguration>
</file>

<file path=customXml/item74.xml><?xml version="1.0" encoding="utf-8"?>
<TemplafySlideTemplateConfiguration><![CDATA[{"slideVersion":0,"isValidatorEnabled":false,"isLocked":false,"elementsMetadata":[],"slideId":"637438051030184282","enableDocumentContentUpdater":true,"version":"1.14"}]]></TemplafySlideTemplateConfiguration>
</file>

<file path=customXml/item75.xml><?xml version="1.0" encoding="utf-8"?>
<TemplafySlideFormConfiguration><![CDATA[{"formFields":[],"formDataEntries":[]}]]></TemplafySlideFormConfiguration>
</file>

<file path=customXml/item76.xml><?xml version="1.0" encoding="utf-8"?>
<TemplafySlideFormConfiguration><![CDATA[{"formFields":[],"formDataEntries":[]}]]></TemplafySlideFormConfiguration>
</file>

<file path=customXml/item77.xml><?xml version="1.0" encoding="utf-8"?>
<TemplafySlideFormConfiguration><![CDATA[{"formFields":[],"formDataEntries":[]}]]></TemplafySlideFormConfiguration>
</file>

<file path=customXml/item7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79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80.xml><?xml version="1.0" encoding="utf-8"?>
<TemplafySlideFormConfiguration><![CDATA[{"formFields":[],"formDataEntries":[]}]]></TemplafySlideFormConfiguration>
</file>

<file path=customXml/item81.xml><?xml version="1.0" encoding="utf-8"?>
<TemplafySlideTemplateConfiguration><![CDATA[{"slideVersion":0,"isValidatorEnabled":false,"isLocked":false,"elementsMetadata":[],"slideId":"637438051030027916","enableDocumentContentUpdater":true,"version":"1.14"}]]></TemplafySlideTemplateConfiguration>
</file>

<file path=customXml/item82.xml><?xml version="1.0" encoding="utf-8"?>
<TemplafySlideFormConfiguration><![CDATA[{"formFields":[],"formDataEntries":[]}]]></TemplafySlideFormConfiguration>
</file>

<file path=customXml/item83.xml><?xml version="1.0" encoding="utf-8"?>
<TemplafySlideFormConfiguration><![CDATA[{"formFields":[],"formDataEntries":[]}]]></TemplafySlideFormConfiguration>
</file>

<file path=customXml/item84.xml><?xml version="1.0" encoding="utf-8"?>
<TemplafySlideFormConfiguration><![CDATA[{"formFields":[],"formDataEntries":[]}]]></TemplafySlideFormConfiguration>
</file>

<file path=customXml/item85.xml><?xml version="1.0" encoding="utf-8"?>
<TemplafySlideFormConfiguration><![CDATA[{"formFields":[],"formDataEntries":[]}]]></TemplafySlideFormConfiguration>
</file>

<file path=customXml/item86.xml><?xml version="1.0" encoding="utf-8"?>
<TemplafySlideFormConfiguration><![CDATA[{"formFields":[],"formDataEntries":[]}]]></TemplafySlideFormConfiguration>
</file>

<file path=customXml/item87.xml><?xml version="1.0" encoding="utf-8"?>
<TemplafySlideTemplateConfiguration><![CDATA[{"slideVersion":0,"isValidatorEnabled":false,"isLocked":false,"elementsMetadata":[],"slideId":"637438051030184280","enableDocumentContentUpdater":true,"version":"1.14"}]]></TemplafySlideTemplateConfiguration>
</file>

<file path=customXml/item9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6A2465AC-71C4-40A7-A2DB-513AA5D22473}">
  <ds:schemaRefs/>
</ds:datastoreItem>
</file>

<file path=customXml/itemProps10.xml><?xml version="1.0" encoding="utf-8"?>
<ds:datastoreItem xmlns:ds="http://schemas.openxmlformats.org/officeDocument/2006/customXml" ds:itemID="{724405AF-B6CC-4E15-AEF5-3CA975D8D693}">
  <ds:schemaRefs/>
</ds:datastoreItem>
</file>

<file path=customXml/itemProps11.xml><?xml version="1.0" encoding="utf-8"?>
<ds:datastoreItem xmlns:ds="http://schemas.openxmlformats.org/officeDocument/2006/customXml" ds:itemID="{90F90671-016C-4B87-8E5A-F58015CC3600}">
  <ds:schemaRefs/>
</ds:datastoreItem>
</file>

<file path=customXml/itemProps12.xml><?xml version="1.0" encoding="utf-8"?>
<ds:datastoreItem xmlns:ds="http://schemas.openxmlformats.org/officeDocument/2006/customXml" ds:itemID="{BFC50B2C-FD98-4FCD-ADDF-07F00E2F631B}">
  <ds:schemaRefs/>
</ds:datastoreItem>
</file>

<file path=customXml/itemProps13.xml><?xml version="1.0" encoding="utf-8"?>
<ds:datastoreItem xmlns:ds="http://schemas.openxmlformats.org/officeDocument/2006/customXml" ds:itemID="{D43791F6-5260-46EB-9B73-2A912E957485}">
  <ds:schemaRefs/>
</ds:datastoreItem>
</file>

<file path=customXml/itemProps14.xml><?xml version="1.0" encoding="utf-8"?>
<ds:datastoreItem xmlns:ds="http://schemas.openxmlformats.org/officeDocument/2006/customXml" ds:itemID="{8E823B91-366F-406D-89E8-C2DF6EA457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c6f7d2-2fd4-4c58-add3-50ea831b733c"/>
    <ds:schemaRef ds:uri="fe0e463f-46c1-4b5a-aeae-2e65b59015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15.xml><?xml version="1.0" encoding="utf-8"?>
<ds:datastoreItem xmlns:ds="http://schemas.openxmlformats.org/officeDocument/2006/customXml" ds:itemID="{E94DA572-0EF8-4132-B86F-917BB6E95406}">
  <ds:schemaRefs/>
</ds:datastoreItem>
</file>

<file path=customXml/itemProps16.xml><?xml version="1.0" encoding="utf-8"?>
<ds:datastoreItem xmlns:ds="http://schemas.openxmlformats.org/officeDocument/2006/customXml" ds:itemID="{F12CA845-F4C0-46A7-B9DF-A2242186BB3B}">
  <ds:schemaRefs/>
</ds:datastoreItem>
</file>

<file path=customXml/itemProps17.xml><?xml version="1.0" encoding="utf-8"?>
<ds:datastoreItem xmlns:ds="http://schemas.openxmlformats.org/officeDocument/2006/customXml" ds:itemID="{A4B5F760-528F-4A61-8041-977118B1CC08}">
  <ds:schemaRefs/>
</ds:datastoreItem>
</file>

<file path=customXml/itemProps18.xml><?xml version="1.0" encoding="utf-8"?>
<ds:datastoreItem xmlns:ds="http://schemas.openxmlformats.org/officeDocument/2006/customXml" ds:itemID="{A84D574C-F9B5-4F58-BAFD-8F1B4924A705}">
  <ds:schemaRefs/>
</ds:datastoreItem>
</file>

<file path=customXml/itemProps19.xml><?xml version="1.0" encoding="utf-8"?>
<ds:datastoreItem xmlns:ds="http://schemas.openxmlformats.org/officeDocument/2006/customXml" ds:itemID="{DC8CF4C8-7BC0-4B94-B487-2CA913F55036}">
  <ds:schemaRefs/>
</ds:datastoreItem>
</file>

<file path=customXml/itemProps2.xml><?xml version="1.0" encoding="utf-8"?>
<ds:datastoreItem xmlns:ds="http://schemas.openxmlformats.org/officeDocument/2006/customXml" ds:itemID="{ADC02916-9546-4D65-B999-02E55B153D2D}">
  <ds:schemaRefs/>
</ds:datastoreItem>
</file>

<file path=customXml/itemProps20.xml><?xml version="1.0" encoding="utf-8"?>
<ds:datastoreItem xmlns:ds="http://schemas.openxmlformats.org/officeDocument/2006/customXml" ds:itemID="{C83361C6-EECB-48A5-90C7-9307BBDAB941}">
  <ds:schemaRefs/>
</ds:datastoreItem>
</file>

<file path=customXml/itemProps21.xml><?xml version="1.0" encoding="utf-8"?>
<ds:datastoreItem xmlns:ds="http://schemas.openxmlformats.org/officeDocument/2006/customXml" ds:itemID="{CDFAC705-D6E8-4A65-9652-67860632841A}">
  <ds:schemaRefs/>
</ds:datastoreItem>
</file>

<file path=customXml/itemProps22.xml><?xml version="1.0" encoding="utf-8"?>
<ds:datastoreItem xmlns:ds="http://schemas.openxmlformats.org/officeDocument/2006/customXml" ds:itemID="{C3B09D9E-95F8-4462-BE2E-E23217B8E5DF}">
  <ds:schemaRefs/>
</ds:datastoreItem>
</file>

<file path=customXml/itemProps23.xml><?xml version="1.0" encoding="utf-8"?>
<ds:datastoreItem xmlns:ds="http://schemas.openxmlformats.org/officeDocument/2006/customXml" ds:itemID="{ECF0F7BD-72EA-48FA-86B4-6AB2E914C00B}">
  <ds:schemaRefs/>
</ds:datastoreItem>
</file>

<file path=customXml/itemProps24.xml><?xml version="1.0" encoding="utf-8"?>
<ds:datastoreItem xmlns:ds="http://schemas.openxmlformats.org/officeDocument/2006/customXml" ds:itemID="{E6CFD98C-C255-4DBB-8E62-4D05ECA08626}">
  <ds:schemaRefs/>
</ds:datastoreItem>
</file>

<file path=customXml/itemProps25.xml><?xml version="1.0" encoding="utf-8"?>
<ds:datastoreItem xmlns:ds="http://schemas.openxmlformats.org/officeDocument/2006/customXml" ds:itemID="{483D99C7-EE86-40D4-911D-A66CE24BA8FE}">
  <ds:schemaRefs/>
</ds:datastoreItem>
</file>

<file path=customXml/itemProps26.xml><?xml version="1.0" encoding="utf-8"?>
<ds:datastoreItem xmlns:ds="http://schemas.openxmlformats.org/officeDocument/2006/customXml" ds:itemID="{0BEB81FE-A989-441A-AC3D-7950C0BD7DA8}">
  <ds:schemaRefs/>
</ds:datastoreItem>
</file>

<file path=customXml/itemProps27.xml><?xml version="1.0" encoding="utf-8"?>
<ds:datastoreItem xmlns:ds="http://schemas.openxmlformats.org/officeDocument/2006/customXml" ds:itemID="{96C3B170-B654-4F3C-B8A6-D336F9260C01}">
  <ds:schemaRefs/>
</ds:datastoreItem>
</file>

<file path=customXml/itemProps28.xml><?xml version="1.0" encoding="utf-8"?>
<ds:datastoreItem xmlns:ds="http://schemas.openxmlformats.org/officeDocument/2006/customXml" ds:itemID="{A4151EA0-7D5B-4CE0-8C35-1303CE36D1E9}">
  <ds:schemaRefs/>
</ds:datastoreItem>
</file>

<file path=customXml/itemProps29.xml><?xml version="1.0" encoding="utf-8"?>
<ds:datastoreItem xmlns:ds="http://schemas.openxmlformats.org/officeDocument/2006/customXml" ds:itemID="{D71D2D1C-D46C-4075-B720-FC792A8F63B0}">
  <ds:schemaRefs>
    <ds:schemaRef ds:uri="http://purl.org/dc/elements/1.1/"/>
    <ds:schemaRef ds:uri="fe0e463f-46c1-4b5a-aeae-2e65b5901510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adc6f7d2-2fd4-4c58-add3-50ea831b733c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33DFF80-A54D-4804-87DC-A9BA136A63A4}">
  <ds:schemaRefs/>
</ds:datastoreItem>
</file>

<file path=customXml/itemProps30.xml><?xml version="1.0" encoding="utf-8"?>
<ds:datastoreItem xmlns:ds="http://schemas.openxmlformats.org/officeDocument/2006/customXml" ds:itemID="{EEC8841C-6B38-417C-A4D9-B5DC5AF0892B}">
  <ds:schemaRefs/>
</ds:datastoreItem>
</file>

<file path=customXml/itemProps31.xml><?xml version="1.0" encoding="utf-8"?>
<ds:datastoreItem xmlns:ds="http://schemas.openxmlformats.org/officeDocument/2006/customXml" ds:itemID="{003EDC68-2FEE-4954-99B0-5F3F14F2D0BE}">
  <ds:schemaRefs/>
</ds:datastoreItem>
</file>

<file path=customXml/itemProps32.xml><?xml version="1.0" encoding="utf-8"?>
<ds:datastoreItem xmlns:ds="http://schemas.openxmlformats.org/officeDocument/2006/customXml" ds:itemID="{E3FF7C2F-9D4D-4544-8206-EB49E81454D5}">
  <ds:schemaRefs/>
</ds:datastoreItem>
</file>

<file path=customXml/itemProps33.xml><?xml version="1.0" encoding="utf-8"?>
<ds:datastoreItem xmlns:ds="http://schemas.openxmlformats.org/officeDocument/2006/customXml" ds:itemID="{E71D6493-2F9E-4F83-819D-CEBB572B956F}">
  <ds:schemaRefs/>
</ds:datastoreItem>
</file>

<file path=customXml/itemProps34.xml><?xml version="1.0" encoding="utf-8"?>
<ds:datastoreItem xmlns:ds="http://schemas.openxmlformats.org/officeDocument/2006/customXml" ds:itemID="{ADBC93E5-4ED3-4343-986D-36E64D2286E8}">
  <ds:schemaRefs/>
</ds:datastoreItem>
</file>

<file path=customXml/itemProps35.xml><?xml version="1.0" encoding="utf-8"?>
<ds:datastoreItem xmlns:ds="http://schemas.openxmlformats.org/officeDocument/2006/customXml" ds:itemID="{24043315-D45E-43B6-B587-ECC7CBFC3958}">
  <ds:schemaRefs/>
</ds:datastoreItem>
</file>

<file path=customXml/itemProps36.xml><?xml version="1.0" encoding="utf-8"?>
<ds:datastoreItem xmlns:ds="http://schemas.openxmlformats.org/officeDocument/2006/customXml" ds:itemID="{C74AA735-B870-42FE-8C9D-6FF1F5098990}">
  <ds:schemaRefs/>
</ds:datastoreItem>
</file>

<file path=customXml/itemProps37.xml><?xml version="1.0" encoding="utf-8"?>
<ds:datastoreItem xmlns:ds="http://schemas.openxmlformats.org/officeDocument/2006/customXml" ds:itemID="{DA2D6710-2057-473B-9A3D-CB26B114FA44}">
  <ds:schemaRefs>
    <ds:schemaRef ds:uri="http://schemas.microsoft.com/sharepoint/v3/contenttype/forms"/>
  </ds:schemaRefs>
</ds:datastoreItem>
</file>

<file path=customXml/itemProps38.xml><?xml version="1.0" encoding="utf-8"?>
<ds:datastoreItem xmlns:ds="http://schemas.openxmlformats.org/officeDocument/2006/customXml" ds:itemID="{6F529639-5E0E-41E3-A3AC-11E63479F4CA}">
  <ds:schemaRefs/>
</ds:datastoreItem>
</file>

<file path=customXml/itemProps39.xml><?xml version="1.0" encoding="utf-8"?>
<ds:datastoreItem xmlns:ds="http://schemas.openxmlformats.org/officeDocument/2006/customXml" ds:itemID="{C918029C-8F8C-4569-AC64-04831F0ADC8A}">
  <ds:schemaRefs/>
</ds:datastoreItem>
</file>

<file path=customXml/itemProps4.xml><?xml version="1.0" encoding="utf-8"?>
<ds:datastoreItem xmlns:ds="http://schemas.openxmlformats.org/officeDocument/2006/customXml" ds:itemID="{F83CBA4B-7355-476B-8A02-5385D6E34366}">
  <ds:schemaRefs/>
</ds:datastoreItem>
</file>

<file path=customXml/itemProps40.xml><?xml version="1.0" encoding="utf-8"?>
<ds:datastoreItem xmlns:ds="http://schemas.openxmlformats.org/officeDocument/2006/customXml" ds:itemID="{FAAF407A-1018-437B-91D5-2C2F07BC11D3}">
  <ds:schemaRefs/>
</ds:datastoreItem>
</file>

<file path=customXml/itemProps41.xml><?xml version="1.0" encoding="utf-8"?>
<ds:datastoreItem xmlns:ds="http://schemas.openxmlformats.org/officeDocument/2006/customXml" ds:itemID="{161D18D3-5833-4F1F-9949-9C28CDA9446C}">
  <ds:schemaRefs/>
</ds:datastoreItem>
</file>

<file path=customXml/itemProps42.xml><?xml version="1.0" encoding="utf-8"?>
<ds:datastoreItem xmlns:ds="http://schemas.openxmlformats.org/officeDocument/2006/customXml" ds:itemID="{F6172B70-2C5B-4FB9-BBA3-F7DD6AF5AF7B}">
  <ds:schemaRefs/>
</ds:datastoreItem>
</file>

<file path=customXml/itemProps43.xml><?xml version="1.0" encoding="utf-8"?>
<ds:datastoreItem xmlns:ds="http://schemas.openxmlformats.org/officeDocument/2006/customXml" ds:itemID="{31165230-FBFB-41E1-A1D5-B4392E70D2EA}">
  <ds:schemaRefs/>
</ds:datastoreItem>
</file>

<file path=customXml/itemProps44.xml><?xml version="1.0" encoding="utf-8"?>
<ds:datastoreItem xmlns:ds="http://schemas.openxmlformats.org/officeDocument/2006/customXml" ds:itemID="{0C1C16EC-30E9-4B69-B234-F48467A49847}">
  <ds:schemaRefs/>
</ds:datastoreItem>
</file>

<file path=customXml/itemProps45.xml><?xml version="1.0" encoding="utf-8"?>
<ds:datastoreItem xmlns:ds="http://schemas.openxmlformats.org/officeDocument/2006/customXml" ds:itemID="{A682FF38-EC4E-4639-B444-E6E75426CE70}">
  <ds:schemaRefs/>
</ds:datastoreItem>
</file>

<file path=customXml/itemProps46.xml><?xml version="1.0" encoding="utf-8"?>
<ds:datastoreItem xmlns:ds="http://schemas.openxmlformats.org/officeDocument/2006/customXml" ds:itemID="{FDC9158F-9404-4957-BF62-599B0314AFC2}">
  <ds:schemaRefs/>
</ds:datastoreItem>
</file>

<file path=customXml/itemProps47.xml><?xml version="1.0" encoding="utf-8"?>
<ds:datastoreItem xmlns:ds="http://schemas.openxmlformats.org/officeDocument/2006/customXml" ds:itemID="{442D25AC-B25E-4416-90A2-E78D0DE84C8C}">
  <ds:schemaRefs/>
</ds:datastoreItem>
</file>

<file path=customXml/itemProps48.xml><?xml version="1.0" encoding="utf-8"?>
<ds:datastoreItem xmlns:ds="http://schemas.openxmlformats.org/officeDocument/2006/customXml" ds:itemID="{D373AA0F-D4E2-481B-AC62-26AE45B15EE5}">
  <ds:schemaRefs/>
</ds:datastoreItem>
</file>

<file path=customXml/itemProps49.xml><?xml version="1.0" encoding="utf-8"?>
<ds:datastoreItem xmlns:ds="http://schemas.openxmlformats.org/officeDocument/2006/customXml" ds:itemID="{06F0C7BC-FB27-4715-AF92-F609DC90BA03}">
  <ds:schemaRefs/>
</ds:datastoreItem>
</file>

<file path=customXml/itemProps5.xml><?xml version="1.0" encoding="utf-8"?>
<ds:datastoreItem xmlns:ds="http://schemas.openxmlformats.org/officeDocument/2006/customXml" ds:itemID="{D6330BE4-6105-4E69-9236-B5BC605601A8}">
  <ds:schemaRefs/>
</ds:datastoreItem>
</file>

<file path=customXml/itemProps50.xml><?xml version="1.0" encoding="utf-8"?>
<ds:datastoreItem xmlns:ds="http://schemas.openxmlformats.org/officeDocument/2006/customXml" ds:itemID="{5777E0EF-B71C-4AEC-900D-7F1965EDB010}">
  <ds:schemaRefs/>
</ds:datastoreItem>
</file>

<file path=customXml/itemProps51.xml><?xml version="1.0" encoding="utf-8"?>
<ds:datastoreItem xmlns:ds="http://schemas.openxmlformats.org/officeDocument/2006/customXml" ds:itemID="{91F41E87-F7D8-471F-A3E3-EAB81043C90C}">
  <ds:schemaRefs/>
</ds:datastoreItem>
</file>

<file path=customXml/itemProps52.xml><?xml version="1.0" encoding="utf-8"?>
<ds:datastoreItem xmlns:ds="http://schemas.openxmlformats.org/officeDocument/2006/customXml" ds:itemID="{9D2E2FE2-A632-4185-9737-B4CE3777BE47}">
  <ds:schemaRefs/>
</ds:datastoreItem>
</file>

<file path=customXml/itemProps53.xml><?xml version="1.0" encoding="utf-8"?>
<ds:datastoreItem xmlns:ds="http://schemas.openxmlformats.org/officeDocument/2006/customXml" ds:itemID="{57B87AAB-CCFC-40AC-A2A6-246F95987FEF}">
  <ds:schemaRefs/>
</ds:datastoreItem>
</file>

<file path=customXml/itemProps54.xml><?xml version="1.0" encoding="utf-8"?>
<ds:datastoreItem xmlns:ds="http://schemas.openxmlformats.org/officeDocument/2006/customXml" ds:itemID="{DEE69849-A78E-4842-AE06-A55464E7FC77}">
  <ds:schemaRefs/>
</ds:datastoreItem>
</file>

<file path=customXml/itemProps55.xml><?xml version="1.0" encoding="utf-8"?>
<ds:datastoreItem xmlns:ds="http://schemas.openxmlformats.org/officeDocument/2006/customXml" ds:itemID="{4C7EEFFE-AD86-4D58-AB74-31D72EAB6BEE}">
  <ds:schemaRefs/>
</ds:datastoreItem>
</file>

<file path=customXml/itemProps56.xml><?xml version="1.0" encoding="utf-8"?>
<ds:datastoreItem xmlns:ds="http://schemas.openxmlformats.org/officeDocument/2006/customXml" ds:itemID="{25E6DB4E-D817-409A-87A5-88CA9020CB6F}">
  <ds:schemaRefs/>
</ds:datastoreItem>
</file>

<file path=customXml/itemProps57.xml><?xml version="1.0" encoding="utf-8"?>
<ds:datastoreItem xmlns:ds="http://schemas.openxmlformats.org/officeDocument/2006/customXml" ds:itemID="{1659793F-B7E6-4278-BE66-1FD1D62EE799}">
  <ds:schemaRefs/>
</ds:datastoreItem>
</file>

<file path=customXml/itemProps58.xml><?xml version="1.0" encoding="utf-8"?>
<ds:datastoreItem xmlns:ds="http://schemas.openxmlformats.org/officeDocument/2006/customXml" ds:itemID="{CEED497B-890D-4822-B6D6-5371DAA332B3}">
  <ds:schemaRefs/>
</ds:datastoreItem>
</file>

<file path=customXml/itemProps59.xml><?xml version="1.0" encoding="utf-8"?>
<ds:datastoreItem xmlns:ds="http://schemas.openxmlformats.org/officeDocument/2006/customXml" ds:itemID="{0C34115A-0B87-43D4-AC3C-8C1ACA794FAD}">
  <ds:schemaRefs/>
</ds:datastoreItem>
</file>

<file path=customXml/itemProps6.xml><?xml version="1.0" encoding="utf-8"?>
<ds:datastoreItem xmlns:ds="http://schemas.openxmlformats.org/officeDocument/2006/customXml" ds:itemID="{5108CB81-23A4-4AD1-99B1-CC9A89EC4880}">
  <ds:schemaRefs/>
</ds:datastoreItem>
</file>

<file path=customXml/itemProps60.xml><?xml version="1.0" encoding="utf-8"?>
<ds:datastoreItem xmlns:ds="http://schemas.openxmlformats.org/officeDocument/2006/customXml" ds:itemID="{B6890F87-B64F-4CB1-9420-045D137B7B79}">
  <ds:schemaRefs/>
</ds:datastoreItem>
</file>

<file path=customXml/itemProps61.xml><?xml version="1.0" encoding="utf-8"?>
<ds:datastoreItem xmlns:ds="http://schemas.openxmlformats.org/officeDocument/2006/customXml" ds:itemID="{6E140973-3D96-4A92-8EC7-CC6FA41BAD8C}">
  <ds:schemaRefs/>
</ds:datastoreItem>
</file>

<file path=customXml/itemProps62.xml><?xml version="1.0" encoding="utf-8"?>
<ds:datastoreItem xmlns:ds="http://schemas.openxmlformats.org/officeDocument/2006/customXml" ds:itemID="{75FD38B2-7546-4823-8134-A49F2D0A7E8E}">
  <ds:schemaRefs/>
</ds:datastoreItem>
</file>

<file path=customXml/itemProps63.xml><?xml version="1.0" encoding="utf-8"?>
<ds:datastoreItem xmlns:ds="http://schemas.openxmlformats.org/officeDocument/2006/customXml" ds:itemID="{726BF940-4A1A-4556-8FEB-FF4FAC92B30B}">
  <ds:schemaRefs/>
</ds:datastoreItem>
</file>

<file path=customXml/itemProps64.xml><?xml version="1.0" encoding="utf-8"?>
<ds:datastoreItem xmlns:ds="http://schemas.openxmlformats.org/officeDocument/2006/customXml" ds:itemID="{1BB8DA54-AC29-48EE-BE57-AC37CFAF6BD3}">
  <ds:schemaRefs/>
</ds:datastoreItem>
</file>

<file path=customXml/itemProps65.xml><?xml version="1.0" encoding="utf-8"?>
<ds:datastoreItem xmlns:ds="http://schemas.openxmlformats.org/officeDocument/2006/customXml" ds:itemID="{2C2F47E5-13D6-4865-A45F-3B9DFD9219EB}">
  <ds:schemaRefs/>
</ds:datastoreItem>
</file>

<file path=customXml/itemProps66.xml><?xml version="1.0" encoding="utf-8"?>
<ds:datastoreItem xmlns:ds="http://schemas.openxmlformats.org/officeDocument/2006/customXml" ds:itemID="{61792002-D6B9-43CC-A2FB-7AC3FFDF572F}">
  <ds:schemaRefs/>
</ds:datastoreItem>
</file>

<file path=customXml/itemProps67.xml><?xml version="1.0" encoding="utf-8"?>
<ds:datastoreItem xmlns:ds="http://schemas.openxmlformats.org/officeDocument/2006/customXml" ds:itemID="{AAAA669C-AA3E-42FF-9C86-DCFDEC865B8D}">
  <ds:schemaRefs/>
</ds:datastoreItem>
</file>

<file path=customXml/itemProps68.xml><?xml version="1.0" encoding="utf-8"?>
<ds:datastoreItem xmlns:ds="http://schemas.openxmlformats.org/officeDocument/2006/customXml" ds:itemID="{43B774F9-99CA-491F-9287-F255F1CE0A89}">
  <ds:schemaRefs/>
</ds:datastoreItem>
</file>

<file path=customXml/itemProps69.xml><?xml version="1.0" encoding="utf-8"?>
<ds:datastoreItem xmlns:ds="http://schemas.openxmlformats.org/officeDocument/2006/customXml" ds:itemID="{D676D2B1-189F-4794-BAFF-02798AF09A77}">
  <ds:schemaRefs/>
</ds:datastoreItem>
</file>

<file path=customXml/itemProps7.xml><?xml version="1.0" encoding="utf-8"?>
<ds:datastoreItem xmlns:ds="http://schemas.openxmlformats.org/officeDocument/2006/customXml" ds:itemID="{02FE5AF1-DF5B-4986-B5CC-01443F1D1151}">
  <ds:schemaRefs/>
</ds:datastoreItem>
</file>

<file path=customXml/itemProps70.xml><?xml version="1.0" encoding="utf-8"?>
<ds:datastoreItem xmlns:ds="http://schemas.openxmlformats.org/officeDocument/2006/customXml" ds:itemID="{EB30776B-CCE9-4420-A335-BD0A39D791F5}">
  <ds:schemaRefs/>
</ds:datastoreItem>
</file>

<file path=customXml/itemProps71.xml><?xml version="1.0" encoding="utf-8"?>
<ds:datastoreItem xmlns:ds="http://schemas.openxmlformats.org/officeDocument/2006/customXml" ds:itemID="{D302D359-F4FF-426C-A7FE-7F053CEED023}">
  <ds:schemaRefs/>
</ds:datastoreItem>
</file>

<file path=customXml/itemProps72.xml><?xml version="1.0" encoding="utf-8"?>
<ds:datastoreItem xmlns:ds="http://schemas.openxmlformats.org/officeDocument/2006/customXml" ds:itemID="{2165D9AD-11C0-45A1-90D2-0EF1350A798F}">
  <ds:schemaRefs/>
</ds:datastoreItem>
</file>

<file path=customXml/itemProps73.xml><?xml version="1.0" encoding="utf-8"?>
<ds:datastoreItem xmlns:ds="http://schemas.openxmlformats.org/officeDocument/2006/customXml" ds:itemID="{4F75CC39-E405-49AD-B250-607EFA3D58A3}">
  <ds:schemaRefs/>
</ds:datastoreItem>
</file>

<file path=customXml/itemProps74.xml><?xml version="1.0" encoding="utf-8"?>
<ds:datastoreItem xmlns:ds="http://schemas.openxmlformats.org/officeDocument/2006/customXml" ds:itemID="{37AB37FA-58F5-4980-A43D-8B0711217EE2}">
  <ds:schemaRefs/>
</ds:datastoreItem>
</file>

<file path=customXml/itemProps75.xml><?xml version="1.0" encoding="utf-8"?>
<ds:datastoreItem xmlns:ds="http://schemas.openxmlformats.org/officeDocument/2006/customXml" ds:itemID="{26B90372-5DAC-458F-BE63-BD0B6101E3B7}">
  <ds:schemaRefs/>
</ds:datastoreItem>
</file>

<file path=customXml/itemProps76.xml><?xml version="1.0" encoding="utf-8"?>
<ds:datastoreItem xmlns:ds="http://schemas.openxmlformats.org/officeDocument/2006/customXml" ds:itemID="{1B5C6AC1-2671-46BC-B9A8-D0823008DAE5}">
  <ds:schemaRefs/>
</ds:datastoreItem>
</file>

<file path=customXml/itemProps77.xml><?xml version="1.0" encoding="utf-8"?>
<ds:datastoreItem xmlns:ds="http://schemas.openxmlformats.org/officeDocument/2006/customXml" ds:itemID="{682D3B19-B284-42AB-9152-565EAB830932}">
  <ds:schemaRefs/>
</ds:datastoreItem>
</file>

<file path=customXml/itemProps78.xml><?xml version="1.0" encoding="utf-8"?>
<ds:datastoreItem xmlns:ds="http://schemas.openxmlformats.org/officeDocument/2006/customXml" ds:itemID="{AE8838B8-5D9F-4862-B337-134F8B5E97BF}">
  <ds:schemaRefs/>
</ds:datastoreItem>
</file>

<file path=customXml/itemProps79.xml><?xml version="1.0" encoding="utf-8"?>
<ds:datastoreItem xmlns:ds="http://schemas.openxmlformats.org/officeDocument/2006/customXml" ds:itemID="{CB88BE3F-A51B-43B0-9E38-CAF83DF22C59}">
  <ds:schemaRefs/>
</ds:datastoreItem>
</file>

<file path=customXml/itemProps8.xml><?xml version="1.0" encoding="utf-8"?>
<ds:datastoreItem xmlns:ds="http://schemas.openxmlformats.org/officeDocument/2006/customXml" ds:itemID="{F79ADC99-14C3-419C-A770-B6DFE8A924E8}">
  <ds:schemaRefs/>
</ds:datastoreItem>
</file>

<file path=customXml/itemProps80.xml><?xml version="1.0" encoding="utf-8"?>
<ds:datastoreItem xmlns:ds="http://schemas.openxmlformats.org/officeDocument/2006/customXml" ds:itemID="{3F31610A-C254-44DB-95E1-36F91ECDA4A9}">
  <ds:schemaRefs/>
</ds:datastoreItem>
</file>

<file path=customXml/itemProps81.xml><?xml version="1.0" encoding="utf-8"?>
<ds:datastoreItem xmlns:ds="http://schemas.openxmlformats.org/officeDocument/2006/customXml" ds:itemID="{761A0A0F-3255-4DC8-AC99-DED9F583F6E6}">
  <ds:schemaRefs/>
</ds:datastoreItem>
</file>

<file path=customXml/itemProps82.xml><?xml version="1.0" encoding="utf-8"?>
<ds:datastoreItem xmlns:ds="http://schemas.openxmlformats.org/officeDocument/2006/customXml" ds:itemID="{DB1E99D0-B0F1-4DF3-8674-4984CDE6A171}">
  <ds:schemaRefs/>
</ds:datastoreItem>
</file>

<file path=customXml/itemProps83.xml><?xml version="1.0" encoding="utf-8"?>
<ds:datastoreItem xmlns:ds="http://schemas.openxmlformats.org/officeDocument/2006/customXml" ds:itemID="{B09730E0-266A-4663-9680-B649D8EB3656}">
  <ds:schemaRefs/>
</ds:datastoreItem>
</file>

<file path=customXml/itemProps84.xml><?xml version="1.0" encoding="utf-8"?>
<ds:datastoreItem xmlns:ds="http://schemas.openxmlformats.org/officeDocument/2006/customXml" ds:itemID="{E678F227-E86D-4D7B-8CC8-5FA9EC6AA583}">
  <ds:schemaRefs/>
</ds:datastoreItem>
</file>

<file path=customXml/itemProps85.xml><?xml version="1.0" encoding="utf-8"?>
<ds:datastoreItem xmlns:ds="http://schemas.openxmlformats.org/officeDocument/2006/customXml" ds:itemID="{1362AA36-0D23-45FA-8350-3CAA22C707CA}">
  <ds:schemaRefs/>
</ds:datastoreItem>
</file>

<file path=customXml/itemProps86.xml><?xml version="1.0" encoding="utf-8"?>
<ds:datastoreItem xmlns:ds="http://schemas.openxmlformats.org/officeDocument/2006/customXml" ds:itemID="{9E26A61D-EE6B-4EE3-B43A-BD81644A2C09}">
  <ds:schemaRefs/>
</ds:datastoreItem>
</file>

<file path=customXml/itemProps87.xml><?xml version="1.0" encoding="utf-8"?>
<ds:datastoreItem xmlns:ds="http://schemas.openxmlformats.org/officeDocument/2006/customXml" ds:itemID="{3F91C2A6-5839-4F67-8C46-8BBE541BA0D8}">
  <ds:schemaRefs/>
</ds:datastoreItem>
</file>

<file path=customXml/itemProps9.xml><?xml version="1.0" encoding="utf-8"?>
<ds:datastoreItem xmlns:ds="http://schemas.openxmlformats.org/officeDocument/2006/customXml" ds:itemID="{1F3CCA1A-18FD-445E-8305-57F73AADE863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28610</TotalTime>
  <Words>2766</Words>
  <Application>Microsoft Office PowerPoint</Application>
  <PresentationFormat>Widescreen</PresentationFormat>
  <Paragraphs>615</Paragraphs>
  <Slides>28</Slides>
  <Notes>22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3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28</vt:i4>
      </vt:variant>
    </vt:vector>
  </HeadingPairs>
  <TitlesOfParts>
    <vt:vector size="39" baseType="lpstr">
      <vt:lpstr>Arial</vt:lpstr>
      <vt:lpstr>Calibri</vt:lpstr>
      <vt:lpstr>Calibri Light</vt:lpstr>
      <vt:lpstr>Cambria</vt:lpstr>
      <vt:lpstr>Garamond</vt:lpstr>
      <vt:lpstr>Symbol</vt:lpstr>
      <vt:lpstr>Times New Roman</vt:lpstr>
      <vt:lpstr>Blank</vt:lpstr>
      <vt:lpstr>1_Blank</vt:lpstr>
      <vt:lpstr>2_Blank</vt:lpstr>
      <vt:lpstr>think-cell Slide</vt:lpstr>
      <vt:lpstr>Retningslinjer for it-handlingsplanen</vt:lpstr>
      <vt:lpstr>PowerPoint-præsentation</vt:lpstr>
      <vt:lpstr>Indhold</vt:lpstr>
      <vt:lpstr>1.1 Status og fremdrift</vt:lpstr>
      <vt:lpstr>1.2 Arbejdet med anbefalingerne</vt:lpstr>
      <vt:lpstr>1.3 Prioritering og vurdering af balancer</vt:lpstr>
      <vt:lpstr>2.1 Medarbejdere og kompetencer </vt:lpstr>
      <vt:lpstr>EKSEMPEL: Ressourcer og GAP opgjort i årsværk, opgjort organisatorisk med specifikation af to overordnede it-funktionsområder</vt:lpstr>
      <vt:lpstr>EKSEMPEL: Ressourcer og GAP opgjort i årsværk, vist aggregeret for hele organisationen med specifikation af 6 it-funktionsområder</vt:lpstr>
      <vt:lpstr>EKSEMPEL: Ressourcer og GAP opgjort i årsværk på organisationsniveau med fremhævelse af primære flaskehalse</vt:lpstr>
      <vt:lpstr>2.2 Økonomi </vt:lpstr>
      <vt:lpstr>3.1 Initiativliste</vt:lpstr>
      <vt:lpstr>3.2 Roadmap for initiativer </vt:lpstr>
      <vt:lpstr>3.3 One pager: initiativ*</vt:lpstr>
      <vt:lpstr>Projektoverblik for [projektnavn] (kun for risikovurderede projekter) </vt:lpstr>
      <vt:lpstr>4.1 Kerneopgaver, forretningsstrategi, mål og organisation</vt:lpstr>
      <vt:lpstr>4.2 It-styringsmodel</vt:lpstr>
      <vt:lpstr>4.3 It-systemlandskab </vt:lpstr>
      <vt:lpstr>5.1 Overblik over it-systemporteføljens tilstand </vt:lpstr>
      <vt:lpstr>5.2 Målbillede for it-systemporteføljen </vt:lpstr>
      <vt:lpstr>5.3 It-systemporteføljens tilstand</vt:lpstr>
      <vt:lpstr>5.3 It-systemporteføljens tilstand – forretningsunderstøttelse</vt:lpstr>
      <vt:lpstr>5.3 It-systemporteføljens tilstand –  teknisk tilstand</vt:lpstr>
      <vt:lpstr>5.3 It-systemporteføljens tilstand – dokumentation og viden</vt:lpstr>
      <vt:lpstr>5.3 It-systemporteføljens tilstand – kontrakter og sourcing</vt:lpstr>
      <vt:lpstr>5.3 It-systemporteføljens tilstand – sikkerhed</vt:lpstr>
      <vt:lpstr>5.4 It-systemporteføljens tilstand –  forsyningssikkerhed for samfundskritiske it-systemer</vt:lpstr>
      <vt:lpstr>5.4 One pager: Samfundskritisk it-system*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It-handlingsplansskabelon v.1.1</dc:title>
  <dc:creator>FM</dc:creator>
  <cp:lastModifiedBy>Mathias Lørup Jakobsen</cp:lastModifiedBy>
  <cp:revision>438</cp:revision>
  <cp:lastPrinted>2023-11-22T13:56:37Z</cp:lastPrinted>
  <dcterms:created xsi:type="dcterms:W3CDTF">2020-11-03T12:03:50Z</dcterms:created>
  <dcterms:modified xsi:type="dcterms:W3CDTF">2024-09-13T12:53:12Z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www.skabelondesign.com</vt:lpwstr>
  </property>
  <property fmtid="{D5CDD505-2E9C-101B-9397-08002B2CF9AE}" pid="3" name="TemplafyTimeStamp">
    <vt:lpwstr>2022-11-02T10:18:46.3264307Z</vt:lpwstr>
  </property>
  <property fmtid="{D5CDD505-2E9C-101B-9397-08002B2CF9AE}" pid="4" name="DocumentInfoFinished">
    <vt:lpwstr>True</vt:lpwstr>
  </property>
  <property fmtid="{D5CDD505-2E9C-101B-9397-08002B2CF9AE}" pid="5" name="TemplafyAreasToUpdate">
    <vt:lpwstr>All</vt:lpwstr>
  </property>
  <property fmtid="{D5CDD505-2E9C-101B-9397-08002B2CF9AE}" pid="6" name="TemplafyNavigationPath">
    <vt:lpwstr>presentations/_generel-praesentation</vt:lpwstr>
  </property>
  <property fmtid="{D5CDD505-2E9C-101B-9397-08002B2CF9AE}" pid="7" name="TemplafyTenantId">
    <vt:lpwstr>finansministeriet</vt:lpwstr>
  </property>
  <property fmtid="{D5CDD505-2E9C-101B-9397-08002B2CF9AE}" pid="8" name="TemplafyTemplateId">
    <vt:lpwstr>637438051025188744</vt:lpwstr>
  </property>
  <property fmtid="{D5CDD505-2E9C-101B-9397-08002B2CF9AE}" pid="9" name="TemplafyUserProfileId">
    <vt:lpwstr>638168162478984588</vt:lpwstr>
  </property>
  <property fmtid="{D5CDD505-2E9C-101B-9397-08002B2CF9AE}" pid="10" name="TemplafyLanguageCode">
    <vt:lpwstr>da-DK</vt:lpwstr>
  </property>
</Properties>
</file>